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4"/>
  </p:notesMasterIdLst>
  <p:handoutMasterIdLst>
    <p:handoutMasterId r:id="rId35"/>
  </p:handoutMasterIdLst>
  <p:sldIdLst>
    <p:sldId id="348" r:id="rId2"/>
    <p:sldId id="358" r:id="rId3"/>
    <p:sldId id="300" r:id="rId4"/>
    <p:sldId id="295" r:id="rId5"/>
    <p:sldId id="329" r:id="rId6"/>
    <p:sldId id="297" r:id="rId7"/>
    <p:sldId id="301" r:id="rId8"/>
    <p:sldId id="302" r:id="rId9"/>
    <p:sldId id="303" r:id="rId10"/>
    <p:sldId id="304" r:id="rId11"/>
    <p:sldId id="305" r:id="rId12"/>
    <p:sldId id="306" r:id="rId13"/>
    <p:sldId id="307" r:id="rId14"/>
    <p:sldId id="343" r:id="rId15"/>
    <p:sldId id="308" r:id="rId16"/>
    <p:sldId id="345" r:id="rId17"/>
    <p:sldId id="352" r:id="rId18"/>
    <p:sldId id="309" r:id="rId19"/>
    <p:sldId id="310" r:id="rId20"/>
    <p:sldId id="311" r:id="rId21"/>
    <p:sldId id="312" r:id="rId22"/>
    <p:sldId id="344" r:id="rId23"/>
    <p:sldId id="313" r:id="rId24"/>
    <p:sldId id="315" r:id="rId25"/>
    <p:sldId id="317" r:id="rId26"/>
    <p:sldId id="318" r:id="rId27"/>
    <p:sldId id="335" r:id="rId28"/>
    <p:sldId id="357" r:id="rId29"/>
    <p:sldId id="340" r:id="rId30"/>
    <p:sldId id="341" r:id="rId31"/>
    <p:sldId id="342" r:id="rId32"/>
    <p:sldId id="294"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3300"/>
    <a:srgbClr val="6A97C0"/>
    <a:srgbClr val="1B1A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1" autoAdjust="0"/>
    <p:restoredTop sz="96291" autoAdjust="0"/>
  </p:normalViewPr>
  <p:slideViewPr>
    <p:cSldViewPr>
      <p:cViewPr varScale="1">
        <p:scale>
          <a:sx n="69" d="100"/>
          <a:sy n="69" d="100"/>
        </p:scale>
        <p:origin x="61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E98AB5-6B5E-4E85-81EE-EE1742A657E0}" type="doc">
      <dgm:prSet loTypeId="urn:microsoft.com/office/officeart/2005/8/layout/hChevron3" loCatId="process" qsTypeId="urn:microsoft.com/office/officeart/2005/8/quickstyle/simple1" qsCatId="simple" csTypeId="urn:microsoft.com/office/officeart/2005/8/colors/accent6_3" csCatId="accent6" phldr="1"/>
      <dgm:spPr/>
      <dgm:t>
        <a:bodyPr/>
        <a:lstStyle/>
        <a:p>
          <a:endParaRPr lang="zh-CN" altLang="en-US"/>
        </a:p>
      </dgm:t>
    </dgm:pt>
    <dgm:pt modelId="{FBE73FA3-7FE7-465E-B7C5-CEFE526CB171}">
      <dgm:prSet/>
      <dgm:spPr>
        <a:solidFill>
          <a:schemeClr val="tx1">
            <a:lumMod val="50000"/>
            <a:lumOff val="50000"/>
          </a:schemeClr>
        </a:solidFill>
      </dgm:spPr>
      <dgm:t>
        <a:bodyPr/>
        <a:lstStyle/>
        <a:p>
          <a:pPr rtl="0"/>
          <a:endParaRPr lang="en-US" dirty="0">
            <a:latin typeface="微软雅黑" pitchFamily="34" charset="-122"/>
            <a:ea typeface="微软雅黑" pitchFamily="34" charset="-122"/>
          </a:endParaRPr>
        </a:p>
      </dgm:t>
    </dgm:pt>
    <dgm:pt modelId="{D529CDD4-8996-4141-8902-654010E8EEA9}" type="parTrans" cxnId="{FD09D9BB-4692-4130-83F2-2EECF4288E7D}">
      <dgm:prSet/>
      <dgm:spPr/>
      <dgm:t>
        <a:bodyPr/>
        <a:lstStyle/>
        <a:p>
          <a:endParaRPr lang="zh-CN" altLang="en-US">
            <a:latin typeface="微软雅黑" pitchFamily="34" charset="-122"/>
            <a:ea typeface="微软雅黑" pitchFamily="34" charset="-122"/>
          </a:endParaRPr>
        </a:p>
      </dgm:t>
    </dgm:pt>
    <dgm:pt modelId="{B0C04091-D9C6-420A-84B3-0AAE5BFA4E3A}" type="sibTrans" cxnId="{FD09D9BB-4692-4130-83F2-2EECF4288E7D}">
      <dgm:prSet/>
      <dgm:spPr/>
      <dgm:t>
        <a:bodyPr/>
        <a:lstStyle/>
        <a:p>
          <a:endParaRPr lang="zh-CN" altLang="en-US">
            <a:latin typeface="微软雅黑" pitchFamily="34" charset="-122"/>
            <a:ea typeface="微软雅黑" pitchFamily="34" charset="-122"/>
          </a:endParaRPr>
        </a:p>
      </dgm:t>
    </dgm:pt>
    <dgm:pt modelId="{7E266503-F683-4F01-9251-0C11B1861263}">
      <dgm:prSet/>
      <dgm:spPr>
        <a:solidFill>
          <a:schemeClr val="accent2">
            <a:lumMod val="50000"/>
          </a:schemeClr>
        </a:solidFill>
      </dgm:spPr>
      <dgm:t>
        <a:bodyPr/>
        <a:lstStyle/>
        <a:p>
          <a:pPr rtl="0"/>
          <a:endParaRPr lang="en-US" dirty="0">
            <a:latin typeface="微软雅黑" pitchFamily="34" charset="-122"/>
            <a:ea typeface="微软雅黑" pitchFamily="34" charset="-122"/>
          </a:endParaRPr>
        </a:p>
      </dgm:t>
    </dgm:pt>
    <dgm:pt modelId="{A24E21F2-CC91-420D-862A-D4E11059515A}" type="parTrans" cxnId="{065B6DA3-201B-4B12-A181-3974D388DE55}">
      <dgm:prSet/>
      <dgm:spPr/>
      <dgm:t>
        <a:bodyPr/>
        <a:lstStyle/>
        <a:p>
          <a:endParaRPr lang="zh-CN" altLang="en-US">
            <a:latin typeface="微软雅黑" pitchFamily="34" charset="-122"/>
            <a:ea typeface="微软雅黑" pitchFamily="34" charset="-122"/>
          </a:endParaRPr>
        </a:p>
      </dgm:t>
    </dgm:pt>
    <dgm:pt modelId="{29ED8F45-FD8D-4C93-9302-263F7AB61B26}" type="sibTrans" cxnId="{065B6DA3-201B-4B12-A181-3974D388DE55}">
      <dgm:prSet/>
      <dgm:spPr/>
      <dgm:t>
        <a:bodyPr/>
        <a:lstStyle/>
        <a:p>
          <a:endParaRPr lang="zh-CN" altLang="en-US">
            <a:latin typeface="微软雅黑" pitchFamily="34" charset="-122"/>
            <a:ea typeface="微软雅黑" pitchFamily="34" charset="-122"/>
          </a:endParaRPr>
        </a:p>
      </dgm:t>
    </dgm:pt>
    <dgm:pt modelId="{1AFAD312-8AC6-4C43-9BF7-059CDF3EC0E0}">
      <dgm:prSet/>
      <dgm:spPr>
        <a:solidFill>
          <a:schemeClr val="tx1">
            <a:lumMod val="50000"/>
            <a:lumOff val="50000"/>
          </a:schemeClr>
        </a:solidFill>
      </dgm:spPr>
      <dgm:t>
        <a:bodyPr/>
        <a:lstStyle/>
        <a:p>
          <a:pPr rtl="0"/>
          <a:endParaRPr lang="en-US" dirty="0">
            <a:latin typeface="微软雅黑" pitchFamily="34" charset="-122"/>
            <a:ea typeface="微软雅黑" pitchFamily="34" charset="-122"/>
          </a:endParaRPr>
        </a:p>
      </dgm:t>
    </dgm:pt>
    <dgm:pt modelId="{AE6FC0A9-C4FB-4434-8B23-F87D435A2B1D}" type="parTrans" cxnId="{5A238B24-B6A9-48E1-BCC7-9F3A58D81863}">
      <dgm:prSet/>
      <dgm:spPr/>
      <dgm:t>
        <a:bodyPr/>
        <a:lstStyle/>
        <a:p>
          <a:endParaRPr lang="zh-CN" altLang="en-US">
            <a:latin typeface="微软雅黑" pitchFamily="34" charset="-122"/>
            <a:ea typeface="微软雅黑" pitchFamily="34" charset="-122"/>
          </a:endParaRPr>
        </a:p>
      </dgm:t>
    </dgm:pt>
    <dgm:pt modelId="{9ED73DBE-0A75-4458-AA74-352B06E02185}" type="sibTrans" cxnId="{5A238B24-B6A9-48E1-BCC7-9F3A58D81863}">
      <dgm:prSet/>
      <dgm:spPr/>
      <dgm:t>
        <a:bodyPr/>
        <a:lstStyle/>
        <a:p>
          <a:endParaRPr lang="zh-CN" altLang="en-US">
            <a:latin typeface="微软雅黑" pitchFamily="34" charset="-122"/>
            <a:ea typeface="微软雅黑" pitchFamily="34" charset="-122"/>
          </a:endParaRPr>
        </a:p>
      </dgm:t>
    </dgm:pt>
    <dgm:pt modelId="{8A6C4313-7304-43C5-936C-811BD5848B68}">
      <dgm:prSet/>
      <dgm:spPr>
        <a:solidFill>
          <a:schemeClr val="accent2">
            <a:lumMod val="50000"/>
          </a:schemeClr>
        </a:solidFill>
      </dgm:spPr>
      <dgm:t>
        <a:bodyPr/>
        <a:lstStyle/>
        <a:p>
          <a:pPr rtl="0"/>
          <a:r>
            <a:rPr lang="en-US" altLang="zh-CN" dirty="0" smtClean="0">
              <a:latin typeface="微软雅黑" pitchFamily="34" charset="-122"/>
              <a:ea typeface="微软雅黑" pitchFamily="34" charset="-122"/>
            </a:rPr>
            <a:t>7</a:t>
          </a:r>
          <a:r>
            <a:rPr lang="zh-CN" altLang="en-US" dirty="0" smtClean="0">
              <a:latin typeface="微软雅黑" pitchFamily="34" charset="-122"/>
              <a:ea typeface="微软雅黑" pitchFamily="34" charset="-122"/>
            </a:rPr>
            <a:t>月</a:t>
          </a:r>
          <a:r>
            <a:rPr lang="en-US" altLang="zh-CN" dirty="0" smtClean="0">
              <a:latin typeface="微软雅黑" pitchFamily="34" charset="-122"/>
              <a:ea typeface="微软雅黑" pitchFamily="34" charset="-122"/>
            </a:rPr>
            <a:t>1</a:t>
          </a:r>
          <a:r>
            <a:rPr lang="zh-CN" altLang="en-US" dirty="0" smtClean="0">
              <a:latin typeface="微软雅黑" pitchFamily="34" charset="-122"/>
              <a:ea typeface="微软雅黑" pitchFamily="34" charset="-122"/>
            </a:rPr>
            <a:t>日</a:t>
          </a:r>
          <a:endParaRPr lang="en-US" dirty="0">
            <a:latin typeface="微软雅黑" pitchFamily="34" charset="-122"/>
            <a:ea typeface="微软雅黑" pitchFamily="34" charset="-122"/>
          </a:endParaRPr>
        </a:p>
      </dgm:t>
    </dgm:pt>
    <dgm:pt modelId="{2363A19E-0837-42D8-9D76-8D64ED76C5C9}" type="parTrans" cxnId="{DA927CFA-5FB9-4FD5-A18A-34A5120D3A5C}">
      <dgm:prSet/>
      <dgm:spPr/>
      <dgm:t>
        <a:bodyPr/>
        <a:lstStyle/>
        <a:p>
          <a:endParaRPr lang="zh-CN" altLang="en-US">
            <a:latin typeface="微软雅黑" pitchFamily="34" charset="-122"/>
            <a:ea typeface="微软雅黑" pitchFamily="34" charset="-122"/>
          </a:endParaRPr>
        </a:p>
      </dgm:t>
    </dgm:pt>
    <dgm:pt modelId="{0E3834D9-470C-48E9-9FBC-14706763391D}" type="sibTrans" cxnId="{DA927CFA-5FB9-4FD5-A18A-34A5120D3A5C}">
      <dgm:prSet/>
      <dgm:spPr/>
      <dgm:t>
        <a:bodyPr/>
        <a:lstStyle/>
        <a:p>
          <a:endParaRPr lang="zh-CN" altLang="en-US">
            <a:latin typeface="微软雅黑" pitchFamily="34" charset="-122"/>
            <a:ea typeface="微软雅黑" pitchFamily="34" charset="-122"/>
          </a:endParaRPr>
        </a:p>
      </dgm:t>
    </dgm:pt>
    <dgm:pt modelId="{801CC642-9D30-4321-9547-081068591C1B}">
      <dgm:prSet/>
      <dgm:spPr>
        <a:solidFill>
          <a:schemeClr val="tx1">
            <a:lumMod val="50000"/>
            <a:lumOff val="50000"/>
          </a:schemeClr>
        </a:solidFill>
      </dgm:spPr>
      <dgm:t>
        <a:bodyPr/>
        <a:lstStyle/>
        <a:p>
          <a:pPr rtl="0"/>
          <a:endParaRPr lang="en-US" dirty="0">
            <a:latin typeface="微软雅黑" pitchFamily="34" charset="-122"/>
            <a:ea typeface="微软雅黑" pitchFamily="34" charset="-122"/>
          </a:endParaRPr>
        </a:p>
      </dgm:t>
    </dgm:pt>
    <dgm:pt modelId="{869BD37D-F8BE-4035-8CDD-3F06DCD653F1}" type="parTrans" cxnId="{A5DABCC1-BA8B-4FCD-8A8D-4C69E463A752}">
      <dgm:prSet/>
      <dgm:spPr/>
      <dgm:t>
        <a:bodyPr/>
        <a:lstStyle/>
        <a:p>
          <a:endParaRPr lang="zh-CN" altLang="en-US">
            <a:latin typeface="微软雅黑" pitchFamily="34" charset="-122"/>
            <a:ea typeface="微软雅黑" pitchFamily="34" charset="-122"/>
          </a:endParaRPr>
        </a:p>
      </dgm:t>
    </dgm:pt>
    <dgm:pt modelId="{85701380-600D-43E1-8A13-A37E24590E71}" type="sibTrans" cxnId="{A5DABCC1-BA8B-4FCD-8A8D-4C69E463A752}">
      <dgm:prSet/>
      <dgm:spPr/>
      <dgm:t>
        <a:bodyPr/>
        <a:lstStyle/>
        <a:p>
          <a:endParaRPr lang="zh-CN" altLang="en-US">
            <a:latin typeface="微软雅黑" pitchFamily="34" charset="-122"/>
            <a:ea typeface="微软雅黑" pitchFamily="34" charset="-122"/>
          </a:endParaRPr>
        </a:p>
      </dgm:t>
    </dgm:pt>
    <dgm:pt modelId="{819EA898-48DA-4800-AA36-EFEEC3A889D4}">
      <dgm:prSet/>
      <dgm:spPr>
        <a:solidFill>
          <a:schemeClr val="accent2">
            <a:lumMod val="50000"/>
          </a:schemeClr>
        </a:solidFill>
      </dgm:spPr>
      <dgm:t>
        <a:bodyPr/>
        <a:lstStyle/>
        <a:p>
          <a:pPr rtl="0"/>
          <a:r>
            <a:rPr lang="en-US" altLang="zh-CN" dirty="0" smtClean="0">
              <a:latin typeface="微软雅黑" pitchFamily="34" charset="-122"/>
              <a:ea typeface="微软雅黑" pitchFamily="34" charset="-122"/>
            </a:rPr>
            <a:t>7</a:t>
          </a:r>
          <a:r>
            <a:rPr lang="zh-CN" altLang="en-US" dirty="0" smtClean="0">
              <a:latin typeface="微软雅黑" pitchFamily="34" charset="-122"/>
              <a:ea typeface="微软雅黑" pitchFamily="34" charset="-122"/>
            </a:rPr>
            <a:t>月</a:t>
          </a:r>
          <a:r>
            <a:rPr lang="en-US" altLang="zh-CN" dirty="0" smtClean="0">
              <a:latin typeface="微软雅黑" pitchFamily="34" charset="-122"/>
              <a:ea typeface="微软雅黑" pitchFamily="34" charset="-122"/>
            </a:rPr>
            <a:t>27</a:t>
          </a:r>
          <a:r>
            <a:rPr lang="zh-CN" altLang="en-US" dirty="0" smtClean="0">
              <a:latin typeface="微软雅黑" pitchFamily="34" charset="-122"/>
              <a:ea typeface="微软雅黑" pitchFamily="34" charset="-122"/>
            </a:rPr>
            <a:t>日</a:t>
          </a:r>
          <a:endParaRPr lang="zh-CN" dirty="0">
            <a:latin typeface="微软雅黑" pitchFamily="34" charset="-122"/>
            <a:ea typeface="微软雅黑" pitchFamily="34" charset="-122"/>
          </a:endParaRPr>
        </a:p>
      </dgm:t>
    </dgm:pt>
    <dgm:pt modelId="{79A4FD0E-33C3-4950-B445-CBC1A5922B7D}" type="parTrans" cxnId="{F8CBC117-3BD9-4C2C-98F7-385AD462ABFD}">
      <dgm:prSet/>
      <dgm:spPr/>
      <dgm:t>
        <a:bodyPr/>
        <a:lstStyle/>
        <a:p>
          <a:endParaRPr lang="zh-CN" altLang="en-US">
            <a:latin typeface="微软雅黑" pitchFamily="34" charset="-122"/>
            <a:ea typeface="微软雅黑" pitchFamily="34" charset="-122"/>
          </a:endParaRPr>
        </a:p>
      </dgm:t>
    </dgm:pt>
    <dgm:pt modelId="{982D0903-46D9-4718-A622-1B866B174E55}" type="sibTrans" cxnId="{F8CBC117-3BD9-4C2C-98F7-385AD462ABFD}">
      <dgm:prSet/>
      <dgm:spPr/>
      <dgm:t>
        <a:bodyPr/>
        <a:lstStyle/>
        <a:p>
          <a:endParaRPr lang="zh-CN" altLang="en-US">
            <a:latin typeface="微软雅黑" pitchFamily="34" charset="-122"/>
            <a:ea typeface="微软雅黑" pitchFamily="34" charset="-122"/>
          </a:endParaRPr>
        </a:p>
      </dgm:t>
    </dgm:pt>
    <dgm:pt modelId="{8A82D656-8DC0-4C7D-837D-B6DCDC0E476C}">
      <dgm:prSet/>
      <dgm:spPr>
        <a:solidFill>
          <a:schemeClr val="accent2">
            <a:lumMod val="50000"/>
          </a:schemeClr>
        </a:solidFill>
      </dgm:spPr>
      <dgm:t>
        <a:bodyPr/>
        <a:lstStyle/>
        <a:p>
          <a:pPr rtl="0"/>
          <a:endParaRPr lang="en-US" dirty="0">
            <a:latin typeface="微软雅黑" pitchFamily="34" charset="-122"/>
            <a:ea typeface="微软雅黑" pitchFamily="34" charset="-122"/>
          </a:endParaRPr>
        </a:p>
      </dgm:t>
    </dgm:pt>
    <dgm:pt modelId="{7D0C8D62-FFAC-47FD-94AE-00318F20F68C}" type="sibTrans" cxnId="{C862AAFB-0C2B-45FD-B3C7-75E1EB66AF84}">
      <dgm:prSet/>
      <dgm:spPr/>
      <dgm:t>
        <a:bodyPr/>
        <a:lstStyle/>
        <a:p>
          <a:endParaRPr lang="zh-CN" altLang="en-US">
            <a:latin typeface="微软雅黑" pitchFamily="34" charset="-122"/>
            <a:ea typeface="微软雅黑" pitchFamily="34" charset="-122"/>
          </a:endParaRPr>
        </a:p>
      </dgm:t>
    </dgm:pt>
    <dgm:pt modelId="{BEDFE048-B432-43D9-A81D-647AF424A897}" type="parTrans" cxnId="{C862AAFB-0C2B-45FD-B3C7-75E1EB66AF84}">
      <dgm:prSet/>
      <dgm:spPr/>
      <dgm:t>
        <a:bodyPr/>
        <a:lstStyle/>
        <a:p>
          <a:endParaRPr lang="zh-CN" altLang="en-US">
            <a:latin typeface="微软雅黑" pitchFamily="34" charset="-122"/>
            <a:ea typeface="微软雅黑" pitchFamily="34" charset="-122"/>
          </a:endParaRPr>
        </a:p>
      </dgm:t>
    </dgm:pt>
    <dgm:pt modelId="{8633764F-B15E-40D7-9F51-7A472792AEA7}" type="pres">
      <dgm:prSet presAssocID="{0AE98AB5-6B5E-4E85-81EE-EE1742A657E0}" presName="Name0" presStyleCnt="0">
        <dgm:presLayoutVars>
          <dgm:dir/>
          <dgm:resizeHandles val="exact"/>
        </dgm:presLayoutVars>
      </dgm:prSet>
      <dgm:spPr/>
      <dgm:t>
        <a:bodyPr/>
        <a:lstStyle/>
        <a:p>
          <a:endParaRPr lang="zh-CN" altLang="en-US"/>
        </a:p>
      </dgm:t>
    </dgm:pt>
    <dgm:pt modelId="{19FDD425-1E2D-4D5A-8D1D-B0F34042B5CA}" type="pres">
      <dgm:prSet presAssocID="{8A82D656-8DC0-4C7D-837D-B6DCDC0E476C}" presName="parTxOnly" presStyleLbl="node1" presStyleIdx="0" presStyleCnt="7">
        <dgm:presLayoutVars>
          <dgm:bulletEnabled val="1"/>
        </dgm:presLayoutVars>
      </dgm:prSet>
      <dgm:spPr/>
      <dgm:t>
        <a:bodyPr/>
        <a:lstStyle/>
        <a:p>
          <a:endParaRPr lang="zh-CN" altLang="en-US"/>
        </a:p>
      </dgm:t>
    </dgm:pt>
    <dgm:pt modelId="{1590BC90-0CDE-422A-93C1-FC773FD162A6}" type="pres">
      <dgm:prSet presAssocID="{7D0C8D62-FFAC-47FD-94AE-00318F20F68C}" presName="parSpace" presStyleCnt="0"/>
      <dgm:spPr/>
    </dgm:pt>
    <dgm:pt modelId="{6C8E57EF-FE71-42BD-B8D4-D8B6091D9E1C}" type="pres">
      <dgm:prSet presAssocID="{FBE73FA3-7FE7-465E-B7C5-CEFE526CB171}" presName="parTxOnly" presStyleLbl="node1" presStyleIdx="1" presStyleCnt="7">
        <dgm:presLayoutVars>
          <dgm:bulletEnabled val="1"/>
        </dgm:presLayoutVars>
      </dgm:prSet>
      <dgm:spPr/>
      <dgm:t>
        <a:bodyPr/>
        <a:lstStyle/>
        <a:p>
          <a:endParaRPr lang="zh-CN" altLang="en-US"/>
        </a:p>
      </dgm:t>
    </dgm:pt>
    <dgm:pt modelId="{D7965479-7ADD-469D-91E6-1BAD48E6E7A7}" type="pres">
      <dgm:prSet presAssocID="{B0C04091-D9C6-420A-84B3-0AAE5BFA4E3A}" presName="parSpace" presStyleCnt="0"/>
      <dgm:spPr/>
    </dgm:pt>
    <dgm:pt modelId="{14A1B10B-0500-43DA-B238-C1E4004BFB23}" type="pres">
      <dgm:prSet presAssocID="{7E266503-F683-4F01-9251-0C11B1861263}" presName="parTxOnly" presStyleLbl="node1" presStyleIdx="2" presStyleCnt="7">
        <dgm:presLayoutVars>
          <dgm:bulletEnabled val="1"/>
        </dgm:presLayoutVars>
      </dgm:prSet>
      <dgm:spPr/>
      <dgm:t>
        <a:bodyPr/>
        <a:lstStyle/>
        <a:p>
          <a:endParaRPr lang="zh-CN" altLang="en-US"/>
        </a:p>
      </dgm:t>
    </dgm:pt>
    <dgm:pt modelId="{868601CB-DA47-4140-AEDD-468DC100B8D8}" type="pres">
      <dgm:prSet presAssocID="{29ED8F45-FD8D-4C93-9302-263F7AB61B26}" presName="parSpace" presStyleCnt="0"/>
      <dgm:spPr/>
    </dgm:pt>
    <dgm:pt modelId="{E74B7805-AC8B-4852-BA79-AFD58408F43A}" type="pres">
      <dgm:prSet presAssocID="{1AFAD312-8AC6-4C43-9BF7-059CDF3EC0E0}" presName="parTxOnly" presStyleLbl="node1" presStyleIdx="3" presStyleCnt="7">
        <dgm:presLayoutVars>
          <dgm:bulletEnabled val="1"/>
        </dgm:presLayoutVars>
      </dgm:prSet>
      <dgm:spPr/>
      <dgm:t>
        <a:bodyPr/>
        <a:lstStyle/>
        <a:p>
          <a:endParaRPr lang="zh-CN" altLang="en-US"/>
        </a:p>
      </dgm:t>
    </dgm:pt>
    <dgm:pt modelId="{308C8DDE-7EEF-4F2E-A57C-8305B8548F38}" type="pres">
      <dgm:prSet presAssocID="{9ED73DBE-0A75-4458-AA74-352B06E02185}" presName="parSpace" presStyleCnt="0"/>
      <dgm:spPr/>
    </dgm:pt>
    <dgm:pt modelId="{78FDA527-998F-4BE0-870F-2A46BF7A57FA}" type="pres">
      <dgm:prSet presAssocID="{8A6C4313-7304-43C5-936C-811BD5848B68}" presName="parTxOnly" presStyleLbl="node1" presStyleIdx="4" presStyleCnt="7">
        <dgm:presLayoutVars>
          <dgm:bulletEnabled val="1"/>
        </dgm:presLayoutVars>
      </dgm:prSet>
      <dgm:spPr/>
      <dgm:t>
        <a:bodyPr/>
        <a:lstStyle/>
        <a:p>
          <a:endParaRPr lang="zh-CN" altLang="en-US"/>
        </a:p>
      </dgm:t>
    </dgm:pt>
    <dgm:pt modelId="{1B870950-FFF2-4506-BE1F-74600C48D0D2}" type="pres">
      <dgm:prSet presAssocID="{0E3834D9-470C-48E9-9FBC-14706763391D}" presName="parSpace" presStyleCnt="0"/>
      <dgm:spPr/>
    </dgm:pt>
    <dgm:pt modelId="{633AB8CB-A437-415C-86EA-615B5085898E}" type="pres">
      <dgm:prSet presAssocID="{801CC642-9D30-4321-9547-081068591C1B}" presName="parTxOnly" presStyleLbl="node1" presStyleIdx="5" presStyleCnt="7">
        <dgm:presLayoutVars>
          <dgm:bulletEnabled val="1"/>
        </dgm:presLayoutVars>
      </dgm:prSet>
      <dgm:spPr/>
      <dgm:t>
        <a:bodyPr/>
        <a:lstStyle/>
        <a:p>
          <a:endParaRPr lang="zh-CN" altLang="en-US"/>
        </a:p>
      </dgm:t>
    </dgm:pt>
    <dgm:pt modelId="{45533A68-AC2B-46C7-B35F-57792041FB81}" type="pres">
      <dgm:prSet presAssocID="{85701380-600D-43E1-8A13-A37E24590E71}" presName="parSpace" presStyleCnt="0"/>
      <dgm:spPr/>
    </dgm:pt>
    <dgm:pt modelId="{1FFF307D-43F1-4047-9D33-E560E64DF17C}" type="pres">
      <dgm:prSet presAssocID="{819EA898-48DA-4800-AA36-EFEEC3A889D4}" presName="parTxOnly" presStyleLbl="node1" presStyleIdx="6" presStyleCnt="7">
        <dgm:presLayoutVars>
          <dgm:bulletEnabled val="1"/>
        </dgm:presLayoutVars>
      </dgm:prSet>
      <dgm:spPr/>
      <dgm:t>
        <a:bodyPr/>
        <a:lstStyle/>
        <a:p>
          <a:endParaRPr lang="zh-CN" altLang="en-US"/>
        </a:p>
      </dgm:t>
    </dgm:pt>
  </dgm:ptLst>
  <dgm:cxnLst>
    <dgm:cxn modelId="{5DECE72A-9125-4CBC-8A50-9D05E1B2E373}" type="presOf" srcId="{801CC642-9D30-4321-9547-081068591C1B}" destId="{633AB8CB-A437-415C-86EA-615B5085898E}" srcOrd="0" destOrd="0" presId="urn:microsoft.com/office/officeart/2005/8/layout/hChevron3"/>
    <dgm:cxn modelId="{065B6DA3-201B-4B12-A181-3974D388DE55}" srcId="{0AE98AB5-6B5E-4E85-81EE-EE1742A657E0}" destId="{7E266503-F683-4F01-9251-0C11B1861263}" srcOrd="2" destOrd="0" parTransId="{A24E21F2-CC91-420D-862A-D4E11059515A}" sibTransId="{29ED8F45-FD8D-4C93-9302-263F7AB61B26}"/>
    <dgm:cxn modelId="{DA927CFA-5FB9-4FD5-A18A-34A5120D3A5C}" srcId="{0AE98AB5-6B5E-4E85-81EE-EE1742A657E0}" destId="{8A6C4313-7304-43C5-936C-811BD5848B68}" srcOrd="4" destOrd="0" parTransId="{2363A19E-0837-42D8-9D76-8D64ED76C5C9}" sibTransId="{0E3834D9-470C-48E9-9FBC-14706763391D}"/>
    <dgm:cxn modelId="{B82E7D3A-B828-419E-A1D1-A67A7199557B}" type="presOf" srcId="{0AE98AB5-6B5E-4E85-81EE-EE1742A657E0}" destId="{8633764F-B15E-40D7-9F51-7A472792AEA7}" srcOrd="0" destOrd="0" presId="urn:microsoft.com/office/officeart/2005/8/layout/hChevron3"/>
    <dgm:cxn modelId="{A5DABCC1-BA8B-4FCD-8A8D-4C69E463A752}" srcId="{0AE98AB5-6B5E-4E85-81EE-EE1742A657E0}" destId="{801CC642-9D30-4321-9547-081068591C1B}" srcOrd="5" destOrd="0" parTransId="{869BD37D-F8BE-4035-8CDD-3F06DCD653F1}" sibTransId="{85701380-600D-43E1-8A13-A37E24590E71}"/>
    <dgm:cxn modelId="{FD09D9BB-4692-4130-83F2-2EECF4288E7D}" srcId="{0AE98AB5-6B5E-4E85-81EE-EE1742A657E0}" destId="{FBE73FA3-7FE7-465E-B7C5-CEFE526CB171}" srcOrd="1" destOrd="0" parTransId="{D529CDD4-8996-4141-8902-654010E8EEA9}" sibTransId="{B0C04091-D9C6-420A-84B3-0AAE5BFA4E3A}"/>
    <dgm:cxn modelId="{CF306765-D25B-4D02-8654-5378D7B4AE2A}" type="presOf" srcId="{FBE73FA3-7FE7-465E-B7C5-CEFE526CB171}" destId="{6C8E57EF-FE71-42BD-B8D4-D8B6091D9E1C}" srcOrd="0" destOrd="0" presId="urn:microsoft.com/office/officeart/2005/8/layout/hChevron3"/>
    <dgm:cxn modelId="{5A238B24-B6A9-48E1-BCC7-9F3A58D81863}" srcId="{0AE98AB5-6B5E-4E85-81EE-EE1742A657E0}" destId="{1AFAD312-8AC6-4C43-9BF7-059CDF3EC0E0}" srcOrd="3" destOrd="0" parTransId="{AE6FC0A9-C4FB-4434-8B23-F87D435A2B1D}" sibTransId="{9ED73DBE-0A75-4458-AA74-352B06E02185}"/>
    <dgm:cxn modelId="{C862AAFB-0C2B-45FD-B3C7-75E1EB66AF84}" srcId="{0AE98AB5-6B5E-4E85-81EE-EE1742A657E0}" destId="{8A82D656-8DC0-4C7D-837D-B6DCDC0E476C}" srcOrd="0" destOrd="0" parTransId="{BEDFE048-B432-43D9-A81D-647AF424A897}" sibTransId="{7D0C8D62-FFAC-47FD-94AE-00318F20F68C}"/>
    <dgm:cxn modelId="{8B040549-84DD-48A5-884C-B212CFC95BD4}" type="presOf" srcId="{1AFAD312-8AC6-4C43-9BF7-059CDF3EC0E0}" destId="{E74B7805-AC8B-4852-BA79-AFD58408F43A}" srcOrd="0" destOrd="0" presId="urn:microsoft.com/office/officeart/2005/8/layout/hChevron3"/>
    <dgm:cxn modelId="{F8CBC117-3BD9-4C2C-98F7-385AD462ABFD}" srcId="{0AE98AB5-6B5E-4E85-81EE-EE1742A657E0}" destId="{819EA898-48DA-4800-AA36-EFEEC3A889D4}" srcOrd="6" destOrd="0" parTransId="{79A4FD0E-33C3-4950-B445-CBC1A5922B7D}" sibTransId="{982D0903-46D9-4718-A622-1B866B174E55}"/>
    <dgm:cxn modelId="{304C3388-B9F5-489E-9D3C-C769A16F8F29}" type="presOf" srcId="{8A6C4313-7304-43C5-936C-811BD5848B68}" destId="{78FDA527-998F-4BE0-870F-2A46BF7A57FA}" srcOrd="0" destOrd="0" presId="urn:microsoft.com/office/officeart/2005/8/layout/hChevron3"/>
    <dgm:cxn modelId="{2592ED34-A293-4041-9C0E-98F75BD5255B}" type="presOf" srcId="{8A82D656-8DC0-4C7D-837D-B6DCDC0E476C}" destId="{19FDD425-1E2D-4D5A-8D1D-B0F34042B5CA}" srcOrd="0" destOrd="0" presId="urn:microsoft.com/office/officeart/2005/8/layout/hChevron3"/>
    <dgm:cxn modelId="{A77D6AD1-21ED-45CB-BC98-251584136323}" type="presOf" srcId="{7E266503-F683-4F01-9251-0C11B1861263}" destId="{14A1B10B-0500-43DA-B238-C1E4004BFB23}" srcOrd="0" destOrd="0" presId="urn:microsoft.com/office/officeart/2005/8/layout/hChevron3"/>
    <dgm:cxn modelId="{B310F50B-1545-436E-B96B-63FD90134BF3}" type="presOf" srcId="{819EA898-48DA-4800-AA36-EFEEC3A889D4}" destId="{1FFF307D-43F1-4047-9D33-E560E64DF17C}" srcOrd="0" destOrd="0" presId="urn:microsoft.com/office/officeart/2005/8/layout/hChevron3"/>
    <dgm:cxn modelId="{E2E4BFF8-9588-4E6D-A84F-C24ABF81BDF0}" type="presParOf" srcId="{8633764F-B15E-40D7-9F51-7A472792AEA7}" destId="{19FDD425-1E2D-4D5A-8D1D-B0F34042B5CA}" srcOrd="0" destOrd="0" presId="urn:microsoft.com/office/officeart/2005/8/layout/hChevron3"/>
    <dgm:cxn modelId="{0DB17762-6AE4-4E0A-8FFC-B51EB3BC4D9B}" type="presParOf" srcId="{8633764F-B15E-40D7-9F51-7A472792AEA7}" destId="{1590BC90-0CDE-422A-93C1-FC773FD162A6}" srcOrd="1" destOrd="0" presId="urn:microsoft.com/office/officeart/2005/8/layout/hChevron3"/>
    <dgm:cxn modelId="{D84A70F3-C6AD-4A7C-9D15-9D5D08C7750F}" type="presParOf" srcId="{8633764F-B15E-40D7-9F51-7A472792AEA7}" destId="{6C8E57EF-FE71-42BD-B8D4-D8B6091D9E1C}" srcOrd="2" destOrd="0" presId="urn:microsoft.com/office/officeart/2005/8/layout/hChevron3"/>
    <dgm:cxn modelId="{1FBF3924-82F7-4D98-9CC8-C4DF18FABB99}" type="presParOf" srcId="{8633764F-B15E-40D7-9F51-7A472792AEA7}" destId="{D7965479-7ADD-469D-91E6-1BAD48E6E7A7}" srcOrd="3" destOrd="0" presId="urn:microsoft.com/office/officeart/2005/8/layout/hChevron3"/>
    <dgm:cxn modelId="{7E669E21-3B9F-4B21-8FA6-D12F65F33B22}" type="presParOf" srcId="{8633764F-B15E-40D7-9F51-7A472792AEA7}" destId="{14A1B10B-0500-43DA-B238-C1E4004BFB23}" srcOrd="4" destOrd="0" presId="urn:microsoft.com/office/officeart/2005/8/layout/hChevron3"/>
    <dgm:cxn modelId="{8E87AC34-5AC4-4004-A2D1-B5A52F2BFE50}" type="presParOf" srcId="{8633764F-B15E-40D7-9F51-7A472792AEA7}" destId="{868601CB-DA47-4140-AEDD-468DC100B8D8}" srcOrd="5" destOrd="0" presId="urn:microsoft.com/office/officeart/2005/8/layout/hChevron3"/>
    <dgm:cxn modelId="{612781AC-62D5-4297-AD50-91EBF75C30A9}" type="presParOf" srcId="{8633764F-B15E-40D7-9F51-7A472792AEA7}" destId="{E74B7805-AC8B-4852-BA79-AFD58408F43A}" srcOrd="6" destOrd="0" presId="urn:microsoft.com/office/officeart/2005/8/layout/hChevron3"/>
    <dgm:cxn modelId="{7FF884A1-B0E5-4061-A682-977DF4CC6FD8}" type="presParOf" srcId="{8633764F-B15E-40D7-9F51-7A472792AEA7}" destId="{308C8DDE-7EEF-4F2E-A57C-8305B8548F38}" srcOrd="7" destOrd="0" presId="urn:microsoft.com/office/officeart/2005/8/layout/hChevron3"/>
    <dgm:cxn modelId="{86DB7F5C-C3F8-4B08-8DF1-A3B319F6CDAC}" type="presParOf" srcId="{8633764F-B15E-40D7-9F51-7A472792AEA7}" destId="{78FDA527-998F-4BE0-870F-2A46BF7A57FA}" srcOrd="8" destOrd="0" presId="urn:microsoft.com/office/officeart/2005/8/layout/hChevron3"/>
    <dgm:cxn modelId="{4649CE0E-873A-47C1-989E-08C412C3AF43}" type="presParOf" srcId="{8633764F-B15E-40D7-9F51-7A472792AEA7}" destId="{1B870950-FFF2-4506-BE1F-74600C48D0D2}" srcOrd="9" destOrd="0" presId="urn:microsoft.com/office/officeart/2005/8/layout/hChevron3"/>
    <dgm:cxn modelId="{06B29973-5309-45EB-A0C1-2FF2A5CB902A}" type="presParOf" srcId="{8633764F-B15E-40D7-9F51-7A472792AEA7}" destId="{633AB8CB-A437-415C-86EA-615B5085898E}" srcOrd="10" destOrd="0" presId="urn:microsoft.com/office/officeart/2005/8/layout/hChevron3"/>
    <dgm:cxn modelId="{2855C4AD-D60B-4EBB-8E4E-BCBF3B34C06D}" type="presParOf" srcId="{8633764F-B15E-40D7-9F51-7A472792AEA7}" destId="{45533A68-AC2B-46C7-B35F-57792041FB81}" srcOrd="11" destOrd="0" presId="urn:microsoft.com/office/officeart/2005/8/layout/hChevron3"/>
    <dgm:cxn modelId="{5FD40791-A914-4DB7-B609-B5FCB657AC52}" type="presParOf" srcId="{8633764F-B15E-40D7-9F51-7A472792AEA7}" destId="{1FFF307D-43F1-4047-9D33-E560E64DF17C}" srcOrd="12" destOrd="0" presId="urn:microsoft.com/office/officeart/2005/8/layout/hChevron3"/>
  </dgm:cxnLst>
  <dgm:bg>
    <a:noFill/>
  </dgm:bg>
  <dgm:whole>
    <a:ln w="57150"/>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C6A16A-7ED8-4CAB-9C75-9469826BC202}" type="doc">
      <dgm:prSet loTypeId="urn:microsoft.com/office/officeart/2005/8/layout/hProcess9" loCatId="process" qsTypeId="urn:microsoft.com/office/officeart/2005/8/quickstyle/simple1" qsCatId="simple" csTypeId="urn:microsoft.com/office/officeart/2005/8/colors/accent1_2" csCatId="accent1" phldr="1"/>
      <dgm:spPr/>
    </dgm:pt>
    <dgm:pt modelId="{67195413-4587-4945-9EB2-2CB058D2A87E}">
      <dgm:prSet phldrT="[文本]" custT="1"/>
      <dgm:spPr>
        <a:solidFill>
          <a:schemeClr val="accent2">
            <a:lumMod val="60000"/>
            <a:lumOff val="40000"/>
          </a:schemeClr>
        </a:solidFill>
      </dgm:spPr>
      <dgm:t>
        <a:bodyPr/>
        <a:lstStyle/>
        <a:p>
          <a:pPr>
            <a:lnSpc>
              <a:spcPct val="100000"/>
            </a:lnSpc>
            <a:spcAft>
              <a:spcPts val="0"/>
            </a:spcAft>
          </a:pPr>
          <a:r>
            <a:rPr lang="zh-CN" altLang="en-US" sz="2400" baseline="0" dirty="0" smtClean="0">
              <a:latin typeface="微软雅黑" pitchFamily="34" charset="-122"/>
              <a:ea typeface="微软雅黑" pitchFamily="34" charset="-122"/>
            </a:rPr>
            <a:t>第一次 </a:t>
          </a:r>
          <a:endParaRPr lang="en-US" altLang="zh-CN" sz="2400" baseline="0" dirty="0" smtClean="0">
            <a:latin typeface="微软雅黑" pitchFamily="34" charset="-122"/>
            <a:ea typeface="微软雅黑" pitchFamily="34" charset="-122"/>
          </a:endParaRPr>
        </a:p>
        <a:p>
          <a:pPr>
            <a:lnSpc>
              <a:spcPct val="100000"/>
            </a:lnSpc>
            <a:spcAft>
              <a:spcPts val="0"/>
            </a:spcAft>
          </a:pPr>
          <a:r>
            <a:rPr lang="zh-CN" altLang="en-US" sz="2400" b="1" baseline="0" dirty="0" smtClean="0">
              <a:latin typeface="微软雅黑" pitchFamily="34" charset="-122"/>
              <a:ea typeface="微软雅黑" pitchFamily="34" charset="-122"/>
            </a:rPr>
            <a:t>提示、通知</a:t>
          </a:r>
          <a:endParaRPr lang="zh-CN" altLang="en-US" sz="2400" b="1" baseline="0" dirty="0">
            <a:latin typeface="微软雅黑" pitchFamily="34" charset="-122"/>
            <a:ea typeface="微软雅黑" pitchFamily="34" charset="-122"/>
          </a:endParaRPr>
        </a:p>
      </dgm:t>
    </dgm:pt>
    <dgm:pt modelId="{59B63B2B-64FC-4D9D-B305-472271CAF62E}" type="parTrans" cxnId="{6764CE95-755B-44EC-B9D8-E0DF1A8BF3B0}">
      <dgm:prSet/>
      <dgm:spPr/>
      <dgm:t>
        <a:bodyPr/>
        <a:lstStyle/>
        <a:p>
          <a:endParaRPr lang="zh-CN" altLang="en-US" baseline="0">
            <a:latin typeface="Times New Roman" pitchFamily="18" charset="0"/>
            <a:ea typeface="宋体" pitchFamily="2" charset="-122"/>
          </a:endParaRPr>
        </a:p>
      </dgm:t>
    </dgm:pt>
    <dgm:pt modelId="{774894BE-292B-4FE2-A5EF-4D4DDA483523}" type="sibTrans" cxnId="{6764CE95-755B-44EC-B9D8-E0DF1A8BF3B0}">
      <dgm:prSet/>
      <dgm:spPr/>
      <dgm:t>
        <a:bodyPr/>
        <a:lstStyle/>
        <a:p>
          <a:endParaRPr lang="zh-CN" altLang="en-US" baseline="0">
            <a:latin typeface="Times New Roman" pitchFamily="18" charset="0"/>
            <a:ea typeface="宋体" pitchFamily="2" charset="-122"/>
          </a:endParaRPr>
        </a:p>
      </dgm:t>
    </dgm:pt>
    <dgm:pt modelId="{748CD439-80E6-4592-B1B2-5669E56A1CF0}">
      <dgm:prSet phldrT="[文本]" custT="1"/>
      <dgm:spPr>
        <a:solidFill>
          <a:schemeClr val="accent2">
            <a:lumMod val="75000"/>
            <a:alpha val="84000"/>
          </a:schemeClr>
        </a:solidFill>
      </dgm:spPr>
      <dgm:t>
        <a:bodyPr/>
        <a:lstStyle/>
        <a:p>
          <a:pPr>
            <a:lnSpc>
              <a:spcPct val="100000"/>
            </a:lnSpc>
            <a:spcAft>
              <a:spcPts val="0"/>
            </a:spcAft>
          </a:pPr>
          <a:r>
            <a:rPr lang="zh-CN" altLang="en-US" sz="2400" baseline="0" dirty="0" smtClean="0">
              <a:latin typeface="微软雅黑" pitchFamily="34" charset="-122"/>
              <a:ea typeface="微软雅黑" pitchFamily="34" charset="-122"/>
            </a:rPr>
            <a:t>第二次 </a:t>
          </a:r>
          <a:endParaRPr lang="en-US" altLang="zh-CN" sz="2400" baseline="0" dirty="0" smtClean="0">
            <a:latin typeface="微软雅黑" pitchFamily="34" charset="-122"/>
            <a:ea typeface="微软雅黑" pitchFamily="34" charset="-122"/>
          </a:endParaRPr>
        </a:p>
        <a:p>
          <a:pPr>
            <a:lnSpc>
              <a:spcPct val="100000"/>
            </a:lnSpc>
            <a:spcAft>
              <a:spcPts val="0"/>
            </a:spcAft>
          </a:pPr>
          <a:r>
            <a:rPr lang="zh-CN" altLang="en-US" sz="2400" b="1" baseline="0" dirty="0" smtClean="0">
              <a:latin typeface="微软雅黑" pitchFamily="34" charset="-122"/>
              <a:ea typeface="微软雅黑" pitchFamily="34" charset="-122"/>
            </a:rPr>
            <a:t>重点监督名单</a:t>
          </a:r>
          <a:endParaRPr lang="en-US" altLang="zh-CN" sz="2400" b="1" baseline="0" dirty="0" smtClean="0">
            <a:latin typeface="微软雅黑" pitchFamily="34" charset="-122"/>
            <a:ea typeface="微软雅黑" pitchFamily="34" charset="-122"/>
          </a:endParaRPr>
        </a:p>
        <a:p>
          <a:pPr>
            <a:lnSpc>
              <a:spcPct val="100000"/>
            </a:lnSpc>
            <a:spcAft>
              <a:spcPts val="0"/>
            </a:spcAft>
          </a:pPr>
          <a:r>
            <a:rPr lang="zh-CN" altLang="en-US" sz="2400" b="1" baseline="0" dirty="0" smtClean="0">
              <a:latin typeface="微软雅黑" pitchFamily="34" charset="-122"/>
              <a:ea typeface="微软雅黑" pitchFamily="34" charset="-122"/>
            </a:rPr>
            <a:t>通报</a:t>
          </a:r>
          <a:endParaRPr lang="zh-CN" altLang="en-US" sz="2400" b="1" baseline="0" dirty="0">
            <a:latin typeface="微软雅黑" pitchFamily="34" charset="-122"/>
            <a:ea typeface="微软雅黑" pitchFamily="34" charset="-122"/>
          </a:endParaRPr>
        </a:p>
      </dgm:t>
    </dgm:pt>
    <dgm:pt modelId="{C5786136-D671-4F5C-9916-46D331FB4C1B}" type="parTrans" cxnId="{3B1C3DC1-3B6D-44C8-A5A7-D56738C830AF}">
      <dgm:prSet/>
      <dgm:spPr/>
      <dgm:t>
        <a:bodyPr/>
        <a:lstStyle/>
        <a:p>
          <a:endParaRPr lang="zh-CN" altLang="en-US" baseline="0">
            <a:latin typeface="Times New Roman" pitchFamily="18" charset="0"/>
            <a:ea typeface="宋体" pitchFamily="2" charset="-122"/>
          </a:endParaRPr>
        </a:p>
      </dgm:t>
    </dgm:pt>
    <dgm:pt modelId="{641FD28E-2BA6-45D0-BABB-044D7ADC3454}" type="sibTrans" cxnId="{3B1C3DC1-3B6D-44C8-A5A7-D56738C830AF}">
      <dgm:prSet/>
      <dgm:spPr/>
      <dgm:t>
        <a:bodyPr/>
        <a:lstStyle/>
        <a:p>
          <a:endParaRPr lang="zh-CN" altLang="en-US" baseline="0">
            <a:latin typeface="Times New Roman" pitchFamily="18" charset="0"/>
            <a:ea typeface="宋体" pitchFamily="2" charset="-122"/>
          </a:endParaRPr>
        </a:p>
      </dgm:t>
    </dgm:pt>
    <dgm:pt modelId="{658586FC-2EA3-4325-A12D-F65DE12042F3}">
      <dgm:prSet phldrT="[文本]" custT="1"/>
      <dgm:spPr>
        <a:solidFill>
          <a:schemeClr val="accent2">
            <a:lumMod val="50000"/>
          </a:schemeClr>
        </a:solidFill>
      </dgm:spPr>
      <dgm:t>
        <a:bodyPr/>
        <a:lstStyle/>
        <a:p>
          <a:pPr>
            <a:lnSpc>
              <a:spcPct val="100000"/>
            </a:lnSpc>
            <a:spcAft>
              <a:spcPts val="0"/>
            </a:spcAft>
          </a:pPr>
          <a:r>
            <a:rPr lang="zh-CN" altLang="en-US" sz="2400" baseline="0" dirty="0" smtClean="0">
              <a:latin typeface="微软雅黑" pitchFamily="34" charset="-122"/>
              <a:ea typeface="微软雅黑" pitchFamily="34" charset="-122"/>
            </a:rPr>
            <a:t>第三次 </a:t>
          </a:r>
          <a:endParaRPr lang="en-US" altLang="zh-CN" sz="2400" baseline="0" dirty="0" smtClean="0">
            <a:latin typeface="微软雅黑" pitchFamily="34" charset="-122"/>
            <a:ea typeface="微软雅黑" pitchFamily="34" charset="-122"/>
          </a:endParaRPr>
        </a:p>
        <a:p>
          <a:pPr>
            <a:lnSpc>
              <a:spcPct val="100000"/>
            </a:lnSpc>
            <a:spcAft>
              <a:spcPts val="0"/>
            </a:spcAft>
          </a:pPr>
          <a:r>
            <a:rPr lang="zh-CN" altLang="en-US" sz="2400" b="1" baseline="0" dirty="0" smtClean="0">
              <a:latin typeface="微软雅黑" pitchFamily="34" charset="-122"/>
              <a:ea typeface="微软雅黑" pitchFamily="34" charset="-122"/>
            </a:rPr>
            <a:t>暂停开仓</a:t>
          </a:r>
          <a:endParaRPr lang="en-US" altLang="zh-CN" sz="2400" b="1" baseline="0" dirty="0" smtClean="0">
            <a:latin typeface="微软雅黑" pitchFamily="34" charset="-122"/>
            <a:ea typeface="微软雅黑" pitchFamily="34" charset="-122"/>
          </a:endParaRPr>
        </a:p>
        <a:p>
          <a:pPr>
            <a:lnSpc>
              <a:spcPct val="100000"/>
            </a:lnSpc>
            <a:spcAft>
              <a:spcPts val="0"/>
            </a:spcAft>
          </a:pPr>
          <a:r>
            <a:rPr lang="zh-CN" altLang="en-US" sz="2400" baseline="0" dirty="0" smtClean="0">
              <a:latin typeface="微软雅黑" pitchFamily="34" charset="-122"/>
              <a:ea typeface="微软雅黑" pitchFamily="34" charset="-122"/>
            </a:rPr>
            <a:t>（</a:t>
          </a:r>
          <a:r>
            <a:rPr lang="en-US" altLang="zh-CN" sz="2400" baseline="0" dirty="0" smtClean="0">
              <a:latin typeface="微软雅黑" pitchFamily="34" charset="-122"/>
              <a:ea typeface="微软雅黑" pitchFamily="34" charset="-122"/>
            </a:rPr>
            <a:t>1</a:t>
          </a:r>
          <a:r>
            <a:rPr lang="zh-CN" altLang="en-US" sz="2400" baseline="0" dirty="0" smtClean="0">
              <a:latin typeface="微软雅黑" pitchFamily="34" charset="-122"/>
              <a:ea typeface="微软雅黑" pitchFamily="34" charset="-122"/>
            </a:rPr>
            <a:t>个月）</a:t>
          </a:r>
          <a:endParaRPr lang="zh-CN" altLang="en-US" sz="2400" baseline="0" dirty="0">
            <a:latin typeface="微软雅黑" pitchFamily="34" charset="-122"/>
            <a:ea typeface="微软雅黑" pitchFamily="34" charset="-122"/>
          </a:endParaRPr>
        </a:p>
      </dgm:t>
    </dgm:pt>
    <dgm:pt modelId="{E14CCFC6-BBF1-4163-A8CA-4363FAE9F99A}" type="parTrans" cxnId="{20FA8B2E-267B-4E57-A092-778DAEF87F03}">
      <dgm:prSet/>
      <dgm:spPr/>
      <dgm:t>
        <a:bodyPr/>
        <a:lstStyle/>
        <a:p>
          <a:endParaRPr lang="zh-CN" altLang="en-US" baseline="0">
            <a:latin typeface="Times New Roman" pitchFamily="18" charset="0"/>
            <a:ea typeface="宋体" pitchFamily="2" charset="-122"/>
          </a:endParaRPr>
        </a:p>
      </dgm:t>
    </dgm:pt>
    <dgm:pt modelId="{688B4991-C5EA-4F6B-AEBB-EF5A37067E10}" type="sibTrans" cxnId="{20FA8B2E-267B-4E57-A092-778DAEF87F03}">
      <dgm:prSet/>
      <dgm:spPr/>
      <dgm:t>
        <a:bodyPr/>
        <a:lstStyle/>
        <a:p>
          <a:endParaRPr lang="zh-CN" altLang="en-US" baseline="0">
            <a:latin typeface="Times New Roman" pitchFamily="18" charset="0"/>
            <a:ea typeface="宋体" pitchFamily="2" charset="-122"/>
          </a:endParaRPr>
        </a:p>
      </dgm:t>
    </dgm:pt>
    <dgm:pt modelId="{82BFADB3-99E9-49C5-8805-910C19798855}" type="pres">
      <dgm:prSet presAssocID="{C2C6A16A-7ED8-4CAB-9C75-9469826BC202}" presName="CompostProcess" presStyleCnt="0">
        <dgm:presLayoutVars>
          <dgm:dir/>
          <dgm:resizeHandles val="exact"/>
        </dgm:presLayoutVars>
      </dgm:prSet>
      <dgm:spPr/>
    </dgm:pt>
    <dgm:pt modelId="{12EAE357-05E8-426C-88B0-5A506DA2DF12}" type="pres">
      <dgm:prSet presAssocID="{C2C6A16A-7ED8-4CAB-9C75-9469826BC202}" presName="arrow" presStyleLbl="bgShp" presStyleIdx="0" presStyleCnt="1" custScaleX="117647" custScaleY="98447" custLinFactNeighborY="-1772"/>
      <dgm:spPr>
        <a:solidFill>
          <a:schemeClr val="tx1">
            <a:lumMod val="65000"/>
            <a:lumOff val="35000"/>
          </a:schemeClr>
        </a:solidFill>
      </dgm:spPr>
    </dgm:pt>
    <dgm:pt modelId="{9AC79F95-3482-4DCC-82DA-968F1A54263D}" type="pres">
      <dgm:prSet presAssocID="{C2C6A16A-7ED8-4CAB-9C75-9469826BC202}" presName="linearProcess" presStyleCnt="0"/>
      <dgm:spPr/>
    </dgm:pt>
    <dgm:pt modelId="{3C8ADAF0-91D6-42D1-9C49-F5374F0833A1}" type="pres">
      <dgm:prSet presAssocID="{67195413-4587-4945-9EB2-2CB058D2A87E}" presName="textNode" presStyleLbl="node1" presStyleIdx="0" presStyleCnt="3" custLinFactNeighborY="-5377">
        <dgm:presLayoutVars>
          <dgm:bulletEnabled val="1"/>
        </dgm:presLayoutVars>
      </dgm:prSet>
      <dgm:spPr/>
      <dgm:t>
        <a:bodyPr/>
        <a:lstStyle/>
        <a:p>
          <a:endParaRPr lang="zh-CN" altLang="en-US"/>
        </a:p>
      </dgm:t>
    </dgm:pt>
    <dgm:pt modelId="{012E4E75-AA07-4AA6-9413-5CD233A4AB8A}" type="pres">
      <dgm:prSet presAssocID="{774894BE-292B-4FE2-A5EF-4D4DDA483523}" presName="sibTrans" presStyleCnt="0"/>
      <dgm:spPr/>
    </dgm:pt>
    <dgm:pt modelId="{1D2F4A49-F0B7-435E-AA7F-375CFE5D4BC3}" type="pres">
      <dgm:prSet presAssocID="{748CD439-80E6-4592-B1B2-5669E56A1CF0}" presName="textNode" presStyleLbl="node1" presStyleIdx="1" presStyleCnt="3" custScaleX="107073" custLinFactNeighborY="-5377">
        <dgm:presLayoutVars>
          <dgm:bulletEnabled val="1"/>
        </dgm:presLayoutVars>
      </dgm:prSet>
      <dgm:spPr/>
      <dgm:t>
        <a:bodyPr/>
        <a:lstStyle/>
        <a:p>
          <a:endParaRPr lang="zh-CN" altLang="en-US"/>
        </a:p>
      </dgm:t>
    </dgm:pt>
    <dgm:pt modelId="{73A0AECB-7342-4FC1-913C-4625472A2052}" type="pres">
      <dgm:prSet presAssocID="{641FD28E-2BA6-45D0-BABB-044D7ADC3454}" presName="sibTrans" presStyleCnt="0"/>
      <dgm:spPr/>
    </dgm:pt>
    <dgm:pt modelId="{5C7A7E03-4CE3-45D3-BD58-E0E58F7F04E7}" type="pres">
      <dgm:prSet presAssocID="{658586FC-2EA3-4325-A12D-F65DE12042F3}" presName="textNode" presStyleLbl="node1" presStyleIdx="2" presStyleCnt="3" custLinFactNeighborY="-5377">
        <dgm:presLayoutVars>
          <dgm:bulletEnabled val="1"/>
        </dgm:presLayoutVars>
      </dgm:prSet>
      <dgm:spPr/>
      <dgm:t>
        <a:bodyPr/>
        <a:lstStyle/>
        <a:p>
          <a:endParaRPr lang="zh-CN" altLang="en-US"/>
        </a:p>
      </dgm:t>
    </dgm:pt>
  </dgm:ptLst>
  <dgm:cxnLst>
    <dgm:cxn modelId="{78A522C7-1C98-4E18-BD7F-98DAA7EB4832}" type="presOf" srcId="{748CD439-80E6-4592-B1B2-5669E56A1CF0}" destId="{1D2F4A49-F0B7-435E-AA7F-375CFE5D4BC3}" srcOrd="0" destOrd="0" presId="urn:microsoft.com/office/officeart/2005/8/layout/hProcess9"/>
    <dgm:cxn modelId="{E1401357-BC15-49CC-A48C-DA26D150B224}" type="presOf" srcId="{C2C6A16A-7ED8-4CAB-9C75-9469826BC202}" destId="{82BFADB3-99E9-49C5-8805-910C19798855}" srcOrd="0" destOrd="0" presId="urn:microsoft.com/office/officeart/2005/8/layout/hProcess9"/>
    <dgm:cxn modelId="{20FA8B2E-267B-4E57-A092-778DAEF87F03}" srcId="{C2C6A16A-7ED8-4CAB-9C75-9469826BC202}" destId="{658586FC-2EA3-4325-A12D-F65DE12042F3}" srcOrd="2" destOrd="0" parTransId="{E14CCFC6-BBF1-4163-A8CA-4363FAE9F99A}" sibTransId="{688B4991-C5EA-4F6B-AEBB-EF5A37067E10}"/>
    <dgm:cxn modelId="{907DF010-BA11-47D7-8180-1EDA9643C733}" type="presOf" srcId="{658586FC-2EA3-4325-A12D-F65DE12042F3}" destId="{5C7A7E03-4CE3-45D3-BD58-E0E58F7F04E7}" srcOrd="0" destOrd="0" presId="urn:microsoft.com/office/officeart/2005/8/layout/hProcess9"/>
    <dgm:cxn modelId="{30DCC126-5F53-401E-B86C-17979216F698}" type="presOf" srcId="{67195413-4587-4945-9EB2-2CB058D2A87E}" destId="{3C8ADAF0-91D6-42D1-9C49-F5374F0833A1}" srcOrd="0" destOrd="0" presId="urn:microsoft.com/office/officeart/2005/8/layout/hProcess9"/>
    <dgm:cxn modelId="{6764CE95-755B-44EC-B9D8-E0DF1A8BF3B0}" srcId="{C2C6A16A-7ED8-4CAB-9C75-9469826BC202}" destId="{67195413-4587-4945-9EB2-2CB058D2A87E}" srcOrd="0" destOrd="0" parTransId="{59B63B2B-64FC-4D9D-B305-472271CAF62E}" sibTransId="{774894BE-292B-4FE2-A5EF-4D4DDA483523}"/>
    <dgm:cxn modelId="{3B1C3DC1-3B6D-44C8-A5A7-D56738C830AF}" srcId="{C2C6A16A-7ED8-4CAB-9C75-9469826BC202}" destId="{748CD439-80E6-4592-B1B2-5669E56A1CF0}" srcOrd="1" destOrd="0" parTransId="{C5786136-D671-4F5C-9916-46D331FB4C1B}" sibTransId="{641FD28E-2BA6-45D0-BABB-044D7ADC3454}"/>
    <dgm:cxn modelId="{320BC8D4-7DC0-4951-8F52-0E32833CD40C}" type="presParOf" srcId="{82BFADB3-99E9-49C5-8805-910C19798855}" destId="{12EAE357-05E8-426C-88B0-5A506DA2DF12}" srcOrd="0" destOrd="0" presId="urn:microsoft.com/office/officeart/2005/8/layout/hProcess9"/>
    <dgm:cxn modelId="{B89F0DE3-7F9B-452C-B4C1-33BD23940E42}" type="presParOf" srcId="{82BFADB3-99E9-49C5-8805-910C19798855}" destId="{9AC79F95-3482-4DCC-82DA-968F1A54263D}" srcOrd="1" destOrd="0" presId="urn:microsoft.com/office/officeart/2005/8/layout/hProcess9"/>
    <dgm:cxn modelId="{078C1F18-51C7-4F49-AAC8-26A2FEEB1AB5}" type="presParOf" srcId="{9AC79F95-3482-4DCC-82DA-968F1A54263D}" destId="{3C8ADAF0-91D6-42D1-9C49-F5374F0833A1}" srcOrd="0" destOrd="0" presId="urn:microsoft.com/office/officeart/2005/8/layout/hProcess9"/>
    <dgm:cxn modelId="{046453D5-B928-4F7D-8905-D9BE26003EDC}" type="presParOf" srcId="{9AC79F95-3482-4DCC-82DA-968F1A54263D}" destId="{012E4E75-AA07-4AA6-9413-5CD233A4AB8A}" srcOrd="1" destOrd="0" presId="urn:microsoft.com/office/officeart/2005/8/layout/hProcess9"/>
    <dgm:cxn modelId="{5AAF55F6-73D6-4260-A695-6846834A859C}" type="presParOf" srcId="{9AC79F95-3482-4DCC-82DA-968F1A54263D}" destId="{1D2F4A49-F0B7-435E-AA7F-375CFE5D4BC3}" srcOrd="2" destOrd="0" presId="urn:microsoft.com/office/officeart/2005/8/layout/hProcess9"/>
    <dgm:cxn modelId="{92D9D7BD-780A-4C32-9FA3-38E208D7A037}" type="presParOf" srcId="{9AC79F95-3482-4DCC-82DA-968F1A54263D}" destId="{73A0AECB-7342-4FC1-913C-4625472A2052}" srcOrd="3" destOrd="0" presId="urn:microsoft.com/office/officeart/2005/8/layout/hProcess9"/>
    <dgm:cxn modelId="{C22706E5-9500-4A9F-A13A-D5CE53E73D0D}" type="presParOf" srcId="{9AC79F95-3482-4DCC-82DA-968F1A54263D}" destId="{5C7A7E03-4CE3-45D3-BD58-E0E58F7F04E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C6A16A-7ED8-4CAB-9C75-9469826BC202}" type="doc">
      <dgm:prSet loTypeId="urn:microsoft.com/office/officeart/2005/8/layout/hProcess9" loCatId="process" qsTypeId="urn:microsoft.com/office/officeart/2005/8/quickstyle/simple1" qsCatId="simple" csTypeId="urn:microsoft.com/office/officeart/2005/8/colors/accent1_2" csCatId="accent1" phldr="1"/>
      <dgm:spPr/>
    </dgm:pt>
    <dgm:pt modelId="{67195413-4587-4945-9EB2-2CB058D2A87E}">
      <dgm:prSet phldrT="[文本]" custT="1"/>
      <dgm:spPr>
        <a:solidFill>
          <a:schemeClr val="accent2">
            <a:lumMod val="60000"/>
            <a:lumOff val="40000"/>
          </a:schemeClr>
        </a:solidFill>
      </dgm:spPr>
      <dgm:t>
        <a:bodyPr/>
        <a:lstStyle/>
        <a:p>
          <a:pPr>
            <a:lnSpc>
              <a:spcPct val="100000"/>
            </a:lnSpc>
            <a:spcAft>
              <a:spcPts val="0"/>
            </a:spcAft>
          </a:pPr>
          <a:r>
            <a:rPr lang="zh-CN" altLang="en-US" sz="2400" b="0" baseline="0" dirty="0" smtClean="0">
              <a:latin typeface="微软雅黑" pitchFamily="34" charset="-122"/>
              <a:ea typeface="微软雅黑" pitchFamily="34" charset="-122"/>
            </a:rPr>
            <a:t>第一次 </a:t>
          </a:r>
          <a:endParaRPr lang="en-US" altLang="zh-CN" sz="2400" b="0" baseline="0" dirty="0" smtClean="0">
            <a:latin typeface="微软雅黑" pitchFamily="34" charset="-122"/>
            <a:ea typeface="微软雅黑" pitchFamily="34" charset="-122"/>
          </a:endParaRPr>
        </a:p>
        <a:p>
          <a:pPr>
            <a:lnSpc>
              <a:spcPct val="100000"/>
            </a:lnSpc>
            <a:spcAft>
              <a:spcPts val="0"/>
            </a:spcAft>
          </a:pPr>
          <a:r>
            <a:rPr lang="zh-CN" altLang="en-US" sz="2400" b="0" baseline="0" dirty="0" smtClean="0">
              <a:latin typeface="微软雅黑" pitchFamily="34" charset="-122"/>
              <a:ea typeface="微软雅黑" pitchFamily="34" charset="-122"/>
            </a:rPr>
            <a:t>重点监督名单</a:t>
          </a:r>
          <a:endParaRPr lang="en-US" altLang="zh-CN" sz="2400" b="0" baseline="0" dirty="0" smtClean="0">
            <a:latin typeface="微软雅黑" pitchFamily="34" charset="-122"/>
            <a:ea typeface="微软雅黑" pitchFamily="34" charset="-122"/>
          </a:endParaRPr>
        </a:p>
        <a:p>
          <a:pPr>
            <a:lnSpc>
              <a:spcPct val="100000"/>
            </a:lnSpc>
            <a:spcAft>
              <a:spcPts val="0"/>
            </a:spcAft>
          </a:pPr>
          <a:r>
            <a:rPr lang="zh-CN" altLang="en-US" sz="2400" b="0" baseline="0" dirty="0" smtClean="0">
              <a:latin typeface="微软雅黑" pitchFamily="34" charset="-122"/>
              <a:ea typeface="微软雅黑" pitchFamily="34" charset="-122"/>
            </a:rPr>
            <a:t>通报</a:t>
          </a:r>
          <a:endParaRPr lang="zh-CN" altLang="en-US" sz="2400" b="0" baseline="0" dirty="0">
            <a:latin typeface="微软雅黑" pitchFamily="34" charset="-122"/>
            <a:ea typeface="微软雅黑" pitchFamily="34" charset="-122"/>
          </a:endParaRPr>
        </a:p>
      </dgm:t>
    </dgm:pt>
    <dgm:pt modelId="{59B63B2B-64FC-4D9D-B305-472271CAF62E}" type="parTrans" cxnId="{6764CE95-755B-44EC-B9D8-E0DF1A8BF3B0}">
      <dgm:prSet/>
      <dgm:spPr/>
      <dgm:t>
        <a:bodyPr/>
        <a:lstStyle/>
        <a:p>
          <a:endParaRPr lang="zh-CN" altLang="en-US" baseline="0">
            <a:latin typeface="Times New Roman" pitchFamily="18" charset="0"/>
            <a:ea typeface="宋体" pitchFamily="2" charset="-122"/>
          </a:endParaRPr>
        </a:p>
      </dgm:t>
    </dgm:pt>
    <dgm:pt modelId="{774894BE-292B-4FE2-A5EF-4D4DDA483523}" type="sibTrans" cxnId="{6764CE95-755B-44EC-B9D8-E0DF1A8BF3B0}">
      <dgm:prSet/>
      <dgm:spPr/>
      <dgm:t>
        <a:bodyPr/>
        <a:lstStyle/>
        <a:p>
          <a:endParaRPr lang="zh-CN" altLang="en-US" baseline="0">
            <a:latin typeface="Times New Roman" pitchFamily="18" charset="0"/>
            <a:ea typeface="宋体" pitchFamily="2" charset="-122"/>
          </a:endParaRPr>
        </a:p>
      </dgm:t>
    </dgm:pt>
    <dgm:pt modelId="{748CD439-80E6-4592-B1B2-5669E56A1CF0}">
      <dgm:prSet phldrT="[文本]" custT="1"/>
      <dgm:spPr>
        <a:solidFill>
          <a:schemeClr val="accent2">
            <a:lumMod val="75000"/>
            <a:alpha val="82000"/>
          </a:schemeClr>
        </a:solidFill>
      </dgm:spPr>
      <dgm:t>
        <a:bodyPr/>
        <a:lstStyle/>
        <a:p>
          <a:pPr>
            <a:lnSpc>
              <a:spcPct val="100000"/>
            </a:lnSpc>
            <a:spcAft>
              <a:spcPts val="0"/>
            </a:spcAft>
          </a:pPr>
          <a:r>
            <a:rPr lang="zh-CN" altLang="en-US" sz="2400" b="0" baseline="0" dirty="0" smtClean="0">
              <a:latin typeface="微软雅黑" pitchFamily="34" charset="-122"/>
              <a:ea typeface="微软雅黑" pitchFamily="34" charset="-122"/>
            </a:rPr>
            <a:t>第二次 </a:t>
          </a:r>
          <a:endParaRPr lang="en-US" altLang="zh-CN" sz="2400" b="0" baseline="0" dirty="0" smtClean="0">
            <a:latin typeface="微软雅黑" pitchFamily="34" charset="-122"/>
            <a:ea typeface="微软雅黑" pitchFamily="34" charset="-122"/>
          </a:endParaRPr>
        </a:p>
        <a:p>
          <a:pPr>
            <a:lnSpc>
              <a:spcPct val="100000"/>
            </a:lnSpc>
            <a:spcAft>
              <a:spcPts val="0"/>
            </a:spcAft>
          </a:pPr>
          <a:r>
            <a:rPr lang="zh-CN" altLang="en-US" sz="2400" b="0" baseline="0" dirty="0" smtClean="0">
              <a:latin typeface="微软雅黑" pitchFamily="34" charset="-122"/>
              <a:ea typeface="微软雅黑" pitchFamily="34" charset="-122"/>
            </a:rPr>
            <a:t>暂停开仓</a:t>
          </a:r>
          <a:endParaRPr lang="en-US" altLang="zh-CN" sz="2400" b="0" baseline="0" dirty="0" smtClean="0">
            <a:latin typeface="微软雅黑" pitchFamily="34" charset="-122"/>
            <a:ea typeface="微软雅黑" pitchFamily="34" charset="-122"/>
          </a:endParaRPr>
        </a:p>
        <a:p>
          <a:pPr>
            <a:lnSpc>
              <a:spcPct val="100000"/>
            </a:lnSpc>
            <a:spcAft>
              <a:spcPts val="0"/>
            </a:spcAft>
          </a:pPr>
          <a:r>
            <a:rPr lang="zh-CN" altLang="en-US" sz="2400" b="0" baseline="0" dirty="0" smtClean="0">
              <a:latin typeface="微软雅黑" pitchFamily="34" charset="-122"/>
              <a:ea typeface="微软雅黑" pitchFamily="34" charset="-122"/>
            </a:rPr>
            <a:t>（</a:t>
          </a:r>
          <a:r>
            <a:rPr lang="en-US" altLang="zh-CN" sz="2400" b="0" baseline="0" dirty="0" smtClean="0">
              <a:latin typeface="微软雅黑" pitchFamily="34" charset="-122"/>
              <a:ea typeface="微软雅黑" pitchFamily="34" charset="-122"/>
            </a:rPr>
            <a:t>10</a:t>
          </a:r>
          <a:r>
            <a:rPr lang="zh-CN" altLang="en-US" sz="2400" b="0" baseline="0" dirty="0" smtClean="0">
              <a:latin typeface="微软雅黑" pitchFamily="34" charset="-122"/>
              <a:ea typeface="微软雅黑" pitchFamily="34" charset="-122"/>
            </a:rPr>
            <a:t>个交易日）</a:t>
          </a:r>
          <a:endParaRPr lang="zh-CN" altLang="en-US" sz="2400" b="0" baseline="0" dirty="0">
            <a:latin typeface="微软雅黑" pitchFamily="34" charset="-122"/>
            <a:ea typeface="微软雅黑" pitchFamily="34" charset="-122"/>
          </a:endParaRPr>
        </a:p>
      </dgm:t>
    </dgm:pt>
    <dgm:pt modelId="{C5786136-D671-4F5C-9916-46D331FB4C1B}" type="parTrans" cxnId="{3B1C3DC1-3B6D-44C8-A5A7-D56738C830AF}">
      <dgm:prSet/>
      <dgm:spPr/>
      <dgm:t>
        <a:bodyPr/>
        <a:lstStyle/>
        <a:p>
          <a:endParaRPr lang="zh-CN" altLang="en-US" baseline="0">
            <a:latin typeface="Times New Roman" pitchFamily="18" charset="0"/>
            <a:ea typeface="宋体" pitchFamily="2" charset="-122"/>
          </a:endParaRPr>
        </a:p>
      </dgm:t>
    </dgm:pt>
    <dgm:pt modelId="{641FD28E-2BA6-45D0-BABB-044D7ADC3454}" type="sibTrans" cxnId="{3B1C3DC1-3B6D-44C8-A5A7-D56738C830AF}">
      <dgm:prSet/>
      <dgm:spPr/>
      <dgm:t>
        <a:bodyPr/>
        <a:lstStyle/>
        <a:p>
          <a:endParaRPr lang="zh-CN" altLang="en-US" baseline="0">
            <a:latin typeface="Times New Roman" pitchFamily="18" charset="0"/>
            <a:ea typeface="宋体" pitchFamily="2" charset="-122"/>
          </a:endParaRPr>
        </a:p>
      </dgm:t>
    </dgm:pt>
    <dgm:pt modelId="{658586FC-2EA3-4325-A12D-F65DE12042F3}">
      <dgm:prSet phldrT="[文本]" custT="1"/>
      <dgm:spPr>
        <a:solidFill>
          <a:schemeClr val="accent2">
            <a:lumMod val="50000"/>
          </a:schemeClr>
        </a:solidFill>
      </dgm:spPr>
      <dgm:t>
        <a:bodyPr/>
        <a:lstStyle/>
        <a:p>
          <a:pPr>
            <a:lnSpc>
              <a:spcPct val="100000"/>
            </a:lnSpc>
            <a:spcAft>
              <a:spcPts val="0"/>
            </a:spcAft>
          </a:pPr>
          <a:r>
            <a:rPr lang="zh-CN" altLang="en-US" sz="2400" b="0" baseline="0" dirty="0" smtClean="0">
              <a:latin typeface="微软雅黑" pitchFamily="34" charset="-122"/>
              <a:ea typeface="微软雅黑" pitchFamily="34" charset="-122"/>
            </a:rPr>
            <a:t>第三次 </a:t>
          </a:r>
          <a:endParaRPr lang="en-US" altLang="zh-CN" sz="2400" b="0" baseline="0" dirty="0" smtClean="0">
            <a:latin typeface="微软雅黑" pitchFamily="34" charset="-122"/>
            <a:ea typeface="微软雅黑" pitchFamily="34" charset="-122"/>
          </a:endParaRPr>
        </a:p>
        <a:p>
          <a:pPr>
            <a:lnSpc>
              <a:spcPct val="100000"/>
            </a:lnSpc>
            <a:spcAft>
              <a:spcPts val="0"/>
            </a:spcAft>
          </a:pPr>
          <a:r>
            <a:rPr lang="zh-CN" altLang="en-US" sz="2400" b="0" baseline="0" dirty="0" smtClean="0">
              <a:latin typeface="微软雅黑" pitchFamily="34" charset="-122"/>
              <a:ea typeface="微软雅黑" pitchFamily="34" charset="-122"/>
            </a:rPr>
            <a:t>暂停开仓</a:t>
          </a:r>
          <a:endParaRPr lang="en-US" altLang="zh-CN" sz="2400" b="0" baseline="0" dirty="0" smtClean="0">
            <a:latin typeface="微软雅黑" pitchFamily="34" charset="-122"/>
            <a:ea typeface="微软雅黑" pitchFamily="34" charset="-122"/>
          </a:endParaRPr>
        </a:p>
        <a:p>
          <a:pPr>
            <a:lnSpc>
              <a:spcPct val="100000"/>
            </a:lnSpc>
            <a:spcAft>
              <a:spcPts val="0"/>
            </a:spcAft>
          </a:pPr>
          <a:r>
            <a:rPr lang="zh-CN" altLang="en-US" sz="2400" b="0" baseline="0" dirty="0" smtClean="0">
              <a:latin typeface="微软雅黑" pitchFamily="34" charset="-122"/>
              <a:ea typeface="微软雅黑" pitchFamily="34" charset="-122"/>
            </a:rPr>
            <a:t>（</a:t>
          </a:r>
          <a:r>
            <a:rPr lang="en-US" altLang="zh-CN" sz="2400" b="0" baseline="0" dirty="0" smtClean="0">
              <a:latin typeface="微软雅黑" pitchFamily="34" charset="-122"/>
              <a:ea typeface="微软雅黑" pitchFamily="34" charset="-122"/>
            </a:rPr>
            <a:t>6</a:t>
          </a:r>
          <a:r>
            <a:rPr lang="zh-CN" altLang="en-US" sz="2400" b="0" baseline="0" dirty="0" smtClean="0">
              <a:latin typeface="微软雅黑" pitchFamily="34" charset="-122"/>
              <a:ea typeface="微软雅黑" pitchFamily="34" charset="-122"/>
            </a:rPr>
            <a:t>个月）</a:t>
          </a:r>
          <a:endParaRPr lang="zh-CN" altLang="en-US" sz="2400" b="0" baseline="0" dirty="0">
            <a:latin typeface="微软雅黑" pitchFamily="34" charset="-122"/>
            <a:ea typeface="微软雅黑" pitchFamily="34" charset="-122"/>
          </a:endParaRPr>
        </a:p>
      </dgm:t>
    </dgm:pt>
    <dgm:pt modelId="{E14CCFC6-BBF1-4163-A8CA-4363FAE9F99A}" type="parTrans" cxnId="{20FA8B2E-267B-4E57-A092-778DAEF87F03}">
      <dgm:prSet/>
      <dgm:spPr/>
      <dgm:t>
        <a:bodyPr/>
        <a:lstStyle/>
        <a:p>
          <a:endParaRPr lang="zh-CN" altLang="en-US" baseline="0">
            <a:latin typeface="Times New Roman" pitchFamily="18" charset="0"/>
            <a:ea typeface="宋体" pitchFamily="2" charset="-122"/>
          </a:endParaRPr>
        </a:p>
      </dgm:t>
    </dgm:pt>
    <dgm:pt modelId="{688B4991-C5EA-4F6B-AEBB-EF5A37067E10}" type="sibTrans" cxnId="{20FA8B2E-267B-4E57-A092-778DAEF87F03}">
      <dgm:prSet/>
      <dgm:spPr/>
      <dgm:t>
        <a:bodyPr/>
        <a:lstStyle/>
        <a:p>
          <a:endParaRPr lang="zh-CN" altLang="en-US" baseline="0">
            <a:latin typeface="Times New Roman" pitchFamily="18" charset="0"/>
            <a:ea typeface="宋体" pitchFamily="2" charset="-122"/>
          </a:endParaRPr>
        </a:p>
      </dgm:t>
    </dgm:pt>
    <dgm:pt modelId="{82BFADB3-99E9-49C5-8805-910C19798855}" type="pres">
      <dgm:prSet presAssocID="{C2C6A16A-7ED8-4CAB-9C75-9469826BC202}" presName="CompostProcess" presStyleCnt="0">
        <dgm:presLayoutVars>
          <dgm:dir/>
          <dgm:resizeHandles val="exact"/>
        </dgm:presLayoutVars>
      </dgm:prSet>
      <dgm:spPr/>
    </dgm:pt>
    <dgm:pt modelId="{12EAE357-05E8-426C-88B0-5A506DA2DF12}" type="pres">
      <dgm:prSet presAssocID="{C2C6A16A-7ED8-4CAB-9C75-9469826BC202}" presName="arrow" presStyleLbl="bgShp" presStyleIdx="0" presStyleCnt="1" custScaleX="117647" custScaleY="98447" custLinFactNeighborY="3543"/>
      <dgm:spPr>
        <a:solidFill>
          <a:schemeClr val="tx1">
            <a:lumMod val="65000"/>
            <a:lumOff val="35000"/>
          </a:schemeClr>
        </a:solidFill>
      </dgm:spPr>
    </dgm:pt>
    <dgm:pt modelId="{9AC79F95-3482-4DCC-82DA-968F1A54263D}" type="pres">
      <dgm:prSet presAssocID="{C2C6A16A-7ED8-4CAB-9C75-9469826BC202}" presName="linearProcess" presStyleCnt="0"/>
      <dgm:spPr/>
    </dgm:pt>
    <dgm:pt modelId="{3C8ADAF0-91D6-42D1-9C49-F5374F0833A1}" type="pres">
      <dgm:prSet presAssocID="{67195413-4587-4945-9EB2-2CB058D2A87E}" presName="textNode" presStyleLbl="node1" presStyleIdx="0" presStyleCnt="3" custScaleX="108217" custScaleY="95511">
        <dgm:presLayoutVars>
          <dgm:bulletEnabled val="1"/>
        </dgm:presLayoutVars>
      </dgm:prSet>
      <dgm:spPr/>
      <dgm:t>
        <a:bodyPr/>
        <a:lstStyle/>
        <a:p>
          <a:endParaRPr lang="zh-CN" altLang="en-US"/>
        </a:p>
      </dgm:t>
    </dgm:pt>
    <dgm:pt modelId="{012E4E75-AA07-4AA6-9413-5CD233A4AB8A}" type="pres">
      <dgm:prSet presAssocID="{774894BE-292B-4FE2-A5EF-4D4DDA483523}" presName="sibTrans" presStyleCnt="0"/>
      <dgm:spPr/>
    </dgm:pt>
    <dgm:pt modelId="{1D2F4A49-F0B7-435E-AA7F-375CFE5D4BC3}" type="pres">
      <dgm:prSet presAssocID="{748CD439-80E6-4592-B1B2-5669E56A1CF0}" presName="textNode" presStyleLbl="node1" presStyleIdx="1" presStyleCnt="3">
        <dgm:presLayoutVars>
          <dgm:bulletEnabled val="1"/>
        </dgm:presLayoutVars>
      </dgm:prSet>
      <dgm:spPr/>
      <dgm:t>
        <a:bodyPr/>
        <a:lstStyle/>
        <a:p>
          <a:endParaRPr lang="zh-CN" altLang="en-US"/>
        </a:p>
      </dgm:t>
    </dgm:pt>
    <dgm:pt modelId="{73A0AECB-7342-4FC1-913C-4625472A2052}" type="pres">
      <dgm:prSet presAssocID="{641FD28E-2BA6-45D0-BABB-044D7ADC3454}" presName="sibTrans" presStyleCnt="0"/>
      <dgm:spPr/>
    </dgm:pt>
    <dgm:pt modelId="{5C7A7E03-4CE3-45D3-BD58-E0E58F7F04E7}" type="pres">
      <dgm:prSet presAssocID="{658586FC-2EA3-4325-A12D-F65DE12042F3}" presName="textNode" presStyleLbl="node1" presStyleIdx="2" presStyleCnt="3">
        <dgm:presLayoutVars>
          <dgm:bulletEnabled val="1"/>
        </dgm:presLayoutVars>
      </dgm:prSet>
      <dgm:spPr/>
      <dgm:t>
        <a:bodyPr/>
        <a:lstStyle/>
        <a:p>
          <a:endParaRPr lang="zh-CN" altLang="en-US"/>
        </a:p>
      </dgm:t>
    </dgm:pt>
  </dgm:ptLst>
  <dgm:cxnLst>
    <dgm:cxn modelId="{20FA8B2E-267B-4E57-A092-778DAEF87F03}" srcId="{C2C6A16A-7ED8-4CAB-9C75-9469826BC202}" destId="{658586FC-2EA3-4325-A12D-F65DE12042F3}" srcOrd="2" destOrd="0" parTransId="{E14CCFC6-BBF1-4163-A8CA-4363FAE9F99A}" sibTransId="{688B4991-C5EA-4F6B-AEBB-EF5A37067E10}"/>
    <dgm:cxn modelId="{E7A6BB21-60D5-4FBF-9F4E-F75AAB2BAB9C}" type="presOf" srcId="{658586FC-2EA3-4325-A12D-F65DE12042F3}" destId="{5C7A7E03-4CE3-45D3-BD58-E0E58F7F04E7}" srcOrd="0" destOrd="0" presId="urn:microsoft.com/office/officeart/2005/8/layout/hProcess9"/>
    <dgm:cxn modelId="{19259F8B-FE29-40DC-860F-ABFFEEFB7AB8}" type="presOf" srcId="{748CD439-80E6-4592-B1B2-5669E56A1CF0}" destId="{1D2F4A49-F0B7-435E-AA7F-375CFE5D4BC3}" srcOrd="0" destOrd="0" presId="urn:microsoft.com/office/officeart/2005/8/layout/hProcess9"/>
    <dgm:cxn modelId="{6DEDE487-204E-47BF-9B67-7A27FE550C79}" type="presOf" srcId="{C2C6A16A-7ED8-4CAB-9C75-9469826BC202}" destId="{82BFADB3-99E9-49C5-8805-910C19798855}" srcOrd="0" destOrd="0" presId="urn:microsoft.com/office/officeart/2005/8/layout/hProcess9"/>
    <dgm:cxn modelId="{6764CE95-755B-44EC-B9D8-E0DF1A8BF3B0}" srcId="{C2C6A16A-7ED8-4CAB-9C75-9469826BC202}" destId="{67195413-4587-4945-9EB2-2CB058D2A87E}" srcOrd="0" destOrd="0" parTransId="{59B63B2B-64FC-4D9D-B305-472271CAF62E}" sibTransId="{774894BE-292B-4FE2-A5EF-4D4DDA483523}"/>
    <dgm:cxn modelId="{B460760A-9893-4439-8D8F-1D894F186ECF}" type="presOf" srcId="{67195413-4587-4945-9EB2-2CB058D2A87E}" destId="{3C8ADAF0-91D6-42D1-9C49-F5374F0833A1}" srcOrd="0" destOrd="0" presId="urn:microsoft.com/office/officeart/2005/8/layout/hProcess9"/>
    <dgm:cxn modelId="{3B1C3DC1-3B6D-44C8-A5A7-D56738C830AF}" srcId="{C2C6A16A-7ED8-4CAB-9C75-9469826BC202}" destId="{748CD439-80E6-4592-B1B2-5669E56A1CF0}" srcOrd="1" destOrd="0" parTransId="{C5786136-D671-4F5C-9916-46D331FB4C1B}" sibTransId="{641FD28E-2BA6-45D0-BABB-044D7ADC3454}"/>
    <dgm:cxn modelId="{6EF06F68-D141-468E-BEDD-4F48A07EFA44}" type="presParOf" srcId="{82BFADB3-99E9-49C5-8805-910C19798855}" destId="{12EAE357-05E8-426C-88B0-5A506DA2DF12}" srcOrd="0" destOrd="0" presId="urn:microsoft.com/office/officeart/2005/8/layout/hProcess9"/>
    <dgm:cxn modelId="{9894B356-18EB-46CB-9BC6-CA3F3D17E98C}" type="presParOf" srcId="{82BFADB3-99E9-49C5-8805-910C19798855}" destId="{9AC79F95-3482-4DCC-82DA-968F1A54263D}" srcOrd="1" destOrd="0" presId="urn:microsoft.com/office/officeart/2005/8/layout/hProcess9"/>
    <dgm:cxn modelId="{815C09FE-C19B-4326-A88B-0A79B5370EB4}" type="presParOf" srcId="{9AC79F95-3482-4DCC-82DA-968F1A54263D}" destId="{3C8ADAF0-91D6-42D1-9C49-F5374F0833A1}" srcOrd="0" destOrd="0" presId="urn:microsoft.com/office/officeart/2005/8/layout/hProcess9"/>
    <dgm:cxn modelId="{CE598122-6C8E-4C34-9A62-D2547EE7F10D}" type="presParOf" srcId="{9AC79F95-3482-4DCC-82DA-968F1A54263D}" destId="{012E4E75-AA07-4AA6-9413-5CD233A4AB8A}" srcOrd="1" destOrd="0" presId="urn:microsoft.com/office/officeart/2005/8/layout/hProcess9"/>
    <dgm:cxn modelId="{000A88CD-AB05-4FBF-8375-A931DAAD5AA2}" type="presParOf" srcId="{9AC79F95-3482-4DCC-82DA-968F1A54263D}" destId="{1D2F4A49-F0B7-435E-AA7F-375CFE5D4BC3}" srcOrd="2" destOrd="0" presId="urn:microsoft.com/office/officeart/2005/8/layout/hProcess9"/>
    <dgm:cxn modelId="{4111D8BC-9ADD-427D-A8E3-6BDCA0634BDB}" type="presParOf" srcId="{9AC79F95-3482-4DCC-82DA-968F1A54263D}" destId="{73A0AECB-7342-4FC1-913C-4625472A2052}" srcOrd="3" destOrd="0" presId="urn:microsoft.com/office/officeart/2005/8/layout/hProcess9"/>
    <dgm:cxn modelId="{45A1A167-B392-4B84-B246-1CA40B5E977E}" type="presParOf" srcId="{9AC79F95-3482-4DCC-82DA-968F1A54263D}" destId="{5C7A7E03-4CE3-45D3-BD58-E0E58F7F04E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DADA93-80AF-4DA8-B736-FCD4EEB3BF6A}" type="datetimeFigureOut">
              <a:rPr lang="zh-CN" altLang="en-US" smtClean="0"/>
              <a:pPr/>
              <a:t>2017/6/9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E490A6-9949-40AA-B297-35C98EDBE266}" type="slidenum">
              <a:rPr lang="zh-CN" altLang="en-US" smtClean="0"/>
              <a:pPr/>
              <a:t>‹#›</a:t>
            </a:fld>
            <a:endParaRPr lang="zh-CN" altLang="en-US"/>
          </a:p>
        </p:txBody>
      </p:sp>
    </p:spTree>
    <p:extLst>
      <p:ext uri="{BB962C8B-B14F-4D97-AF65-F5344CB8AC3E}">
        <p14:creationId xmlns:p14="http://schemas.microsoft.com/office/powerpoint/2010/main" val="1037914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40CD7F-1ADA-4D25-B086-A72C3EF7C3A1}" type="datetimeFigureOut">
              <a:rPr lang="zh-CN" altLang="en-US" smtClean="0"/>
              <a:pPr/>
              <a:t>2017/6/9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5FE438-45DA-479B-B4E1-39E54402D8DC}" type="slidenum">
              <a:rPr lang="zh-CN" altLang="en-US" smtClean="0"/>
              <a:pPr/>
              <a:t>‹#›</a:t>
            </a:fld>
            <a:endParaRPr lang="zh-CN" altLang="en-US"/>
          </a:p>
        </p:txBody>
      </p:sp>
    </p:spTree>
    <p:extLst>
      <p:ext uri="{BB962C8B-B14F-4D97-AF65-F5344CB8AC3E}">
        <p14:creationId xmlns:p14="http://schemas.microsoft.com/office/powerpoint/2010/main" val="3191964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客户未报告的，所在的期货公司会员、境外经纪参与者或境外中介机构应当向能源中心报告。能源中心也可以指定并通知有关期货公司会员、境外经纪参与者或境外中介机构报送。</a:t>
            </a:r>
          </a:p>
        </p:txBody>
      </p:sp>
      <p:sp>
        <p:nvSpPr>
          <p:cNvPr id="4" name="灯片编号占位符 3"/>
          <p:cNvSpPr>
            <a:spLocks noGrp="1"/>
          </p:cNvSpPr>
          <p:nvPr>
            <p:ph type="sldNum" sz="quarter" idx="10"/>
          </p:nvPr>
        </p:nvSpPr>
        <p:spPr/>
        <p:txBody>
          <a:bodyPr/>
          <a:lstStyle/>
          <a:p>
            <a:fld id="{095FE438-45DA-479B-B4E1-39E54402D8DC}" type="slidenum">
              <a:rPr lang="zh-CN" altLang="en-US" smtClean="0"/>
              <a:pPr/>
              <a:t>19</a:t>
            </a:fld>
            <a:endParaRPr lang="zh-CN" altLang="en-US"/>
          </a:p>
        </p:txBody>
      </p:sp>
    </p:spTree>
    <p:extLst>
      <p:ext uri="{BB962C8B-B14F-4D97-AF65-F5344CB8AC3E}">
        <p14:creationId xmlns:p14="http://schemas.microsoft.com/office/powerpoint/2010/main" val="1499692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能源中心可以不定期地对会员、境外特殊参与者、境外中介机构或客户提供的材料进行核查。</a:t>
            </a:r>
          </a:p>
        </p:txBody>
      </p:sp>
      <p:sp>
        <p:nvSpPr>
          <p:cNvPr id="4" name="灯片编号占位符 3"/>
          <p:cNvSpPr>
            <a:spLocks noGrp="1"/>
          </p:cNvSpPr>
          <p:nvPr>
            <p:ph type="sldNum" sz="quarter" idx="10"/>
          </p:nvPr>
        </p:nvSpPr>
        <p:spPr/>
        <p:txBody>
          <a:bodyPr/>
          <a:lstStyle/>
          <a:p>
            <a:fld id="{095FE438-45DA-479B-B4E1-39E54402D8DC}" type="slidenum">
              <a:rPr lang="zh-CN" altLang="en-US" smtClean="0"/>
              <a:pPr/>
              <a:t>20</a:t>
            </a:fld>
            <a:endParaRPr lang="zh-CN" altLang="en-US"/>
          </a:p>
        </p:txBody>
      </p:sp>
    </p:spTree>
    <p:extLst>
      <p:ext uri="{BB962C8B-B14F-4D97-AF65-F5344CB8AC3E}">
        <p14:creationId xmlns:p14="http://schemas.microsoft.com/office/powerpoint/2010/main" val="3457267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（一）</a:t>
            </a:r>
            <a:r>
              <a:rPr lang="zh-CN" altLang="zh-CN" sz="1200" kern="1200" dirty="0" smtClean="0">
                <a:solidFill>
                  <a:schemeClr val="tx1"/>
                </a:solidFill>
                <a:effectLst/>
                <a:latin typeface="+mn-lt"/>
                <a:ea typeface="+mn-ea"/>
                <a:cs typeface="+mn-cs"/>
              </a:rPr>
              <a:t>会员、境外特殊非经纪参与者结算准备金余额小于零，并未能在规定时限内补足的</a:t>
            </a:r>
            <a:r>
              <a:rPr lang="en-US" altLang="zh-CN" sz="1200" kern="1200" dirty="0" smtClean="0">
                <a:solidFill>
                  <a:schemeClr val="tx1"/>
                </a:solidFill>
                <a:effectLst/>
                <a:latin typeface="+mn-lt"/>
                <a:ea typeface="+mn-ea"/>
                <a:cs typeface="+mn-cs"/>
              </a:rPr>
              <a:t>; </a:t>
            </a:r>
            <a:endParaRPr lang="zh-CN" altLang="zh-CN" sz="1200" kern="1200" dirty="0" smtClean="0">
              <a:solidFill>
                <a:schemeClr val="tx1"/>
              </a:solidFill>
              <a:effectLst/>
              <a:latin typeface="+mn-lt"/>
              <a:ea typeface="+mn-ea"/>
              <a:cs typeface="+mn-cs"/>
            </a:endParaRPr>
          </a:p>
          <a:p>
            <a:r>
              <a:rPr lang="zh-CN" altLang="zh-CN" sz="1200" kern="1200" dirty="0" smtClean="0">
                <a:solidFill>
                  <a:schemeClr val="tx1"/>
                </a:solidFill>
                <a:effectLst/>
                <a:latin typeface="+mn-lt"/>
                <a:ea typeface="+mn-ea"/>
                <a:cs typeface="+mn-cs"/>
              </a:rPr>
              <a:t>（二）非期货公司会员、境外特殊非经纪参与者、客户持仓数量超出持仓限额规定的</a:t>
            </a:r>
            <a:r>
              <a:rPr lang="en-US" altLang="zh-CN" sz="1200" kern="1200" dirty="0" smtClean="0">
                <a:solidFill>
                  <a:schemeClr val="tx1"/>
                </a:solidFill>
                <a:effectLst/>
                <a:latin typeface="+mn-lt"/>
                <a:ea typeface="+mn-ea"/>
                <a:cs typeface="+mn-cs"/>
              </a:rPr>
              <a:t>;</a:t>
            </a:r>
            <a:endParaRPr lang="zh-CN" altLang="zh-CN" sz="1200" kern="1200" dirty="0" smtClean="0">
              <a:solidFill>
                <a:schemeClr val="tx1"/>
              </a:solidFill>
              <a:effectLst/>
              <a:latin typeface="+mn-lt"/>
              <a:ea typeface="+mn-ea"/>
              <a:cs typeface="+mn-cs"/>
            </a:endParaRPr>
          </a:p>
          <a:p>
            <a:r>
              <a:rPr lang="zh-CN" altLang="zh-CN" sz="1200" kern="1200" dirty="0" smtClean="0">
                <a:solidFill>
                  <a:schemeClr val="tx1"/>
                </a:solidFill>
                <a:effectLst/>
                <a:latin typeface="+mn-lt"/>
                <a:ea typeface="+mn-ea"/>
                <a:cs typeface="+mn-cs"/>
              </a:rPr>
              <a:t>（三）会员、境外特殊参与者、境外期货中介机构、客户相关上市品种持仓没有在规定的时间内按要求调整为相应整数倍的或者不符合交割要求的；</a:t>
            </a:r>
          </a:p>
          <a:p>
            <a:r>
              <a:rPr lang="zh-CN" altLang="zh-CN" sz="1200" kern="1200" dirty="0" smtClean="0">
                <a:solidFill>
                  <a:schemeClr val="tx1"/>
                </a:solidFill>
                <a:effectLst/>
                <a:latin typeface="+mn-lt"/>
                <a:ea typeface="+mn-ea"/>
                <a:cs typeface="+mn-cs"/>
              </a:rPr>
              <a:t>（四）因违规受到能源中心强行平仓处罚的</a:t>
            </a:r>
            <a:r>
              <a:rPr lang="en-US" altLang="zh-CN" sz="1200" kern="1200" dirty="0" smtClean="0">
                <a:solidFill>
                  <a:schemeClr val="tx1"/>
                </a:solidFill>
                <a:effectLst/>
                <a:latin typeface="+mn-lt"/>
                <a:ea typeface="+mn-ea"/>
                <a:cs typeface="+mn-cs"/>
              </a:rPr>
              <a:t>; </a:t>
            </a:r>
            <a:endParaRPr lang="zh-CN" altLang="zh-CN" sz="1200" kern="1200" dirty="0" smtClean="0">
              <a:solidFill>
                <a:schemeClr val="tx1"/>
              </a:solidFill>
              <a:effectLst/>
              <a:latin typeface="+mn-lt"/>
              <a:ea typeface="+mn-ea"/>
              <a:cs typeface="+mn-cs"/>
            </a:endParaRPr>
          </a:p>
          <a:p>
            <a:r>
              <a:rPr lang="zh-CN" altLang="zh-CN" sz="1200" kern="1200" dirty="0" smtClean="0">
                <a:solidFill>
                  <a:schemeClr val="tx1"/>
                </a:solidFill>
                <a:effectLst/>
                <a:latin typeface="+mn-lt"/>
                <a:ea typeface="+mn-ea"/>
                <a:cs typeface="+mn-cs"/>
              </a:rPr>
              <a:t>（五）根据能源中心的紧急措施应当实行强行平仓的</a:t>
            </a:r>
            <a:r>
              <a:rPr lang="en-US" altLang="zh-CN" sz="1200" kern="1200" dirty="0" smtClean="0">
                <a:solidFill>
                  <a:schemeClr val="tx1"/>
                </a:solidFill>
                <a:effectLst/>
                <a:latin typeface="+mn-lt"/>
                <a:ea typeface="+mn-ea"/>
                <a:cs typeface="+mn-cs"/>
              </a:rPr>
              <a:t>; </a:t>
            </a:r>
            <a:endParaRPr lang="zh-CN"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   </a:t>
            </a:r>
            <a:r>
              <a:rPr lang="zh-CN" altLang="zh-CN" sz="1200" kern="1200" dirty="0" smtClean="0">
                <a:solidFill>
                  <a:schemeClr val="tx1"/>
                </a:solidFill>
                <a:effectLst/>
                <a:latin typeface="+mn-lt"/>
                <a:ea typeface="+mn-ea"/>
                <a:cs typeface="+mn-cs"/>
              </a:rPr>
              <a:t>（六）其他应当实行强行平仓的。</a:t>
            </a:r>
          </a:p>
          <a:p>
            <a:endParaRPr lang="zh-CN" altLang="en-US" dirty="0"/>
          </a:p>
        </p:txBody>
      </p:sp>
      <p:sp>
        <p:nvSpPr>
          <p:cNvPr id="4" name="灯片编号占位符 3"/>
          <p:cNvSpPr>
            <a:spLocks noGrp="1"/>
          </p:cNvSpPr>
          <p:nvPr>
            <p:ph type="sldNum" sz="quarter" idx="10"/>
          </p:nvPr>
        </p:nvSpPr>
        <p:spPr/>
        <p:txBody>
          <a:bodyPr/>
          <a:lstStyle/>
          <a:p>
            <a:fld id="{095FE438-45DA-479B-B4E1-39E54402D8DC}" type="slidenum">
              <a:rPr lang="zh-CN" altLang="en-US" smtClean="0"/>
              <a:pPr/>
              <a:t>21</a:t>
            </a:fld>
            <a:endParaRPr lang="zh-CN" altLang="en-US"/>
          </a:p>
        </p:txBody>
      </p:sp>
    </p:spTree>
    <p:extLst>
      <p:ext uri="{BB962C8B-B14F-4D97-AF65-F5344CB8AC3E}">
        <p14:creationId xmlns:p14="http://schemas.microsoft.com/office/powerpoint/2010/main" val="4042962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一）通知。能源中心以强行平仓通知书的形式向有关会员、境外特殊参与者下达强行平仓要求。除能源中心特别送达以外，强行平仓通知书随当日结算数据发送。会员、境外特殊非经纪参与者可以通过会员（含境外特殊参与者，下同）服务系统获得。境外特殊经纪参与者、境外期货中介机构的强行平仓通知书送达至为其结算的期货公司会员，期货公司会员应当及时通知相关境外特殊经纪参与者、境外期货中介机构。</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smtClean="0">
                <a:solidFill>
                  <a:schemeClr val="accent2">
                    <a:lumMod val="50000"/>
                  </a:schemeClr>
                </a:solidFill>
                <a:effectLst/>
                <a:latin typeface="+mn-lt"/>
                <a:ea typeface="+mn-ea"/>
                <a:cs typeface="+mn-cs"/>
              </a:rPr>
              <a:t> </a:t>
            </a:r>
            <a:r>
              <a:rPr lang="zh-CN" altLang="en-US" sz="1200" b="1" kern="1200" dirty="0" smtClean="0">
                <a:solidFill>
                  <a:schemeClr val="accent2">
                    <a:lumMod val="50000"/>
                  </a:schemeClr>
                </a:solidFill>
                <a:effectLst/>
                <a:latin typeface="+mn-lt"/>
                <a:ea typeface="+mn-ea"/>
                <a:cs typeface="+mn-cs"/>
              </a:rPr>
              <a:t>请期货公司会员重点测试境外期货中介机构下客户强平，在签订协议中予以明确。</a:t>
            </a:r>
            <a:endParaRPr lang="zh-CN" altLang="zh-CN" sz="1200" b="1" kern="1200" dirty="0" smtClean="0">
              <a:solidFill>
                <a:schemeClr val="accent2">
                  <a:lumMod val="50000"/>
                </a:schemeClr>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095FE438-45DA-479B-B4E1-39E54402D8DC}" type="slidenum">
              <a:rPr lang="zh-CN" altLang="en-US" smtClean="0"/>
              <a:pPr/>
              <a:t>22</a:t>
            </a:fld>
            <a:endParaRPr lang="zh-CN" altLang="en-US"/>
          </a:p>
        </p:txBody>
      </p:sp>
    </p:spTree>
    <p:extLst>
      <p:ext uri="{BB962C8B-B14F-4D97-AF65-F5344CB8AC3E}">
        <p14:creationId xmlns:p14="http://schemas.microsoft.com/office/powerpoint/2010/main" val="1134412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95FE438-45DA-479B-B4E1-39E54402D8DC}" type="slidenum">
              <a:rPr lang="zh-CN" altLang="en-US" smtClean="0"/>
              <a:pPr/>
              <a:t>25</a:t>
            </a:fld>
            <a:endParaRPr lang="zh-CN" altLang="en-US"/>
          </a:p>
        </p:txBody>
      </p:sp>
    </p:spTree>
    <p:extLst>
      <p:ext uri="{BB962C8B-B14F-4D97-AF65-F5344CB8AC3E}">
        <p14:creationId xmlns:p14="http://schemas.microsoft.com/office/powerpoint/2010/main" val="3646392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提醒期货公司会员在客户开户时提醒客户主动申报实控关系</a:t>
            </a:r>
            <a:endParaRPr lang="zh-CN" altLang="en-US" dirty="0"/>
          </a:p>
        </p:txBody>
      </p:sp>
      <p:sp>
        <p:nvSpPr>
          <p:cNvPr id="4" name="灯片编号占位符 3"/>
          <p:cNvSpPr>
            <a:spLocks noGrp="1"/>
          </p:cNvSpPr>
          <p:nvPr>
            <p:ph type="sldNum" sz="quarter" idx="10"/>
          </p:nvPr>
        </p:nvSpPr>
        <p:spPr/>
        <p:txBody>
          <a:bodyPr/>
          <a:lstStyle/>
          <a:p>
            <a:fld id="{095FE438-45DA-479B-B4E1-39E54402D8DC}" type="slidenum">
              <a:rPr lang="zh-CN" altLang="en-US" smtClean="0"/>
              <a:pPr/>
              <a:t>27</a:t>
            </a:fld>
            <a:endParaRPr lang="zh-CN" altLang="en-US"/>
          </a:p>
        </p:txBody>
      </p:sp>
    </p:spTree>
    <p:extLst>
      <p:ext uri="{BB962C8B-B14F-4D97-AF65-F5344CB8AC3E}">
        <p14:creationId xmlns:p14="http://schemas.microsoft.com/office/powerpoint/2010/main" val="2082467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0"/>
            <a:r>
              <a:rPr lang="zh-CN" altLang="zh-CN" sz="1200" kern="1200" dirty="0" smtClean="0">
                <a:solidFill>
                  <a:schemeClr val="tx1"/>
                </a:solidFill>
                <a:effectLst/>
                <a:latin typeface="+mn-lt"/>
                <a:ea typeface="+mn-ea"/>
                <a:cs typeface="+mn-cs"/>
              </a:rPr>
              <a:t>非期货公司会员、境外特殊非经纪参与者参与交易，出现自成交、频繁报撤单、大额报撤单行为，达到能源中心处理标准的，能源中心将采取以下措施：</a:t>
            </a:r>
            <a:r>
              <a:rPr lang="en-US" altLang="zh-CN" sz="1200" kern="1200" dirty="0" smtClean="0">
                <a:solidFill>
                  <a:schemeClr val="tx1"/>
                </a:solidFill>
                <a:effectLst/>
                <a:latin typeface="+mn-lt"/>
                <a:ea typeface="+mn-ea"/>
                <a:cs typeface="+mn-cs"/>
              </a:rPr>
              <a:t> </a:t>
            </a:r>
            <a:endParaRPr lang="zh-CN" altLang="zh-CN" sz="1200" kern="1200" dirty="0" smtClean="0">
              <a:solidFill>
                <a:schemeClr val="tx1"/>
              </a:solidFill>
              <a:effectLst/>
              <a:latin typeface="+mn-lt"/>
              <a:ea typeface="+mn-ea"/>
              <a:cs typeface="+mn-cs"/>
            </a:endParaRPr>
          </a:p>
          <a:p>
            <a:r>
              <a:rPr lang="zh-CN"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1</a:t>
            </a:r>
            <a:r>
              <a:rPr lang="zh-CN" altLang="zh-CN" sz="1200" kern="1200" dirty="0" smtClean="0">
                <a:solidFill>
                  <a:schemeClr val="tx1"/>
                </a:solidFill>
                <a:effectLst/>
                <a:latin typeface="+mn-lt"/>
                <a:ea typeface="+mn-ea"/>
                <a:cs typeface="+mn-cs"/>
              </a:rPr>
              <a:t>）第一次达到处理标准的，能源中心通知该非期货公司会员或境外特殊非经纪参与者的指定联系人。</a:t>
            </a:r>
            <a:r>
              <a:rPr lang="en-US" altLang="zh-CN" sz="1200" kern="1200" dirty="0" smtClean="0">
                <a:solidFill>
                  <a:schemeClr val="tx1"/>
                </a:solidFill>
                <a:effectLst/>
                <a:latin typeface="+mn-lt"/>
                <a:ea typeface="+mn-ea"/>
                <a:cs typeface="+mn-cs"/>
              </a:rPr>
              <a:t> </a:t>
            </a:r>
            <a:endParaRPr lang="zh-CN" altLang="zh-CN" sz="1200" kern="1200" dirty="0" smtClean="0">
              <a:solidFill>
                <a:schemeClr val="tx1"/>
              </a:solidFill>
              <a:effectLst/>
              <a:latin typeface="+mn-lt"/>
              <a:ea typeface="+mn-ea"/>
              <a:cs typeface="+mn-cs"/>
            </a:endParaRPr>
          </a:p>
          <a:p>
            <a:r>
              <a:rPr lang="zh-CN"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2</a:t>
            </a:r>
            <a:r>
              <a:rPr lang="zh-CN" altLang="zh-CN" sz="1200" kern="1200" dirty="0" smtClean="0">
                <a:solidFill>
                  <a:schemeClr val="tx1"/>
                </a:solidFill>
                <a:effectLst/>
                <a:latin typeface="+mn-lt"/>
                <a:ea typeface="+mn-ea"/>
                <a:cs typeface="+mn-cs"/>
              </a:rPr>
              <a:t>）第二次达到处理标准的，能源中心约见该非期货公司会员的高级管理人员或境外特殊非经纪参与者的期货业务风险控制负责人谈话。</a:t>
            </a:r>
            <a:r>
              <a:rPr lang="en-US" altLang="zh-CN" sz="1200" kern="1200" dirty="0" smtClean="0">
                <a:solidFill>
                  <a:schemeClr val="tx1"/>
                </a:solidFill>
                <a:effectLst/>
                <a:latin typeface="+mn-lt"/>
                <a:ea typeface="+mn-ea"/>
                <a:cs typeface="+mn-cs"/>
              </a:rPr>
              <a:t> </a:t>
            </a:r>
            <a:endParaRPr lang="zh-CN" altLang="zh-CN" sz="1200" kern="1200" dirty="0" smtClean="0">
              <a:solidFill>
                <a:schemeClr val="tx1"/>
              </a:solidFill>
              <a:effectLst/>
              <a:latin typeface="+mn-lt"/>
              <a:ea typeface="+mn-ea"/>
              <a:cs typeface="+mn-cs"/>
            </a:endParaRPr>
          </a:p>
          <a:p>
            <a:r>
              <a:rPr lang="zh-CN" altLang="zh-CN"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3</a:t>
            </a:r>
            <a:r>
              <a:rPr lang="zh-CN" altLang="zh-CN" sz="1200" kern="1200" dirty="0" smtClean="0">
                <a:solidFill>
                  <a:schemeClr val="tx1"/>
                </a:solidFill>
                <a:effectLst/>
                <a:latin typeface="+mn-lt"/>
                <a:ea typeface="+mn-ea"/>
                <a:cs typeface="+mn-cs"/>
              </a:rPr>
              <a:t>）第三次达到处理标准的，能源中心对该非期货公司会员或境外特殊非经纪参与者采取暂停开仓交易的监管措施，暂停开仓交易的时间原则上不低于</a:t>
            </a:r>
            <a:r>
              <a:rPr lang="en-US" altLang="zh-CN" sz="1200" kern="1200" dirty="0" smtClean="0">
                <a:solidFill>
                  <a:schemeClr val="tx1"/>
                </a:solidFill>
                <a:effectLst/>
                <a:latin typeface="+mn-lt"/>
                <a:ea typeface="+mn-ea"/>
                <a:cs typeface="+mn-cs"/>
              </a:rPr>
              <a:t>3</a:t>
            </a:r>
            <a:r>
              <a:rPr lang="zh-CN" altLang="zh-CN" sz="1200" kern="1200" dirty="0" smtClean="0">
                <a:solidFill>
                  <a:schemeClr val="tx1"/>
                </a:solidFill>
                <a:effectLst/>
                <a:latin typeface="+mn-lt"/>
                <a:ea typeface="+mn-ea"/>
                <a:cs typeface="+mn-cs"/>
              </a:rPr>
              <a:t>个月。</a:t>
            </a:r>
          </a:p>
          <a:p>
            <a:pPr lvl="0"/>
            <a:r>
              <a:rPr lang="zh-CN" altLang="zh-CN" sz="1200" kern="1200" dirty="0" smtClean="0">
                <a:solidFill>
                  <a:schemeClr val="tx1"/>
                </a:solidFill>
                <a:effectLst/>
                <a:latin typeface="+mn-lt"/>
                <a:ea typeface="+mn-ea"/>
                <a:cs typeface="+mn-cs"/>
              </a:rPr>
              <a:t>一组实际控制关系账户一般持仓及套利持仓合并计算后超过能源中心一般持仓限额和其获批的套利交易持仓限额规定的，视作合并持仓超限异常交易行为，能源中心启动异常交易行为处理程序。</a:t>
            </a:r>
          </a:p>
          <a:p>
            <a:endParaRPr lang="zh-CN" altLang="en-US" dirty="0"/>
          </a:p>
        </p:txBody>
      </p:sp>
      <p:sp>
        <p:nvSpPr>
          <p:cNvPr id="4" name="灯片编号占位符 3"/>
          <p:cNvSpPr>
            <a:spLocks noGrp="1"/>
          </p:cNvSpPr>
          <p:nvPr>
            <p:ph type="sldNum" sz="quarter" idx="10"/>
          </p:nvPr>
        </p:nvSpPr>
        <p:spPr/>
        <p:txBody>
          <a:bodyPr/>
          <a:lstStyle/>
          <a:p>
            <a:fld id="{095FE438-45DA-479B-B4E1-39E54402D8DC}" type="slidenum">
              <a:rPr lang="zh-CN" altLang="en-US" smtClean="0"/>
              <a:pPr/>
              <a:t>30</a:t>
            </a:fld>
            <a:endParaRPr lang="zh-CN" altLang="en-US"/>
          </a:p>
        </p:txBody>
      </p:sp>
    </p:spTree>
    <p:extLst>
      <p:ext uri="{BB962C8B-B14F-4D97-AF65-F5344CB8AC3E}">
        <p14:creationId xmlns:p14="http://schemas.microsoft.com/office/powerpoint/2010/main" val="1580556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包含非期货公司会员、境外特殊非经纪参与者的一组实际控制关系账户合并持仓超限的，按照第十四条、第十五条进行处理。</a:t>
            </a:r>
          </a:p>
          <a:p>
            <a:endParaRPr lang="zh-CN" altLang="en-US" dirty="0"/>
          </a:p>
        </p:txBody>
      </p:sp>
      <p:sp>
        <p:nvSpPr>
          <p:cNvPr id="4" name="灯片编号占位符 3"/>
          <p:cNvSpPr>
            <a:spLocks noGrp="1"/>
          </p:cNvSpPr>
          <p:nvPr>
            <p:ph type="sldNum" sz="quarter" idx="10"/>
          </p:nvPr>
        </p:nvSpPr>
        <p:spPr/>
        <p:txBody>
          <a:bodyPr/>
          <a:lstStyle/>
          <a:p>
            <a:fld id="{095FE438-45DA-479B-B4E1-39E54402D8DC}" type="slidenum">
              <a:rPr lang="zh-CN" altLang="en-US" smtClean="0"/>
              <a:pPr/>
              <a:t>31</a:t>
            </a:fld>
            <a:endParaRPr lang="zh-CN" altLang="en-US"/>
          </a:p>
        </p:txBody>
      </p:sp>
    </p:spTree>
    <p:extLst>
      <p:ext uri="{BB962C8B-B14F-4D97-AF65-F5344CB8AC3E}">
        <p14:creationId xmlns:p14="http://schemas.microsoft.com/office/powerpoint/2010/main" val="4189245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lvl1pPr>
              <a:defRPr>
                <a:latin typeface="微软雅黑" pitchFamily="34" charset="-122"/>
                <a:ea typeface="微软雅黑" pitchFamily="34" charset="-122"/>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微软雅黑" pitchFamily="34" charset="-122"/>
                <a:ea typeface="微软雅黑" pitchFamily="34"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单击此处编辑母版副标题样式</a:t>
            </a:r>
            <a:endParaRPr lang="zh-CN" altLang="en-US" dirty="0"/>
          </a:p>
        </p:txBody>
      </p:sp>
      <p:pic>
        <p:nvPicPr>
          <p:cNvPr id="8" name="图片 6" descr="C:\Users\hupeng\Desktop\新建文件夹\logo\logo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959" y="404664"/>
            <a:ext cx="3045311"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平行四边形 9"/>
          <p:cNvSpPr/>
          <p:nvPr/>
        </p:nvSpPr>
        <p:spPr>
          <a:xfrm>
            <a:off x="0" y="1124744"/>
            <a:ext cx="5652120" cy="144016"/>
          </a:xfrm>
          <a:prstGeom prst="parallelogram">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平行四边形 10"/>
          <p:cNvSpPr/>
          <p:nvPr/>
        </p:nvSpPr>
        <p:spPr>
          <a:xfrm>
            <a:off x="5652120" y="1124744"/>
            <a:ext cx="3491880" cy="144016"/>
          </a:xfrm>
          <a:prstGeom prst="parallelogram">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p:nvCxnSpPr>
        <p:spPr>
          <a:xfrm>
            <a:off x="0" y="6309320"/>
            <a:ext cx="8172400"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8" name="直接连接符 17"/>
          <p:cNvCxnSpPr/>
          <p:nvPr/>
        </p:nvCxnSpPr>
        <p:spPr>
          <a:xfrm>
            <a:off x="0" y="6309320"/>
            <a:ext cx="8172400"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3" name="直接连接符 12"/>
          <p:cNvCxnSpPr/>
          <p:nvPr userDrawn="1"/>
        </p:nvCxnSpPr>
        <p:spPr>
          <a:xfrm>
            <a:off x="0" y="6309320"/>
            <a:ext cx="81724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15" name="灯片编号占位符 6"/>
          <p:cNvSpPr>
            <a:spLocks noGrp="1"/>
          </p:cNvSpPr>
          <p:nvPr>
            <p:ph type="sldNum" sz="quarter" idx="12"/>
          </p:nvPr>
        </p:nvSpPr>
        <p:spPr>
          <a:xfrm>
            <a:off x="8172400" y="6481911"/>
            <a:ext cx="959296" cy="365125"/>
          </a:xfrm>
          <a:prstGeom prst="rect">
            <a:avLst/>
          </a:prstGeom>
        </p:spPr>
        <p:txBody>
          <a:bodyPr/>
          <a:lstStyle/>
          <a:p>
            <a:fld id="{5AF2E0F7-C431-4F99-9C4B-FDB8429E4BD9}" type="slidenum">
              <a:rPr lang="zh-CN" altLang="en-US" smtClean="0"/>
              <a:pPr/>
              <a:t>‹#›</a:t>
            </a:fld>
            <a:endParaRPr lang="zh-CN" altLang="en-US" dirty="0"/>
          </a:p>
        </p:txBody>
      </p:sp>
    </p:spTree>
    <p:extLst>
      <p:ext uri="{BB962C8B-B14F-4D97-AF65-F5344CB8AC3E}">
        <p14:creationId xmlns:p14="http://schemas.microsoft.com/office/powerpoint/2010/main" val="11017002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pic>
        <p:nvPicPr>
          <p:cNvPr id="8" name="图片 6" descr="C:\Users\hupeng\Desktop\新建文件夹\logo\logo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7" y="6407028"/>
            <a:ext cx="2293333" cy="406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文本占位符 2"/>
          <p:cNvSpPr>
            <a:spLocks noGrp="1"/>
          </p:cNvSpPr>
          <p:nvPr>
            <p:ph type="body" idx="1"/>
          </p:nvPr>
        </p:nvSpPr>
        <p:spPr>
          <a:xfrm>
            <a:off x="251518" y="22718"/>
            <a:ext cx="7772400" cy="886002"/>
          </a:xfrm>
          <a:prstGeom prst="rect">
            <a:avLst/>
          </a:prstGeom>
        </p:spPr>
        <p:txBody>
          <a:bodyPr anchor="b"/>
          <a:lstStyle>
            <a:lvl1pPr marL="0" indent="0">
              <a:buNone/>
              <a:defRPr sz="3600">
                <a:solidFill>
                  <a:schemeClr val="tx1">
                    <a:lumMod val="75000"/>
                    <a:lumOff val="25000"/>
                  </a:schemeClr>
                </a:solidFill>
                <a:latin typeface="微软雅黑" pitchFamily="34" charset="-122"/>
                <a:ea typeface="微软雅黑" pitchFamily="34" charset="-12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dirty="0" smtClean="0"/>
              <a:t>单击此处编辑母版文本样式</a:t>
            </a:r>
          </a:p>
        </p:txBody>
      </p:sp>
      <p:cxnSp>
        <p:nvCxnSpPr>
          <p:cNvPr id="17" name="直接连接符 16"/>
          <p:cNvCxnSpPr/>
          <p:nvPr/>
        </p:nvCxnSpPr>
        <p:spPr>
          <a:xfrm>
            <a:off x="0" y="6237312"/>
            <a:ext cx="81724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18" name="平行四边形 17"/>
          <p:cNvSpPr/>
          <p:nvPr/>
        </p:nvSpPr>
        <p:spPr>
          <a:xfrm>
            <a:off x="0" y="836712"/>
            <a:ext cx="5652120" cy="144016"/>
          </a:xfrm>
          <a:prstGeom prst="parallelogram">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平行四边形 18"/>
          <p:cNvSpPr/>
          <p:nvPr/>
        </p:nvSpPr>
        <p:spPr>
          <a:xfrm>
            <a:off x="5652120" y="836712"/>
            <a:ext cx="3491880" cy="144016"/>
          </a:xfrm>
          <a:prstGeom prst="parallelogram">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userDrawn="1"/>
        </p:nvCxnSpPr>
        <p:spPr>
          <a:xfrm>
            <a:off x="0" y="6237312"/>
            <a:ext cx="81724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12" name="平行四边形 11"/>
          <p:cNvSpPr/>
          <p:nvPr userDrawn="1"/>
        </p:nvSpPr>
        <p:spPr>
          <a:xfrm>
            <a:off x="0" y="836712"/>
            <a:ext cx="5652120" cy="144016"/>
          </a:xfrm>
          <a:prstGeom prst="parallelogram">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平行四边形 13"/>
          <p:cNvSpPr/>
          <p:nvPr userDrawn="1"/>
        </p:nvSpPr>
        <p:spPr>
          <a:xfrm>
            <a:off x="5652120" y="836712"/>
            <a:ext cx="3491880" cy="144016"/>
          </a:xfrm>
          <a:prstGeom prst="parallelogram">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6"/>
          <p:cNvSpPr>
            <a:spLocks noGrp="1"/>
          </p:cNvSpPr>
          <p:nvPr>
            <p:ph type="sldNum" sz="quarter" idx="12"/>
          </p:nvPr>
        </p:nvSpPr>
        <p:spPr>
          <a:xfrm>
            <a:off x="8172400" y="6403801"/>
            <a:ext cx="959296" cy="365125"/>
          </a:xfrm>
          <a:prstGeom prst="rect">
            <a:avLst/>
          </a:prstGeom>
        </p:spPr>
        <p:txBody>
          <a:bodyPr/>
          <a:lstStyle/>
          <a:p>
            <a:fld id="{5AF2E0F7-C431-4F99-9C4B-FDB8429E4BD9}" type="slidenum">
              <a:rPr lang="zh-CN" altLang="en-US" smtClean="0"/>
              <a:pPr/>
              <a:t>‹#›</a:t>
            </a:fld>
            <a:endParaRPr lang="zh-CN" altLang="en-US" dirty="0"/>
          </a:p>
        </p:txBody>
      </p:sp>
    </p:spTree>
    <p:extLst>
      <p:ext uri="{BB962C8B-B14F-4D97-AF65-F5344CB8AC3E}">
        <p14:creationId xmlns:p14="http://schemas.microsoft.com/office/powerpoint/2010/main" val="23042259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标题和内容">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8172400" y="6237312"/>
            <a:ext cx="720080" cy="365125"/>
          </a:xfrm>
          <a:prstGeom prst="rect">
            <a:avLst/>
          </a:prstGeom>
        </p:spPr>
        <p:txBody>
          <a:bodyPr/>
          <a:lstStyle/>
          <a:p>
            <a:fld id="{5AF2E0F7-C431-4F99-9C4B-FDB8429E4BD9}" type="slidenum">
              <a:rPr lang="zh-CN" altLang="en-US" smtClean="0"/>
              <a:pPr/>
              <a:t>‹#›</a:t>
            </a:fld>
            <a:endParaRPr lang="zh-CN" altLang="en-US"/>
          </a:p>
        </p:txBody>
      </p:sp>
      <p:cxnSp>
        <p:nvCxnSpPr>
          <p:cNvPr id="10" name="直接连接符 9"/>
          <p:cNvCxnSpPr/>
          <p:nvPr/>
        </p:nvCxnSpPr>
        <p:spPr>
          <a:xfrm>
            <a:off x="0" y="6093296"/>
            <a:ext cx="81724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11" name="平行四边形 10"/>
          <p:cNvSpPr/>
          <p:nvPr/>
        </p:nvSpPr>
        <p:spPr>
          <a:xfrm>
            <a:off x="0" y="1124744"/>
            <a:ext cx="5652120" cy="144016"/>
          </a:xfrm>
          <a:prstGeom prst="parallelogram">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平行四边形 11"/>
          <p:cNvSpPr/>
          <p:nvPr/>
        </p:nvSpPr>
        <p:spPr>
          <a:xfrm>
            <a:off x="5652120" y="1124744"/>
            <a:ext cx="3491880" cy="144016"/>
          </a:xfrm>
          <a:prstGeom prst="parallelogram">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占位符 2"/>
          <p:cNvSpPr>
            <a:spLocks noGrp="1"/>
          </p:cNvSpPr>
          <p:nvPr>
            <p:ph type="body" idx="1"/>
          </p:nvPr>
        </p:nvSpPr>
        <p:spPr>
          <a:xfrm>
            <a:off x="254563" y="116632"/>
            <a:ext cx="7772400" cy="886002"/>
          </a:xfrm>
          <a:prstGeom prst="rect">
            <a:avLst/>
          </a:prstGeom>
        </p:spPr>
        <p:txBody>
          <a:bodyPr anchor="b"/>
          <a:lstStyle>
            <a:lvl1pPr marL="0" indent="0">
              <a:buNone/>
              <a:defRPr lang="zh-CN" altLang="en-US" sz="3600" kern="1200" dirty="0" smtClean="0">
                <a:solidFill>
                  <a:schemeClr val="tx1">
                    <a:tint val="7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dirty="0" smtClean="0"/>
              <a:t>单击此处编辑母版文本样式</a:t>
            </a:r>
          </a:p>
        </p:txBody>
      </p:sp>
      <p:cxnSp>
        <p:nvCxnSpPr>
          <p:cNvPr id="17" name="直接连接符 16"/>
          <p:cNvCxnSpPr/>
          <p:nvPr userDrawn="1"/>
        </p:nvCxnSpPr>
        <p:spPr>
          <a:xfrm>
            <a:off x="0" y="6093296"/>
            <a:ext cx="81724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18" name="平行四边形 17"/>
          <p:cNvSpPr/>
          <p:nvPr userDrawn="1"/>
        </p:nvSpPr>
        <p:spPr>
          <a:xfrm>
            <a:off x="0" y="1124744"/>
            <a:ext cx="5652120" cy="144016"/>
          </a:xfrm>
          <a:prstGeom prst="parallelogram">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平行四边形 18"/>
          <p:cNvSpPr/>
          <p:nvPr userDrawn="1"/>
        </p:nvSpPr>
        <p:spPr>
          <a:xfrm>
            <a:off x="5652120" y="1124744"/>
            <a:ext cx="3491880" cy="144016"/>
          </a:xfrm>
          <a:prstGeom prst="parallelogram">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6" descr="C:\Users\hupeng\Desktop\新建文件夹\logo\logo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2" y="6318250"/>
            <a:ext cx="3045311"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4225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空白">
    <p:spTree>
      <p:nvGrpSpPr>
        <p:cNvPr id="1" name=""/>
        <p:cNvGrpSpPr/>
        <p:nvPr/>
      </p:nvGrpSpPr>
      <p:grpSpPr>
        <a:xfrm>
          <a:off x="0" y="0"/>
          <a:ext cx="0" cy="0"/>
          <a:chOff x="0" y="0"/>
          <a:chExt cx="0" cy="0"/>
        </a:xfrm>
      </p:grpSpPr>
      <p:sp>
        <p:nvSpPr>
          <p:cNvPr id="12" name="直角三角形 11"/>
          <p:cNvSpPr/>
          <p:nvPr/>
        </p:nvSpPr>
        <p:spPr>
          <a:xfrm rot="10800000">
            <a:off x="3509269" y="0"/>
            <a:ext cx="4159076" cy="68580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7668345" y="0"/>
            <a:ext cx="147565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rot="16200000">
            <a:off x="4033168" y="1747168"/>
            <a:ext cx="3273400" cy="6948264"/>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6" descr="C:\Users\hupeng\Desktop\新建文件夹\logo\logo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92304" y="5949280"/>
            <a:ext cx="3045311"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标题 1"/>
          <p:cNvSpPr>
            <a:spLocks noGrp="1"/>
          </p:cNvSpPr>
          <p:nvPr>
            <p:ph type="ctrTitle"/>
          </p:nvPr>
        </p:nvSpPr>
        <p:spPr>
          <a:xfrm>
            <a:off x="1120080" y="2130427"/>
            <a:ext cx="7772400" cy="1470025"/>
          </a:xfrm>
          <a:prstGeom prst="rect">
            <a:avLst/>
          </a:prstGeom>
        </p:spPr>
        <p:txBody>
          <a:bodyPr/>
          <a:lstStyle/>
          <a:p>
            <a:r>
              <a:rPr lang="zh-CN" altLang="en-US" smtClean="0"/>
              <a:t>单击此处编辑母版标题样式</a:t>
            </a:r>
            <a:endParaRPr lang="zh-CN" altLang="en-US"/>
          </a:p>
        </p:txBody>
      </p:sp>
      <p:sp>
        <p:nvSpPr>
          <p:cNvPr id="9" name="副标题 2"/>
          <p:cNvSpPr>
            <a:spLocks noGrp="1"/>
          </p:cNvSpPr>
          <p:nvPr>
            <p:ph type="subTitle" idx="1"/>
          </p:nvPr>
        </p:nvSpPr>
        <p:spPr>
          <a:xfrm>
            <a:off x="1915616"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16" name="直角三角形 15"/>
          <p:cNvSpPr/>
          <p:nvPr userDrawn="1"/>
        </p:nvSpPr>
        <p:spPr>
          <a:xfrm>
            <a:off x="3509267" y="0"/>
            <a:ext cx="4591125" cy="6828532"/>
          </a:xfrm>
          <a:prstGeom prst="rtTriangl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直角三角形 16"/>
          <p:cNvSpPr/>
          <p:nvPr userDrawn="1"/>
        </p:nvSpPr>
        <p:spPr>
          <a:xfrm rot="10800000">
            <a:off x="3509269" y="0"/>
            <a:ext cx="4159076" cy="6858000"/>
          </a:xfrm>
          <a:prstGeom prst="rtTriangle">
            <a:avLst/>
          </a:prstGeom>
          <a:solidFill>
            <a:srgbClr val="3D6A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nvSpPr>
        <p:spPr>
          <a:xfrm>
            <a:off x="7668345" y="0"/>
            <a:ext cx="1475656" cy="6858000"/>
          </a:xfrm>
          <a:prstGeom prst="rect">
            <a:avLst/>
          </a:prstGeom>
          <a:solidFill>
            <a:srgbClr val="3D6A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66791" y="1"/>
            <a:ext cx="3576058" cy="6858000"/>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6" descr="C:\Users\hupeng\Desktop\新建文件夹\logo\logo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32040" y="756724"/>
            <a:ext cx="3701504" cy="656053"/>
          </a:xfrm>
          <a:prstGeom prst="rect">
            <a:avLst/>
          </a:prstGeom>
          <a:noFill/>
          <a:ln>
            <a:noFill/>
          </a:ln>
          <a:effectLst>
            <a:reflection blurRad="6350" stA="50000" endA="300" endPos="55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内容占位符 2"/>
          <p:cNvSpPr>
            <a:spLocks noGrp="1"/>
          </p:cNvSpPr>
          <p:nvPr>
            <p:ph sz="quarter" idx="11"/>
          </p:nvPr>
        </p:nvSpPr>
        <p:spPr>
          <a:xfrm>
            <a:off x="7003656" y="5221299"/>
            <a:ext cx="1540141" cy="684022"/>
          </a:xfrm>
          <a:prstGeom prst="rect">
            <a:avLst/>
          </a:prstGeom>
        </p:spPr>
        <p:txBody>
          <a:bodyPr>
            <a:noAutofit/>
          </a:bodyPr>
          <a:lstStyle>
            <a:lvl1pPr marL="0" indent="0">
              <a:buNone/>
              <a:defRPr sz="4800">
                <a:solidFill>
                  <a:schemeClr val="bg1">
                    <a:lumMod val="75000"/>
                  </a:schemeClr>
                </a:solidFill>
                <a:latin typeface="+mn-lt"/>
                <a:ea typeface="微软雅黑" pitchFamily="34" charset="-122"/>
              </a:defRPr>
            </a:lvl1pPr>
          </a:lstStyle>
          <a:p>
            <a:pPr lvl="0"/>
            <a:r>
              <a:rPr lang="zh-CN" altLang="en-US" dirty="0" smtClean="0"/>
              <a:t>单击此处</a:t>
            </a:r>
          </a:p>
        </p:txBody>
      </p:sp>
      <p:sp>
        <p:nvSpPr>
          <p:cNvPr id="19" name="直角三角形 18"/>
          <p:cNvSpPr/>
          <p:nvPr userDrawn="1"/>
        </p:nvSpPr>
        <p:spPr>
          <a:xfrm rot="16200000">
            <a:off x="4033168" y="1747169"/>
            <a:ext cx="3273401" cy="6948264"/>
          </a:xfrm>
          <a:prstGeom prst="rtTriangle">
            <a:avLst/>
          </a:prstGeom>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26"/>
          <p:cNvSpPr txBox="1"/>
          <p:nvPr userDrawn="1"/>
        </p:nvSpPr>
        <p:spPr>
          <a:xfrm>
            <a:off x="5804829" y="6186791"/>
            <a:ext cx="2931307" cy="276999"/>
          </a:xfrm>
          <a:prstGeom prst="rect">
            <a:avLst/>
          </a:prstGeom>
          <a:noFill/>
        </p:spPr>
        <p:txBody>
          <a:bodyPr wrap="square" rtlCol="0">
            <a:spAutoFit/>
          </a:bodyPr>
          <a:lstStyle/>
          <a:p>
            <a:pPr algn="r"/>
            <a:r>
              <a:rPr lang="en-US" altLang="zh-CN" sz="1200" dirty="0" smtClean="0">
                <a:latin typeface="+mn-lt"/>
                <a:ea typeface="幼圆" pitchFamily="49" charset="-122"/>
              </a:rPr>
              <a:t> @ </a:t>
            </a:r>
            <a:r>
              <a:rPr lang="zh-CN" altLang="en-US" sz="1200" dirty="0" smtClean="0">
                <a:latin typeface="+mn-lt"/>
                <a:ea typeface="幼圆" pitchFamily="49" charset="-122"/>
              </a:rPr>
              <a:t>上海国际能源交易中心</a:t>
            </a:r>
            <a:r>
              <a:rPr lang="zh-CN" altLang="en-US" sz="1200" baseline="0" dirty="0" smtClean="0">
                <a:latin typeface="+mn-lt"/>
                <a:ea typeface="幼圆" pitchFamily="49" charset="-122"/>
              </a:rPr>
              <a:t> 版权所有</a:t>
            </a:r>
            <a:endParaRPr lang="zh-CN" altLang="en-US" sz="1200" dirty="0">
              <a:latin typeface="+mn-lt"/>
              <a:ea typeface="幼圆" pitchFamily="49" charset="-122"/>
            </a:endParaRPr>
          </a:p>
        </p:txBody>
      </p:sp>
      <p:sp>
        <p:nvSpPr>
          <p:cNvPr id="3" name="内容占位符 2"/>
          <p:cNvSpPr>
            <a:spLocks noGrp="1"/>
          </p:cNvSpPr>
          <p:nvPr>
            <p:ph sz="quarter" idx="10"/>
          </p:nvPr>
        </p:nvSpPr>
        <p:spPr>
          <a:xfrm>
            <a:off x="679846" y="3662173"/>
            <a:ext cx="6497638" cy="1295400"/>
          </a:xfrm>
          <a:prstGeom prst="rect">
            <a:avLst/>
          </a:prstGeom>
        </p:spPr>
        <p:txBody>
          <a:bodyPr>
            <a:noAutofit/>
          </a:bodyPr>
          <a:lstStyle>
            <a:lvl1pPr marL="0" indent="0">
              <a:buNone/>
              <a:defRPr sz="2800">
                <a:solidFill>
                  <a:schemeClr val="bg1"/>
                </a:solidFill>
                <a:latin typeface="微软雅黑" pitchFamily="34" charset="-122"/>
                <a:ea typeface="微软雅黑" pitchFamily="34" charset="-122"/>
              </a:defRPr>
            </a:lvl1pPr>
          </a:lstStyle>
          <a:p>
            <a:pPr lvl="0"/>
            <a:r>
              <a:rPr lang="zh-CN" altLang="en-US" dirty="0" smtClean="0"/>
              <a:t>单击此处编辑母版</a:t>
            </a:r>
          </a:p>
        </p:txBody>
      </p:sp>
      <p:sp>
        <p:nvSpPr>
          <p:cNvPr id="22" name="内容占位符 2"/>
          <p:cNvSpPr>
            <a:spLocks noGrp="1"/>
          </p:cNvSpPr>
          <p:nvPr>
            <p:ph sz="quarter" idx="12"/>
          </p:nvPr>
        </p:nvSpPr>
        <p:spPr>
          <a:xfrm>
            <a:off x="6869409" y="5149971"/>
            <a:ext cx="1779504" cy="724619"/>
          </a:xfrm>
          <a:prstGeom prst="rect">
            <a:avLst/>
          </a:prstGeom>
        </p:spPr>
        <p:txBody>
          <a:bodyPr>
            <a:noAutofit/>
          </a:bodyPr>
          <a:lstStyle>
            <a:lvl1pPr marL="0" indent="0">
              <a:buNone/>
              <a:defRPr sz="1600">
                <a:solidFill>
                  <a:schemeClr val="tx1">
                    <a:lumMod val="75000"/>
                    <a:lumOff val="25000"/>
                  </a:schemeClr>
                </a:solidFill>
                <a:latin typeface="微软雅黑" pitchFamily="34" charset="-122"/>
                <a:ea typeface="微软雅黑" pitchFamily="34" charset="-122"/>
              </a:defRPr>
            </a:lvl1pPr>
          </a:lstStyle>
          <a:p>
            <a:pPr lvl="0"/>
            <a:r>
              <a:rPr lang="zh-CN" altLang="en-US" dirty="0" smtClean="0"/>
              <a:t>单击此处编辑母版</a:t>
            </a:r>
          </a:p>
        </p:txBody>
      </p:sp>
    </p:spTree>
    <p:extLst>
      <p:ext uri="{BB962C8B-B14F-4D97-AF65-F5344CB8AC3E}">
        <p14:creationId xmlns:p14="http://schemas.microsoft.com/office/powerpoint/2010/main" val="11139197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8203223" y="6356356"/>
            <a:ext cx="483577" cy="365125"/>
          </a:xfrm>
          <a:prstGeom prst="rect">
            <a:avLst/>
          </a:prstGeom>
        </p:spPr>
        <p:txBody>
          <a:bodyPr/>
          <a:lstStyle/>
          <a:p>
            <a:fld id="{3A6A32A1-0F4F-4F44-964C-9A871D3606AB}" type="slidenum">
              <a:rPr lang="zh-CN" altLang="en-US" smtClean="0"/>
              <a:pPr/>
              <a:t>‹#›</a:t>
            </a:fld>
            <a:endParaRPr lang="zh-CN" altLang="en-US"/>
          </a:p>
        </p:txBody>
      </p:sp>
      <p:grpSp>
        <p:nvGrpSpPr>
          <p:cNvPr id="2" name="组合 4"/>
          <p:cNvGrpSpPr/>
          <p:nvPr/>
        </p:nvGrpSpPr>
        <p:grpSpPr>
          <a:xfrm>
            <a:off x="1" y="232227"/>
            <a:ext cx="3304862" cy="513112"/>
            <a:chOff x="0" y="188686"/>
            <a:chExt cx="3304862" cy="571169"/>
          </a:xfrm>
          <a:solidFill>
            <a:schemeClr val="accent2"/>
          </a:solidFill>
        </p:grpSpPr>
        <p:sp>
          <p:nvSpPr>
            <p:cNvPr id="6" name="矩形 5"/>
            <p:cNvSpPr/>
            <p:nvPr/>
          </p:nvSpPr>
          <p:spPr>
            <a:xfrm>
              <a:off x="0" y="188686"/>
              <a:ext cx="2653048" cy="5711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sz="2400" b="1" dirty="0" smtClean="0">
                  <a:latin typeface="黑体" pitchFamily="49" charset="-122"/>
                  <a:ea typeface="黑体" pitchFamily="49" charset="-122"/>
                </a:rPr>
                <a:t>目录</a:t>
              </a:r>
              <a:endParaRPr lang="zh-CN" altLang="en-US" sz="2400" b="1" dirty="0">
                <a:latin typeface="黑体" pitchFamily="49" charset="-122"/>
                <a:ea typeface="黑体" pitchFamily="49" charset="-122"/>
              </a:endParaRPr>
            </a:p>
          </p:txBody>
        </p:sp>
        <p:sp>
          <p:nvSpPr>
            <p:cNvPr id="7" name="矩形 6"/>
            <p:cNvSpPr/>
            <p:nvPr/>
          </p:nvSpPr>
          <p:spPr>
            <a:xfrm>
              <a:off x="3126499" y="190502"/>
              <a:ext cx="178363" cy="569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800"/>
            </a:p>
          </p:txBody>
        </p:sp>
        <p:sp>
          <p:nvSpPr>
            <p:cNvPr id="8" name="矩形 7"/>
            <p:cNvSpPr/>
            <p:nvPr/>
          </p:nvSpPr>
          <p:spPr>
            <a:xfrm>
              <a:off x="2730525" y="190502"/>
              <a:ext cx="296010" cy="569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800"/>
            </a:p>
          </p:txBody>
        </p:sp>
      </p:grpSp>
      <p:grpSp>
        <p:nvGrpSpPr>
          <p:cNvPr id="3" name="组合 29"/>
          <p:cNvGrpSpPr/>
          <p:nvPr userDrawn="1"/>
        </p:nvGrpSpPr>
        <p:grpSpPr>
          <a:xfrm>
            <a:off x="1" y="116633"/>
            <a:ext cx="3304862" cy="628707"/>
            <a:chOff x="0" y="188686"/>
            <a:chExt cx="3304862" cy="571169"/>
          </a:xfrm>
          <a:solidFill>
            <a:srgbClr val="C00000"/>
          </a:solidFill>
        </p:grpSpPr>
        <p:sp>
          <p:nvSpPr>
            <p:cNvPr id="31" name="矩形 30"/>
            <p:cNvSpPr/>
            <p:nvPr/>
          </p:nvSpPr>
          <p:spPr>
            <a:xfrm>
              <a:off x="0" y="188686"/>
              <a:ext cx="2653048" cy="5711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2800" b="1" dirty="0">
                <a:latin typeface="+mj-ea"/>
                <a:ea typeface="+mj-ea"/>
              </a:endParaRPr>
            </a:p>
          </p:txBody>
        </p:sp>
        <p:sp>
          <p:nvSpPr>
            <p:cNvPr id="32" name="矩形 31"/>
            <p:cNvSpPr/>
            <p:nvPr/>
          </p:nvSpPr>
          <p:spPr>
            <a:xfrm>
              <a:off x="3126499" y="190502"/>
              <a:ext cx="178363" cy="569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800"/>
            </a:p>
          </p:txBody>
        </p:sp>
        <p:sp>
          <p:nvSpPr>
            <p:cNvPr id="33" name="矩形 32"/>
            <p:cNvSpPr/>
            <p:nvPr/>
          </p:nvSpPr>
          <p:spPr>
            <a:xfrm>
              <a:off x="2730525" y="190502"/>
              <a:ext cx="296010" cy="569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800"/>
            </a:p>
          </p:txBody>
        </p:sp>
      </p:grpSp>
      <p:grpSp>
        <p:nvGrpSpPr>
          <p:cNvPr id="5" name="组合 42"/>
          <p:cNvGrpSpPr/>
          <p:nvPr userDrawn="1"/>
        </p:nvGrpSpPr>
        <p:grpSpPr>
          <a:xfrm>
            <a:off x="3412767" y="116634"/>
            <a:ext cx="5720676" cy="643223"/>
            <a:chOff x="0" y="188686"/>
            <a:chExt cx="3304862" cy="571169"/>
          </a:xfrm>
          <a:solidFill>
            <a:schemeClr val="bg1">
              <a:lumMod val="50000"/>
            </a:schemeClr>
          </a:solidFill>
        </p:grpSpPr>
        <p:sp>
          <p:nvSpPr>
            <p:cNvPr id="44" name="矩形 43"/>
            <p:cNvSpPr/>
            <p:nvPr/>
          </p:nvSpPr>
          <p:spPr>
            <a:xfrm>
              <a:off x="0" y="188686"/>
              <a:ext cx="2653048" cy="5711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2400" b="1" dirty="0">
                <a:latin typeface="黑体" pitchFamily="49" charset="-122"/>
                <a:ea typeface="黑体" pitchFamily="49" charset="-122"/>
              </a:endParaRPr>
            </a:p>
          </p:txBody>
        </p:sp>
        <p:sp>
          <p:nvSpPr>
            <p:cNvPr id="45" name="矩形 44"/>
            <p:cNvSpPr/>
            <p:nvPr/>
          </p:nvSpPr>
          <p:spPr>
            <a:xfrm>
              <a:off x="3126499" y="190502"/>
              <a:ext cx="178363" cy="569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800"/>
            </a:p>
          </p:txBody>
        </p:sp>
        <p:sp>
          <p:nvSpPr>
            <p:cNvPr id="46" name="矩形 45"/>
            <p:cNvSpPr/>
            <p:nvPr/>
          </p:nvSpPr>
          <p:spPr>
            <a:xfrm>
              <a:off x="2730525" y="190502"/>
              <a:ext cx="296010" cy="569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800"/>
            </a:p>
          </p:txBody>
        </p:sp>
      </p:grpSp>
      <p:cxnSp>
        <p:nvCxnSpPr>
          <p:cNvPr id="55" name="直接连接符 54"/>
          <p:cNvCxnSpPr/>
          <p:nvPr userDrawn="1"/>
        </p:nvCxnSpPr>
        <p:spPr>
          <a:xfrm>
            <a:off x="3851921" y="6309320"/>
            <a:ext cx="5292080" cy="0"/>
          </a:xfrm>
          <a:prstGeom prst="line">
            <a:avLst/>
          </a:prstGeom>
          <a:ln w="63500">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56" name="直接连接符 55"/>
          <p:cNvCxnSpPr/>
          <p:nvPr userDrawn="1"/>
        </p:nvCxnSpPr>
        <p:spPr>
          <a:xfrm>
            <a:off x="1" y="6309320"/>
            <a:ext cx="3851920" cy="0"/>
          </a:xfrm>
          <a:prstGeom prst="line">
            <a:avLst/>
          </a:prstGeom>
          <a:ln w="63500"/>
        </p:spPr>
        <p:style>
          <a:lnRef idx="3">
            <a:schemeClr val="dk1"/>
          </a:lnRef>
          <a:fillRef idx="0">
            <a:schemeClr val="dk1"/>
          </a:fillRef>
          <a:effectRef idx="2">
            <a:schemeClr val="dk1"/>
          </a:effectRef>
          <a:fontRef idx="minor">
            <a:schemeClr val="tx1"/>
          </a:fontRef>
        </p:style>
      </p:cxnSp>
      <p:pic>
        <p:nvPicPr>
          <p:cNvPr id="57" name="图片 56" descr="C:\Users\hupeng\Desktop\新建文件夹\logo\logo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3" y="6407028"/>
            <a:ext cx="2293333" cy="406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 name="文本占位符 2"/>
          <p:cNvSpPr>
            <a:spLocks noGrp="1"/>
          </p:cNvSpPr>
          <p:nvPr>
            <p:ph type="body" sz="quarter" idx="15"/>
          </p:nvPr>
        </p:nvSpPr>
        <p:spPr>
          <a:xfrm>
            <a:off x="2728626" y="3248661"/>
            <a:ext cx="4340390" cy="62972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80000" tIns="36000" rIns="108000" bIns="36000" anchor="ctr">
            <a:normAutofit/>
          </a:bodyPr>
          <a:lstStyle>
            <a:lvl1pPr marL="0" indent="0">
              <a:buFont typeface="Arial" panose="020B0604020202020204" pitchFamily="34" charset="0"/>
              <a:buNone/>
              <a:defRPr sz="1800">
                <a:solidFill>
                  <a:schemeClr val="tx1">
                    <a:lumMod val="65000"/>
                    <a:lumOff val="35000"/>
                  </a:schemeClr>
                </a:solidFill>
                <a:latin typeface="微软雅黑" pitchFamily="34" charset="-122"/>
                <a:ea typeface="微软雅黑" pitchFamily="34" charset="-122"/>
              </a:defRPr>
            </a:lvl1pPr>
          </a:lstStyle>
          <a:p>
            <a:pPr lvl="0"/>
            <a:r>
              <a:rPr lang="zh-CN" altLang="en-US" dirty="0" smtClean="0"/>
              <a:t>单击此处</a:t>
            </a:r>
            <a:r>
              <a:rPr lang="zh-CN" altLang="en-US" smtClean="0"/>
              <a:t>编辑母版</a:t>
            </a:r>
            <a:endParaRPr lang="zh-CN" altLang="en-US" dirty="0"/>
          </a:p>
        </p:txBody>
      </p:sp>
      <p:sp>
        <p:nvSpPr>
          <p:cNvPr id="27" name="标题 26"/>
          <p:cNvSpPr>
            <a:spLocks noGrp="1"/>
          </p:cNvSpPr>
          <p:nvPr>
            <p:ph type="title"/>
          </p:nvPr>
        </p:nvSpPr>
        <p:spPr>
          <a:xfrm>
            <a:off x="201469" y="129417"/>
            <a:ext cx="4993379" cy="603138"/>
          </a:xfrm>
          <a:prstGeom prst="rect">
            <a:avLst/>
          </a:prstGeom>
        </p:spPr>
        <p:txBody>
          <a:bodyPr>
            <a:normAutofit/>
          </a:bodyPr>
          <a:lstStyle>
            <a:lvl1pPr algn="l">
              <a:defRPr sz="2000">
                <a:solidFill>
                  <a:schemeClr val="bg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50" name="文本占位符 2"/>
          <p:cNvSpPr>
            <a:spLocks noGrp="1"/>
          </p:cNvSpPr>
          <p:nvPr>
            <p:ph type="body" sz="quarter" idx="16"/>
          </p:nvPr>
        </p:nvSpPr>
        <p:spPr>
          <a:xfrm>
            <a:off x="1960683" y="1365783"/>
            <a:ext cx="625069" cy="624422"/>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a:buNone/>
              <a:defRPr lang="zh-CN" altLang="en-US" sz="1600" b="1" dirty="0">
                <a:latin typeface="+mn-lt"/>
              </a:defRPr>
            </a:lvl1pPr>
          </a:lstStyle>
          <a:p>
            <a:pPr marL="0" lvl="0" algn="ctr"/>
            <a:endParaRPr lang="zh-CN" altLang="en-US" dirty="0"/>
          </a:p>
        </p:txBody>
      </p:sp>
      <p:sp>
        <p:nvSpPr>
          <p:cNvPr id="51" name="文本占位符 2"/>
          <p:cNvSpPr>
            <a:spLocks noGrp="1"/>
          </p:cNvSpPr>
          <p:nvPr>
            <p:ph type="body" sz="quarter" idx="17"/>
          </p:nvPr>
        </p:nvSpPr>
        <p:spPr>
          <a:xfrm>
            <a:off x="1960683" y="3231091"/>
            <a:ext cx="625069" cy="624422"/>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a:buNone/>
              <a:defRPr lang="zh-CN" altLang="en-US" sz="1600" b="1" dirty="0">
                <a:latin typeface="+mn-lt"/>
              </a:defRPr>
            </a:lvl1pPr>
          </a:lstStyle>
          <a:p>
            <a:pPr marL="0" lvl="0" algn="ctr"/>
            <a:endParaRPr lang="zh-CN" altLang="en-US" dirty="0"/>
          </a:p>
        </p:txBody>
      </p:sp>
      <p:sp>
        <p:nvSpPr>
          <p:cNvPr id="52" name="文本占位符 2"/>
          <p:cNvSpPr>
            <a:spLocks noGrp="1"/>
          </p:cNvSpPr>
          <p:nvPr>
            <p:ph type="body" sz="quarter" idx="18"/>
          </p:nvPr>
        </p:nvSpPr>
        <p:spPr>
          <a:xfrm>
            <a:off x="1960683" y="2298437"/>
            <a:ext cx="625069" cy="624422"/>
          </a:xfrm>
          <a:prstGeom prst="ellipse">
            <a:avLst/>
          </a:prstGeom>
          <a:solidFill>
            <a:srgbClr val="C0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a:buNone/>
              <a:defRPr lang="zh-CN" altLang="en-US" sz="1600" b="1" dirty="0">
                <a:latin typeface="+mn-lt"/>
              </a:defRPr>
            </a:lvl1pPr>
          </a:lstStyle>
          <a:p>
            <a:pPr marL="0" lvl="0" algn="ctr"/>
            <a:endParaRPr lang="zh-CN" altLang="en-US" dirty="0"/>
          </a:p>
        </p:txBody>
      </p:sp>
      <p:sp>
        <p:nvSpPr>
          <p:cNvPr id="53" name="文本占位符 2"/>
          <p:cNvSpPr>
            <a:spLocks noGrp="1"/>
          </p:cNvSpPr>
          <p:nvPr>
            <p:ph type="body" sz="quarter" idx="19"/>
          </p:nvPr>
        </p:nvSpPr>
        <p:spPr>
          <a:xfrm>
            <a:off x="2728626" y="2293139"/>
            <a:ext cx="4340390" cy="62972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80000" tIns="36000" rIns="108000" bIns="36000" anchor="ctr">
            <a:normAutofit/>
          </a:bodyPr>
          <a:lstStyle>
            <a:lvl1pPr marL="0" indent="0">
              <a:buFont typeface="Arial" panose="020B0604020202020204" pitchFamily="34" charset="0"/>
              <a:buNone/>
              <a:defRPr sz="1800">
                <a:solidFill>
                  <a:schemeClr val="tx1">
                    <a:lumMod val="65000"/>
                    <a:lumOff val="35000"/>
                  </a:schemeClr>
                </a:solidFill>
                <a:latin typeface="微软雅黑" pitchFamily="34" charset="-122"/>
                <a:ea typeface="微软雅黑" pitchFamily="34" charset="-122"/>
              </a:defRPr>
            </a:lvl1pPr>
          </a:lstStyle>
          <a:p>
            <a:pPr lvl="0"/>
            <a:r>
              <a:rPr lang="zh-CN" altLang="en-US" dirty="0" smtClean="0"/>
              <a:t>单击此处</a:t>
            </a:r>
            <a:r>
              <a:rPr lang="zh-CN" altLang="en-US" smtClean="0"/>
              <a:t>编辑母版</a:t>
            </a:r>
            <a:endParaRPr lang="zh-CN" altLang="en-US" dirty="0"/>
          </a:p>
        </p:txBody>
      </p:sp>
      <p:sp>
        <p:nvSpPr>
          <p:cNvPr id="54" name="文本占位符 2"/>
          <p:cNvSpPr>
            <a:spLocks noGrp="1"/>
          </p:cNvSpPr>
          <p:nvPr>
            <p:ph type="body" sz="quarter" idx="20"/>
          </p:nvPr>
        </p:nvSpPr>
        <p:spPr>
          <a:xfrm>
            <a:off x="2728626" y="1360888"/>
            <a:ext cx="4340390" cy="629720"/>
          </a:xfrm>
          <a:prstGeom prst="round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180000" tIns="36000" rIns="108000" bIns="36000" anchor="ctr">
            <a:normAutofit/>
          </a:bodyPr>
          <a:lstStyle>
            <a:lvl1pPr marL="0" indent="0">
              <a:buFont typeface="Arial" panose="020B0604020202020204" pitchFamily="34" charset="0"/>
              <a:buNone/>
              <a:defRPr sz="1800">
                <a:solidFill>
                  <a:schemeClr val="tx1">
                    <a:lumMod val="65000"/>
                    <a:lumOff val="35000"/>
                  </a:schemeClr>
                </a:solidFill>
                <a:latin typeface="微软雅黑" pitchFamily="34" charset="-122"/>
                <a:ea typeface="微软雅黑" pitchFamily="34" charset="-122"/>
              </a:defRPr>
            </a:lvl1pPr>
          </a:lstStyle>
          <a:p>
            <a:pPr lvl="0"/>
            <a:r>
              <a:rPr lang="zh-CN" altLang="en-US" dirty="0" smtClean="0"/>
              <a:t>单击此处编辑母版</a:t>
            </a:r>
            <a:endParaRPr lang="zh-CN" altLang="en-US" dirty="0"/>
          </a:p>
        </p:txBody>
      </p:sp>
    </p:spTree>
    <p:extLst>
      <p:ext uri="{BB962C8B-B14F-4D97-AF65-F5344CB8AC3E}">
        <p14:creationId xmlns:p14="http://schemas.microsoft.com/office/powerpoint/2010/main" val="26959637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9" name="矩形 8"/>
          <p:cNvSpPr/>
          <p:nvPr userDrawn="1"/>
        </p:nvSpPr>
        <p:spPr>
          <a:xfrm>
            <a:off x="0" y="0"/>
            <a:ext cx="9144000" cy="692696"/>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ln>
            <a:noFill/>
          </a:ln>
          <a:effectLst>
            <a:glow rad="101600">
              <a:schemeClr val="tx1">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285750" y="93886"/>
            <a:ext cx="8229600" cy="562074"/>
          </a:xfrm>
          <a:prstGeom prst="rect">
            <a:avLst/>
          </a:prstGeom>
        </p:spPr>
        <p:txBody>
          <a:bodyPr>
            <a:noAutofit/>
          </a:bodyPr>
          <a:lstStyle>
            <a:lvl1pPr algn="l">
              <a:defRPr sz="2000">
                <a:solidFill>
                  <a:schemeClr val="bg1"/>
                </a:solidFill>
                <a:latin typeface="微软雅黑" pitchFamily="34" charset="-122"/>
                <a:ea typeface="微软雅黑" pitchFamily="34" charset="-122"/>
              </a:defRPr>
            </a:lvl1pPr>
          </a:lstStyle>
          <a:p>
            <a:r>
              <a:rPr lang="zh-CN" altLang="en-US" dirty="0" smtClean="0"/>
              <a:t>单击此处编辑母版标题样式</a:t>
            </a:r>
            <a:endParaRPr lang="zh-CN" altLang="en-US" dirty="0"/>
          </a:p>
        </p:txBody>
      </p:sp>
      <p:sp>
        <p:nvSpPr>
          <p:cNvPr id="3" name="灯片编号占位符 2"/>
          <p:cNvSpPr>
            <a:spLocks noGrp="1"/>
          </p:cNvSpPr>
          <p:nvPr>
            <p:ph type="sldNum" sz="quarter" idx="10"/>
          </p:nvPr>
        </p:nvSpPr>
        <p:spPr>
          <a:xfrm>
            <a:off x="6876256" y="6376245"/>
            <a:ext cx="2133600" cy="365125"/>
          </a:xfrm>
          <a:prstGeom prst="rect">
            <a:avLst/>
          </a:prstGeom>
        </p:spPr>
        <p:txBody>
          <a:bodyPr/>
          <a:lstStyle/>
          <a:p>
            <a:fld id="{3A6A32A1-0F4F-4F44-964C-9A871D3606AB}" type="slidenum">
              <a:rPr lang="zh-CN" altLang="en-US" smtClean="0"/>
              <a:pPr/>
              <a:t>‹#›</a:t>
            </a:fld>
            <a:endParaRPr lang="zh-CN" altLang="en-US"/>
          </a:p>
        </p:txBody>
      </p:sp>
      <p:cxnSp>
        <p:nvCxnSpPr>
          <p:cNvPr id="6" name="直接连接符 5"/>
          <p:cNvCxnSpPr/>
          <p:nvPr userDrawn="1"/>
        </p:nvCxnSpPr>
        <p:spPr>
          <a:xfrm>
            <a:off x="3851920" y="6237312"/>
            <a:ext cx="5292080" cy="0"/>
          </a:xfrm>
          <a:prstGeom prst="line">
            <a:avLst/>
          </a:prstGeom>
          <a:ln w="63500">
            <a:solidFill>
              <a:srgbClr val="C00000"/>
            </a:solidFill>
          </a:ln>
        </p:spPr>
        <p:style>
          <a:lnRef idx="3">
            <a:schemeClr val="accent2"/>
          </a:lnRef>
          <a:fillRef idx="0">
            <a:schemeClr val="accent2"/>
          </a:fillRef>
          <a:effectRef idx="2">
            <a:schemeClr val="accent2"/>
          </a:effectRef>
          <a:fontRef idx="minor">
            <a:schemeClr val="tx1"/>
          </a:fontRef>
        </p:style>
      </p:cxnSp>
      <p:pic>
        <p:nvPicPr>
          <p:cNvPr id="7" name="图片 6" descr="C:\Users\hupeng\Desktop\新建文件夹\logo\logo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3" y="6407028"/>
            <a:ext cx="2293333" cy="406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直接连接符 11"/>
          <p:cNvCxnSpPr/>
          <p:nvPr userDrawn="1"/>
        </p:nvCxnSpPr>
        <p:spPr>
          <a:xfrm>
            <a:off x="0" y="6237312"/>
            <a:ext cx="3851920" cy="0"/>
          </a:xfrm>
          <a:prstGeom prst="line">
            <a:avLst/>
          </a:prstGeom>
          <a:ln w="6350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4628668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lvl1pPr>
              <a:defRPr/>
            </a:lvl1pPr>
          </a:lstStyle>
          <a:p>
            <a:pPr>
              <a:defRPr/>
            </a:pPr>
            <a:fld id="{B88B563E-9817-4AB7-BDFF-B1A7F2C94040}" type="datetimeFigureOut">
              <a:rPr lang="zh-CN" altLang="en-US"/>
              <a:pPr>
                <a:defRPr/>
              </a:pPr>
              <a:t>2017/6/9</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B34B961-803B-43C9-9F70-EBA61FDDED72}"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63201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86" r:id="rId3"/>
    <p:sldLayoutId id="2147483687" r:id="rId4"/>
    <p:sldLayoutId id="2147483688" r:id="rId5"/>
    <p:sldLayoutId id="2147483689" r:id="rId6"/>
    <p:sldLayoutId id="2147483690"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sz="quarter" idx="10"/>
          </p:nvPr>
        </p:nvSpPr>
        <p:spPr>
          <a:xfrm>
            <a:off x="-36512" y="4149824"/>
            <a:ext cx="6497638" cy="1295400"/>
          </a:xfrm>
        </p:spPr>
        <p:txBody>
          <a:bodyPr/>
          <a:lstStyle/>
          <a:p>
            <a:r>
              <a:rPr lang="zh-CN" altLang="en-US" sz="3600" b="1" spc="300" dirty="0" smtClean="0">
                <a:solidFill>
                  <a:schemeClr val="bg1">
                    <a:lumMod val="95000"/>
                  </a:schemeClr>
                </a:solidFill>
              </a:rPr>
              <a:t>原油期货风险控制业务培训</a:t>
            </a:r>
            <a:endParaRPr lang="zh-CN" altLang="en-US" sz="3600" b="1" spc="300" dirty="0">
              <a:solidFill>
                <a:schemeClr val="bg1">
                  <a:lumMod val="95000"/>
                </a:schemeClr>
              </a:solidFill>
            </a:endParaRPr>
          </a:p>
        </p:txBody>
      </p:sp>
      <p:sp>
        <p:nvSpPr>
          <p:cNvPr id="6" name="内容占位符 5"/>
          <p:cNvSpPr>
            <a:spLocks noGrp="1"/>
          </p:cNvSpPr>
          <p:nvPr>
            <p:ph sz="quarter" idx="12"/>
          </p:nvPr>
        </p:nvSpPr>
        <p:spPr>
          <a:xfrm>
            <a:off x="6516216" y="5229200"/>
            <a:ext cx="1713384" cy="405441"/>
          </a:xfrm>
        </p:spPr>
        <p:txBody>
          <a:bodyPr/>
          <a:lstStyle/>
          <a:p>
            <a:pPr algn="ctr"/>
            <a:r>
              <a:rPr lang="en-US" altLang="zh-CN" sz="1800" dirty="0" smtClean="0"/>
              <a:t>2017</a:t>
            </a:r>
            <a:r>
              <a:rPr lang="zh-CN" altLang="en-US" sz="1800" dirty="0" smtClean="0"/>
              <a:t>年</a:t>
            </a:r>
            <a:r>
              <a:rPr lang="en-US" altLang="zh-CN" sz="1800" dirty="0" smtClean="0"/>
              <a:t>5</a:t>
            </a:r>
            <a:r>
              <a:rPr lang="zh-CN" altLang="en-US" sz="1800" dirty="0" smtClean="0"/>
              <a:t>月</a:t>
            </a:r>
            <a:endParaRPr lang="zh-CN" altLang="en-US" sz="1800" dirty="0"/>
          </a:p>
        </p:txBody>
      </p:sp>
    </p:spTree>
    <p:extLst>
      <p:ext uri="{BB962C8B-B14F-4D97-AF65-F5344CB8AC3E}">
        <p14:creationId xmlns:p14="http://schemas.microsoft.com/office/powerpoint/2010/main" val="1905982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10</a:t>
            </a:fld>
            <a:endParaRPr lang="zh-CN" altLang="en-US" dirty="0"/>
          </a:p>
        </p:txBody>
      </p:sp>
      <p:sp>
        <p:nvSpPr>
          <p:cNvPr id="4" name="内容占位符 2"/>
          <p:cNvSpPr txBox="1">
            <a:spLocks/>
          </p:cNvSpPr>
          <p:nvPr/>
        </p:nvSpPr>
        <p:spPr bwMode="auto">
          <a:xfrm>
            <a:off x="107504" y="974749"/>
            <a:ext cx="8426450" cy="558800"/>
          </a:xfrm>
          <a:prstGeom prst="rect">
            <a:avLst/>
          </a:prstGeom>
          <a:noFill/>
          <a:ln>
            <a:noFill/>
          </a:ln>
          <a:extLst/>
        </p:spPr>
        <p:txBody>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eaLnBrk="1" hangingPunct="1">
              <a:buClr>
                <a:schemeClr val="accent2">
                  <a:lumMod val="75000"/>
                </a:schemeClr>
              </a:buClr>
              <a:buFont typeface="Wingdings" pitchFamily="2" charset="2"/>
              <a:buChar char="u"/>
              <a:defRPr/>
            </a:pPr>
            <a:r>
              <a:rPr lang="zh-CN" altLang="en-US" sz="2800" b="1" dirty="0" smtClean="0">
                <a:solidFill>
                  <a:prstClr val="black"/>
                </a:solidFill>
                <a:latin typeface="微软雅黑" pitchFamily="34" charset="-122"/>
                <a:ea typeface="微软雅黑" pitchFamily="34" charset="-122"/>
              </a:rPr>
              <a:t>出现连续三个同方向单边市（接上页）：</a:t>
            </a:r>
          </a:p>
          <a:p>
            <a:pPr marL="0" indent="0" eaLnBrk="1" hangingPunct="1">
              <a:buFont typeface="Wingdings 2" pitchFamily="18" charset="2"/>
              <a:buNone/>
              <a:defRPr/>
            </a:pPr>
            <a:endParaRPr lang="zh-CN" altLang="en-US" sz="2800" b="1" dirty="0" smtClean="0">
              <a:latin typeface="微软雅黑" pitchFamily="34" charset="-122"/>
              <a:ea typeface="微软雅黑" pitchFamily="34" charset="-122"/>
            </a:endParaRPr>
          </a:p>
          <a:p>
            <a:pPr marL="366713" lvl="1" indent="0">
              <a:lnSpc>
                <a:spcPts val="1700"/>
              </a:lnSpc>
              <a:buFont typeface="Wingdings 2" pitchFamily="18" charset="2"/>
              <a:buNone/>
              <a:defRPr/>
            </a:pPr>
            <a:endParaRPr lang="en-US" altLang="zh-CN" dirty="0">
              <a:latin typeface="微软雅黑" pitchFamily="34" charset="-122"/>
              <a:ea typeface="微软雅黑" pitchFamily="34" charset="-122"/>
            </a:endParaRPr>
          </a:p>
        </p:txBody>
      </p:sp>
      <p:sp>
        <p:nvSpPr>
          <p:cNvPr id="6" name="圆角矩形 5"/>
          <p:cNvSpPr/>
          <p:nvPr/>
        </p:nvSpPr>
        <p:spPr>
          <a:xfrm>
            <a:off x="1691829" y="1556792"/>
            <a:ext cx="5329238" cy="719137"/>
          </a:xfrm>
          <a:prstGeom prst="roundRect">
            <a:avLst/>
          </a:prstGeom>
          <a:solidFill>
            <a:schemeClr val="accent2">
              <a:lumMod val="75000"/>
            </a:schemeClr>
          </a:solid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zh-CN" altLang="en-US" b="1" dirty="0">
                <a:solidFill>
                  <a:schemeClr val="bg1"/>
                </a:solidFill>
                <a:latin typeface="微软雅黑" pitchFamily="34" charset="-122"/>
                <a:ea typeface="微软雅黑" pitchFamily="34" charset="-122"/>
              </a:rPr>
              <a:t>若连续三日出现同</a:t>
            </a:r>
            <a:r>
              <a:rPr lang="zh-CN" altLang="en-US" b="1" dirty="0" smtClean="0">
                <a:solidFill>
                  <a:schemeClr val="bg1"/>
                </a:solidFill>
                <a:latin typeface="微软雅黑" pitchFamily="34" charset="-122"/>
                <a:ea typeface="微软雅黑" pitchFamily="34" charset="-122"/>
              </a:rPr>
              <a:t>方向单边市时，</a:t>
            </a:r>
            <a:r>
              <a:rPr lang="en-US" altLang="zh-CN" b="1" dirty="0" smtClean="0">
                <a:solidFill>
                  <a:schemeClr val="bg1"/>
                </a:solidFill>
                <a:latin typeface="微软雅黑" pitchFamily="34" charset="-122"/>
                <a:ea typeface="微软雅黑" pitchFamily="34" charset="-122"/>
              </a:rPr>
              <a:t>D3</a:t>
            </a:r>
            <a:r>
              <a:rPr lang="zh-CN" altLang="en-US" b="1" dirty="0">
                <a:solidFill>
                  <a:schemeClr val="bg1"/>
                </a:solidFill>
                <a:latin typeface="微软雅黑" pitchFamily="34" charset="-122"/>
                <a:ea typeface="微软雅黑" pitchFamily="34" charset="-122"/>
              </a:rPr>
              <a:t>交易日根据市场情况决定选择下列两种措施的一种：</a:t>
            </a:r>
            <a:endParaRPr lang="zh-CN" altLang="en-US" dirty="0">
              <a:solidFill>
                <a:schemeClr val="bg1"/>
              </a:solidFill>
              <a:latin typeface="微软雅黑" pitchFamily="34" charset="-122"/>
              <a:ea typeface="微软雅黑" pitchFamily="34" charset="-122"/>
            </a:endParaRPr>
          </a:p>
        </p:txBody>
      </p:sp>
      <p:sp>
        <p:nvSpPr>
          <p:cNvPr id="7" name="圆角矩形 6"/>
          <p:cNvSpPr/>
          <p:nvPr/>
        </p:nvSpPr>
        <p:spPr>
          <a:xfrm>
            <a:off x="180529" y="3356992"/>
            <a:ext cx="3671888" cy="1215016"/>
          </a:xfrm>
          <a:prstGeom prst="roundRect">
            <a:avLst/>
          </a:prstGeom>
          <a:solidFill>
            <a:schemeClr val="tx1">
              <a:lumMod val="65000"/>
              <a:lumOff val="35000"/>
            </a:schemeClr>
          </a:soli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zh-CN" altLang="en-US" sz="1600" b="1" dirty="0">
                <a:solidFill>
                  <a:schemeClr val="bg1"/>
                </a:solidFill>
                <a:latin typeface="微软雅黑" pitchFamily="34" charset="-122"/>
                <a:ea typeface="微软雅黑" pitchFamily="34" charset="-122"/>
              </a:rPr>
              <a:t>措施一：</a:t>
            </a:r>
            <a:r>
              <a:rPr lang="zh-CN" altLang="en-US" sz="1600" b="1" dirty="0" smtClean="0">
                <a:solidFill>
                  <a:schemeClr val="bg1"/>
                </a:solidFill>
                <a:latin typeface="微软雅黑" pitchFamily="34" charset="-122"/>
                <a:ea typeface="微软雅黑" pitchFamily="34" charset="-122"/>
              </a:rPr>
              <a:t>在</a:t>
            </a:r>
            <a:r>
              <a:rPr lang="en-US" altLang="zh-CN" sz="1600" b="1" dirty="0" smtClean="0">
                <a:solidFill>
                  <a:schemeClr val="bg1"/>
                </a:solidFill>
                <a:latin typeface="微软雅黑" pitchFamily="34" charset="-122"/>
                <a:ea typeface="微软雅黑" pitchFamily="34" charset="-122"/>
              </a:rPr>
              <a:t>D4</a:t>
            </a:r>
            <a:r>
              <a:rPr lang="zh-CN" altLang="en-US" sz="1600" b="1" dirty="0">
                <a:solidFill>
                  <a:schemeClr val="bg1"/>
                </a:solidFill>
                <a:latin typeface="微软雅黑" pitchFamily="34" charset="-122"/>
                <a:ea typeface="微软雅黑" pitchFamily="34" charset="-122"/>
              </a:rPr>
              <a:t>交易日按规定提高交易保证金</a:t>
            </a:r>
            <a:r>
              <a:rPr lang="zh-CN" altLang="en-US" sz="1600" b="1" dirty="0" smtClean="0">
                <a:solidFill>
                  <a:schemeClr val="bg1"/>
                </a:solidFill>
                <a:latin typeface="微软雅黑" pitchFamily="34" charset="-122"/>
                <a:ea typeface="微软雅黑" pitchFamily="34" charset="-122"/>
              </a:rPr>
              <a:t>、调整涨跌停板幅度为</a:t>
            </a:r>
            <a:r>
              <a:rPr lang="en-US" altLang="zh-CN" sz="1600" b="1" dirty="0" smtClean="0">
                <a:solidFill>
                  <a:schemeClr val="bg1"/>
                </a:solidFill>
                <a:latin typeface="微软雅黑" pitchFamily="34" charset="-122"/>
                <a:ea typeface="微软雅黑" pitchFamily="34" charset="-122"/>
              </a:rPr>
              <a:t>D1</a:t>
            </a:r>
            <a:r>
              <a:rPr lang="zh-CN" altLang="en-US" sz="1600" b="1" dirty="0" smtClean="0">
                <a:solidFill>
                  <a:schemeClr val="bg1"/>
                </a:solidFill>
                <a:latin typeface="微软雅黑" pitchFamily="34" charset="-122"/>
                <a:ea typeface="微软雅黑" pitchFamily="34" charset="-122"/>
              </a:rPr>
              <a:t>交易日涨跌停板幅度的基础上增加</a:t>
            </a:r>
            <a:r>
              <a:rPr lang="en-US" altLang="zh-CN" sz="1600" b="1" dirty="0" smtClean="0">
                <a:solidFill>
                  <a:schemeClr val="bg1"/>
                </a:solidFill>
                <a:latin typeface="微软雅黑" pitchFamily="34" charset="-122"/>
                <a:ea typeface="微软雅黑" pitchFamily="34" charset="-122"/>
              </a:rPr>
              <a:t>7</a:t>
            </a:r>
            <a:r>
              <a:rPr lang="zh-CN" altLang="en-US" sz="1600" b="1" dirty="0" smtClean="0">
                <a:solidFill>
                  <a:schemeClr val="bg1"/>
                </a:solidFill>
                <a:latin typeface="微软雅黑" pitchFamily="34" charset="-122"/>
                <a:ea typeface="微软雅黑" pitchFamily="34" charset="-122"/>
              </a:rPr>
              <a:t>个百分点；等</a:t>
            </a:r>
            <a:r>
              <a:rPr lang="zh-CN" altLang="en-US" sz="1600" b="1" dirty="0">
                <a:solidFill>
                  <a:schemeClr val="bg1"/>
                </a:solidFill>
                <a:latin typeface="微软雅黑" pitchFamily="34" charset="-122"/>
                <a:ea typeface="微软雅黑" pitchFamily="34" charset="-122"/>
              </a:rPr>
              <a:t>措施</a:t>
            </a:r>
          </a:p>
        </p:txBody>
      </p:sp>
      <p:sp>
        <p:nvSpPr>
          <p:cNvPr id="10" name="圆角矩形 9"/>
          <p:cNvSpPr/>
          <p:nvPr/>
        </p:nvSpPr>
        <p:spPr>
          <a:xfrm>
            <a:off x="4428679" y="3356992"/>
            <a:ext cx="4176713" cy="719137"/>
          </a:xfrm>
          <a:prstGeom prst="roundRect">
            <a:avLst/>
          </a:prstGeom>
          <a:solidFill>
            <a:schemeClr val="accent2">
              <a:lumMod val="75000"/>
            </a:schemeClr>
          </a:solid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zh-CN" altLang="en-US" sz="1600" b="1" dirty="0">
                <a:solidFill>
                  <a:schemeClr val="bg1"/>
                </a:solidFill>
                <a:latin typeface="微软雅黑" pitchFamily="34" charset="-122"/>
                <a:ea typeface="微软雅黑" pitchFamily="34" charset="-122"/>
              </a:rPr>
              <a:t>措施二</a:t>
            </a:r>
            <a:r>
              <a:rPr lang="zh-CN" altLang="en-US" sz="1600" b="1" dirty="0" smtClean="0">
                <a:solidFill>
                  <a:schemeClr val="bg1"/>
                </a:solidFill>
                <a:latin typeface="微软雅黑" pitchFamily="34" charset="-122"/>
                <a:ea typeface="微软雅黑" pitchFamily="34" charset="-122"/>
              </a:rPr>
              <a:t>：</a:t>
            </a:r>
            <a:r>
              <a:rPr lang="en-US" altLang="zh-CN" sz="1600" b="1" dirty="0" smtClean="0">
                <a:solidFill>
                  <a:schemeClr val="bg1"/>
                </a:solidFill>
                <a:latin typeface="微软雅黑" pitchFamily="34" charset="-122"/>
                <a:ea typeface="微软雅黑" pitchFamily="34" charset="-122"/>
              </a:rPr>
              <a:t>D4</a:t>
            </a:r>
            <a:r>
              <a:rPr lang="zh-CN" altLang="en-US" sz="1600" b="1" dirty="0">
                <a:solidFill>
                  <a:schemeClr val="bg1"/>
                </a:solidFill>
                <a:latin typeface="微软雅黑" pitchFamily="34" charset="-122"/>
                <a:ea typeface="微软雅黑" pitchFamily="34" charset="-122"/>
              </a:rPr>
              <a:t>交易日采取以下任一方案：</a:t>
            </a:r>
          </a:p>
        </p:txBody>
      </p:sp>
      <p:sp>
        <p:nvSpPr>
          <p:cNvPr id="11" name="下箭头 10"/>
          <p:cNvSpPr/>
          <p:nvPr/>
        </p:nvSpPr>
        <p:spPr>
          <a:xfrm>
            <a:off x="4933504" y="4133874"/>
            <a:ext cx="718616" cy="719138"/>
          </a:xfrm>
          <a:prstGeom prst="down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200" b="1" dirty="0">
                <a:solidFill>
                  <a:schemeClr val="bg1"/>
                </a:solidFill>
                <a:latin typeface="微软雅黑" pitchFamily="34" charset="-122"/>
                <a:ea typeface="微软雅黑" pitchFamily="34" charset="-122"/>
              </a:rPr>
              <a:t>方案</a:t>
            </a:r>
            <a:r>
              <a:rPr lang="en-US" altLang="zh-CN" sz="1200" b="1" dirty="0">
                <a:solidFill>
                  <a:schemeClr val="bg1"/>
                </a:solidFill>
                <a:latin typeface="微软雅黑" pitchFamily="34" charset="-122"/>
                <a:ea typeface="微软雅黑" pitchFamily="34" charset="-122"/>
              </a:rPr>
              <a:t>1</a:t>
            </a:r>
            <a:endParaRPr lang="zh-CN" altLang="en-US" sz="1200" b="1" dirty="0">
              <a:solidFill>
                <a:schemeClr val="bg1"/>
              </a:solidFill>
              <a:latin typeface="微软雅黑" pitchFamily="34" charset="-122"/>
              <a:ea typeface="微软雅黑" pitchFamily="34" charset="-122"/>
            </a:endParaRPr>
          </a:p>
        </p:txBody>
      </p:sp>
      <p:sp>
        <p:nvSpPr>
          <p:cNvPr id="12" name="下箭头 11"/>
          <p:cNvSpPr/>
          <p:nvPr/>
        </p:nvSpPr>
        <p:spPr>
          <a:xfrm>
            <a:off x="7308404" y="4133874"/>
            <a:ext cx="647972" cy="719138"/>
          </a:xfrm>
          <a:prstGeom prst="down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200" b="1" dirty="0">
                <a:solidFill>
                  <a:schemeClr val="bg1"/>
                </a:solidFill>
                <a:latin typeface="微软雅黑" pitchFamily="34" charset="-122"/>
                <a:ea typeface="微软雅黑" pitchFamily="34" charset="-122"/>
              </a:rPr>
              <a:t>方案</a:t>
            </a:r>
            <a:r>
              <a:rPr lang="en-US" altLang="zh-CN" sz="1200" b="1" dirty="0">
                <a:solidFill>
                  <a:schemeClr val="bg1"/>
                </a:solidFill>
                <a:latin typeface="微软雅黑" pitchFamily="34" charset="-122"/>
                <a:ea typeface="微软雅黑" pitchFamily="34" charset="-122"/>
              </a:rPr>
              <a:t>2</a:t>
            </a:r>
            <a:endParaRPr lang="zh-CN" altLang="en-US" sz="1200" b="1" dirty="0">
              <a:solidFill>
                <a:schemeClr val="bg1"/>
              </a:solidFill>
              <a:latin typeface="微软雅黑" pitchFamily="34" charset="-122"/>
              <a:ea typeface="微软雅黑" pitchFamily="34" charset="-122"/>
            </a:endParaRPr>
          </a:p>
        </p:txBody>
      </p:sp>
      <p:sp>
        <p:nvSpPr>
          <p:cNvPr id="13" name="圆角矩形 12"/>
          <p:cNvSpPr/>
          <p:nvPr/>
        </p:nvSpPr>
        <p:spPr>
          <a:xfrm>
            <a:off x="4081017" y="4869904"/>
            <a:ext cx="2119312" cy="1295400"/>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b="1" dirty="0" smtClean="0">
                <a:solidFill>
                  <a:schemeClr val="bg1"/>
                </a:solidFill>
                <a:latin typeface="微软雅黑" pitchFamily="34" charset="-122"/>
                <a:ea typeface="微软雅黑" pitchFamily="34" charset="-122"/>
              </a:rPr>
              <a:t>在</a:t>
            </a:r>
            <a:r>
              <a:rPr lang="en-US" altLang="zh-CN" sz="1600" b="1" dirty="0" smtClean="0">
                <a:solidFill>
                  <a:schemeClr val="bg1"/>
                </a:solidFill>
                <a:latin typeface="微软雅黑" pitchFamily="34" charset="-122"/>
                <a:ea typeface="微软雅黑" pitchFamily="34" charset="-122"/>
              </a:rPr>
              <a:t>D5</a:t>
            </a:r>
            <a:r>
              <a:rPr lang="zh-CN" altLang="en-US" sz="1600" b="1" dirty="0">
                <a:solidFill>
                  <a:schemeClr val="bg1"/>
                </a:solidFill>
                <a:latin typeface="微软雅黑" pitchFamily="34" charset="-122"/>
                <a:ea typeface="微软雅黑" pitchFamily="34" charset="-122"/>
              </a:rPr>
              <a:t>交易日按规定提高保证金、调整涨跌停板等措施</a:t>
            </a:r>
            <a:endParaRPr lang="zh-CN" altLang="en-US" sz="1600" dirty="0">
              <a:solidFill>
                <a:schemeClr val="bg1"/>
              </a:solidFill>
              <a:latin typeface="微软雅黑" pitchFamily="34" charset="-122"/>
              <a:ea typeface="微软雅黑" pitchFamily="34" charset="-122"/>
            </a:endParaRPr>
          </a:p>
        </p:txBody>
      </p:sp>
      <p:sp>
        <p:nvSpPr>
          <p:cNvPr id="14" name="圆角矩形 13"/>
          <p:cNvSpPr/>
          <p:nvPr/>
        </p:nvSpPr>
        <p:spPr>
          <a:xfrm>
            <a:off x="6533704" y="4854029"/>
            <a:ext cx="2071688" cy="1295400"/>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600" b="1" dirty="0" smtClean="0">
                <a:solidFill>
                  <a:schemeClr val="bg1"/>
                </a:solidFill>
                <a:latin typeface="微软雅黑" pitchFamily="34" charset="-122"/>
                <a:ea typeface="微软雅黑" pitchFamily="34" charset="-122"/>
              </a:rPr>
              <a:t>D4</a:t>
            </a:r>
            <a:r>
              <a:rPr lang="zh-CN" altLang="en-US" sz="1600" b="1" dirty="0">
                <a:solidFill>
                  <a:schemeClr val="bg1"/>
                </a:solidFill>
                <a:latin typeface="微软雅黑" pitchFamily="34" charset="-122"/>
                <a:ea typeface="微软雅黑" pitchFamily="34" charset="-122"/>
              </a:rPr>
              <a:t>交易日结算时按一定</a:t>
            </a:r>
            <a:r>
              <a:rPr lang="zh-CN" altLang="en-US" sz="1600" b="1" dirty="0" smtClean="0">
                <a:solidFill>
                  <a:schemeClr val="bg1"/>
                </a:solidFill>
                <a:latin typeface="微软雅黑" pitchFamily="34" charset="-122"/>
                <a:ea typeface="微软雅黑" pitchFamily="34" charset="-122"/>
              </a:rPr>
              <a:t>原则执行强制减</a:t>
            </a:r>
            <a:r>
              <a:rPr lang="zh-CN" altLang="en-US" sz="1600" b="1" dirty="0">
                <a:solidFill>
                  <a:schemeClr val="bg1"/>
                </a:solidFill>
                <a:latin typeface="微软雅黑" pitchFamily="34" charset="-122"/>
                <a:ea typeface="微软雅黑" pitchFamily="34" charset="-122"/>
              </a:rPr>
              <a:t>仓</a:t>
            </a:r>
            <a:endParaRPr lang="zh-CN" altLang="en-US" sz="1600" dirty="0">
              <a:solidFill>
                <a:schemeClr val="bg1"/>
              </a:solidFill>
              <a:latin typeface="微软雅黑" pitchFamily="34" charset="-122"/>
              <a:ea typeface="微软雅黑" pitchFamily="34" charset="-122"/>
            </a:endParaRPr>
          </a:p>
        </p:txBody>
      </p:sp>
      <p:sp>
        <p:nvSpPr>
          <p:cNvPr id="15" name="下箭头 14"/>
          <p:cNvSpPr/>
          <p:nvPr/>
        </p:nvSpPr>
        <p:spPr>
          <a:xfrm>
            <a:off x="2051720" y="2347937"/>
            <a:ext cx="1584176" cy="937047"/>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t>继续交易</a:t>
            </a:r>
            <a:endParaRPr lang="zh-CN" altLang="en-US" sz="2000" b="1" dirty="0"/>
          </a:p>
        </p:txBody>
      </p:sp>
      <p:sp>
        <p:nvSpPr>
          <p:cNvPr id="16" name="下箭头 15"/>
          <p:cNvSpPr/>
          <p:nvPr/>
        </p:nvSpPr>
        <p:spPr>
          <a:xfrm>
            <a:off x="4355976" y="2350566"/>
            <a:ext cx="1584176" cy="934418"/>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t>暂停交易</a:t>
            </a:r>
            <a:endParaRPr lang="zh-CN" altLang="en-US" sz="2000" b="1" dirty="0"/>
          </a:p>
        </p:txBody>
      </p:sp>
      <p:sp>
        <p:nvSpPr>
          <p:cNvPr id="18"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lang="zh-CN" altLang="en-US" sz="3000" spc="300" dirty="0" smtClean="0">
                <a:solidFill>
                  <a:schemeClr val="bg1">
                    <a:lumMod val="95000"/>
                  </a:schemeClr>
                </a:solidFill>
                <a:latin typeface="微软雅黑" pitchFamily="34" charset="-122"/>
                <a:ea typeface="微软雅黑" pitchFamily="34" charset="-122"/>
              </a:rPr>
              <a:t>涨跌停板</a:t>
            </a: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2447201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11</a:t>
            </a:fld>
            <a:endParaRPr lang="zh-CN" altLang="en-US" dirty="0"/>
          </a:p>
        </p:txBody>
      </p:sp>
      <p:sp>
        <p:nvSpPr>
          <p:cNvPr id="5" name="内容占位符 2"/>
          <p:cNvSpPr txBox="1">
            <a:spLocks/>
          </p:cNvSpPr>
          <p:nvPr/>
        </p:nvSpPr>
        <p:spPr>
          <a:xfrm>
            <a:off x="179512" y="980728"/>
            <a:ext cx="8423275" cy="50942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u"/>
            </a:pPr>
            <a:r>
              <a:rPr lang="zh-CN" altLang="en-US" sz="2800" b="1" dirty="0" smtClean="0">
                <a:latin typeface="微软雅黑" pitchFamily="34" charset="-122"/>
                <a:ea typeface="微软雅黑" pitchFamily="34" charset="-122"/>
              </a:rPr>
              <a:t>出现连续三个同方向单边市</a:t>
            </a:r>
            <a:r>
              <a:rPr lang="zh-CN" altLang="en-US" sz="2400" b="1" dirty="0" smtClean="0">
                <a:latin typeface="微软雅黑" pitchFamily="34" charset="-122"/>
                <a:ea typeface="微软雅黑" pitchFamily="34" charset="-122"/>
              </a:rPr>
              <a:t>：</a:t>
            </a:r>
          </a:p>
          <a:p>
            <a:pPr marL="366713" lvl="1" indent="0">
              <a:lnSpc>
                <a:spcPts val="1700"/>
              </a:lnSpc>
              <a:buFont typeface="Wingdings 2" pitchFamily="18" charset="2"/>
              <a:buNone/>
            </a:pPr>
            <a:endParaRPr lang="en-US" altLang="zh-CN" sz="2000" dirty="0" smtClean="0">
              <a:latin typeface="宋体" charset="-122"/>
            </a:endParaRPr>
          </a:p>
        </p:txBody>
      </p:sp>
      <p:sp>
        <p:nvSpPr>
          <p:cNvPr id="6" name="Rectangle 2"/>
          <p:cNvSpPr>
            <a:spLocks noChangeArrowheads="1"/>
          </p:cNvSpPr>
          <p:nvPr/>
        </p:nvSpPr>
        <p:spPr bwMode="auto">
          <a:xfrm>
            <a:off x="179513" y="1466195"/>
            <a:ext cx="8856984" cy="4708981"/>
          </a:xfrm>
          <a:prstGeom prst="rect">
            <a:avLst/>
          </a:prstGeom>
          <a:noFill/>
          <a:ln>
            <a:noFill/>
          </a:ln>
          <a:effectLst/>
          <a:extLst/>
        </p:spPr>
        <p:txBody>
          <a:bodyPr wrap="square" anchor="ctr">
            <a:spAutoFit/>
          </a:bodyPr>
          <a:lstStyle/>
          <a:p>
            <a:pPr eaLnBrk="0" hangingPunct="0">
              <a:tabLst>
                <a:tab pos="228600" algn="l"/>
                <a:tab pos="266700" algn="l"/>
              </a:tabLst>
              <a:defRPr/>
            </a:pPr>
            <a:r>
              <a:rPr lang="zh-CN" altLang="en-US" sz="2000" b="1" dirty="0" smtClean="0">
                <a:solidFill>
                  <a:prstClr val="black"/>
                </a:solidFill>
                <a:latin typeface="微软雅黑" pitchFamily="34" charset="-122"/>
                <a:ea typeface="微软雅黑" pitchFamily="34" charset="-122"/>
              </a:rPr>
              <a:t>      措</a:t>
            </a:r>
            <a:r>
              <a:rPr lang="zh-CN" altLang="en-US" sz="2000" b="1" dirty="0">
                <a:solidFill>
                  <a:prstClr val="black"/>
                </a:solidFill>
                <a:latin typeface="微软雅黑" pitchFamily="34" charset="-122"/>
                <a:ea typeface="微软雅黑" pitchFamily="34" charset="-122"/>
              </a:rPr>
              <a:t>施一</a:t>
            </a:r>
            <a:r>
              <a:rPr lang="zh-CN" altLang="en-US" sz="2000" dirty="0">
                <a:solidFill>
                  <a:prstClr val="black"/>
                </a:solidFill>
                <a:latin typeface="微软雅黑" pitchFamily="34" charset="-122"/>
                <a:ea typeface="微软雅黑" pitchFamily="34" charset="-122"/>
              </a:rPr>
              <a:t>：</a:t>
            </a:r>
            <a:r>
              <a:rPr lang="en-US" altLang="zh-CN" sz="2000" dirty="0">
                <a:solidFill>
                  <a:prstClr val="black"/>
                </a:solidFill>
                <a:latin typeface="微软雅黑" pitchFamily="34" charset="-122"/>
                <a:ea typeface="微软雅黑" pitchFamily="34" charset="-122"/>
              </a:rPr>
              <a:t>D3</a:t>
            </a:r>
            <a:r>
              <a:rPr lang="zh-CN" altLang="en-US" sz="2000" dirty="0">
                <a:solidFill>
                  <a:prstClr val="black"/>
                </a:solidFill>
                <a:latin typeface="微软雅黑" pitchFamily="34" charset="-122"/>
                <a:ea typeface="微软雅黑" pitchFamily="34" charset="-122"/>
              </a:rPr>
              <a:t>交易日，能源中心决定并公告在</a:t>
            </a:r>
            <a:r>
              <a:rPr lang="en-US" altLang="zh-CN" sz="2000" dirty="0">
                <a:solidFill>
                  <a:prstClr val="black"/>
                </a:solidFill>
                <a:latin typeface="微软雅黑" pitchFamily="34" charset="-122"/>
                <a:ea typeface="微软雅黑" pitchFamily="34" charset="-122"/>
              </a:rPr>
              <a:t>D4</a:t>
            </a:r>
            <a:r>
              <a:rPr lang="zh-CN" altLang="en-US" sz="2000" dirty="0">
                <a:solidFill>
                  <a:prstClr val="black"/>
                </a:solidFill>
                <a:latin typeface="微软雅黑" pitchFamily="34" charset="-122"/>
                <a:ea typeface="微软雅黑" pitchFamily="34" charset="-122"/>
              </a:rPr>
              <a:t>交易日采取单边或双边、同比例或不同比例、部分会员或全部会员提高交易保证金，暂停部分或全部会员、境外特殊参与者开新仓，</a:t>
            </a:r>
            <a:r>
              <a:rPr lang="zh-CN" altLang="en-US" sz="2000" b="1" dirty="0">
                <a:solidFill>
                  <a:schemeClr val="accent2">
                    <a:lumMod val="50000"/>
                  </a:schemeClr>
                </a:solidFill>
                <a:latin typeface="微软雅黑" pitchFamily="34" charset="-122"/>
                <a:ea typeface="微软雅黑" pitchFamily="34" charset="-122"/>
              </a:rPr>
              <a:t>调整涨跌停板幅度</a:t>
            </a:r>
            <a:r>
              <a:rPr lang="zh-CN" altLang="en-US" sz="2000" b="1" dirty="0" smtClean="0">
                <a:solidFill>
                  <a:schemeClr val="accent2">
                    <a:lumMod val="50000"/>
                  </a:schemeClr>
                </a:solidFill>
                <a:latin typeface="微软雅黑" pitchFamily="34" charset="-122"/>
                <a:ea typeface="微软雅黑" pitchFamily="34" charset="-122"/>
              </a:rPr>
              <a:t>为</a:t>
            </a:r>
            <a:r>
              <a:rPr lang="en-US" altLang="zh-CN" sz="2000" b="1" dirty="0" smtClean="0">
                <a:solidFill>
                  <a:schemeClr val="accent2">
                    <a:lumMod val="50000"/>
                  </a:schemeClr>
                </a:solidFill>
                <a:latin typeface="微软雅黑" pitchFamily="34" charset="-122"/>
                <a:ea typeface="微软雅黑" pitchFamily="34" charset="-122"/>
              </a:rPr>
              <a:t>D1</a:t>
            </a:r>
            <a:r>
              <a:rPr lang="zh-CN" altLang="en-US" sz="2000" b="1" dirty="0" smtClean="0">
                <a:solidFill>
                  <a:schemeClr val="accent2">
                    <a:lumMod val="50000"/>
                  </a:schemeClr>
                </a:solidFill>
                <a:latin typeface="微软雅黑" pitchFamily="34" charset="-122"/>
                <a:ea typeface="微软雅黑" pitchFamily="34" charset="-122"/>
              </a:rPr>
              <a:t>交易日涨跌停板幅度的基础上增加</a:t>
            </a:r>
            <a:r>
              <a:rPr lang="en-US" altLang="zh-CN" sz="2000" b="1" dirty="0" smtClean="0">
                <a:solidFill>
                  <a:schemeClr val="accent2">
                    <a:lumMod val="50000"/>
                  </a:schemeClr>
                </a:solidFill>
                <a:latin typeface="微软雅黑" pitchFamily="34" charset="-122"/>
                <a:ea typeface="微软雅黑" pitchFamily="34" charset="-122"/>
              </a:rPr>
              <a:t>7</a:t>
            </a:r>
            <a:r>
              <a:rPr lang="zh-CN" altLang="en-US" sz="2000" b="1" dirty="0" smtClean="0">
                <a:solidFill>
                  <a:schemeClr val="accent2">
                    <a:lumMod val="50000"/>
                  </a:schemeClr>
                </a:solidFill>
                <a:latin typeface="微软雅黑" pitchFamily="34" charset="-122"/>
                <a:ea typeface="微软雅黑" pitchFamily="34" charset="-122"/>
              </a:rPr>
              <a:t>个百分点</a:t>
            </a:r>
            <a:r>
              <a:rPr lang="zh-CN" altLang="en-US" sz="2000" dirty="0" smtClean="0">
                <a:solidFill>
                  <a:prstClr val="black"/>
                </a:solidFill>
                <a:latin typeface="微软雅黑" pitchFamily="34" charset="-122"/>
                <a:ea typeface="微软雅黑" pitchFamily="34" charset="-122"/>
              </a:rPr>
              <a:t>，</a:t>
            </a:r>
            <a:r>
              <a:rPr lang="zh-CN" altLang="en-US" sz="2000" dirty="0">
                <a:solidFill>
                  <a:prstClr val="black"/>
                </a:solidFill>
                <a:latin typeface="微软雅黑" pitchFamily="34" charset="-122"/>
                <a:ea typeface="微软雅黑" pitchFamily="34" charset="-122"/>
              </a:rPr>
              <a:t>限制出金，限期平仓，强行平仓等措施中的一种或多种化解市场风</a:t>
            </a:r>
            <a:r>
              <a:rPr lang="zh-CN" altLang="en-US" sz="2000" dirty="0" smtClean="0">
                <a:solidFill>
                  <a:prstClr val="black"/>
                </a:solidFill>
                <a:latin typeface="微软雅黑" pitchFamily="34" charset="-122"/>
                <a:ea typeface="微软雅黑" pitchFamily="34" charset="-122"/>
              </a:rPr>
              <a:t>险</a:t>
            </a:r>
            <a:endParaRPr lang="en-US" altLang="zh-CN" sz="2000" dirty="0">
              <a:solidFill>
                <a:prstClr val="black"/>
              </a:solidFill>
              <a:latin typeface="微软雅黑" pitchFamily="34" charset="-122"/>
              <a:ea typeface="微软雅黑" pitchFamily="34" charset="-122"/>
            </a:endParaRPr>
          </a:p>
          <a:p>
            <a:pPr eaLnBrk="0" hangingPunct="0">
              <a:tabLst>
                <a:tab pos="228600" algn="l"/>
                <a:tab pos="266700" algn="l"/>
              </a:tabLst>
              <a:defRPr/>
            </a:pPr>
            <a:endParaRPr lang="en-US" altLang="zh-CN" sz="2000" dirty="0">
              <a:solidFill>
                <a:prstClr val="black"/>
              </a:solidFill>
              <a:latin typeface="微软雅黑" pitchFamily="34" charset="-122"/>
              <a:ea typeface="微软雅黑" pitchFamily="34" charset="-122"/>
            </a:endParaRPr>
          </a:p>
          <a:p>
            <a:pPr marL="271463" indent="-271463" eaLnBrk="0" hangingPunct="0">
              <a:tabLst>
                <a:tab pos="228600" algn="l"/>
                <a:tab pos="266700" algn="l"/>
              </a:tabLst>
              <a:defRPr/>
            </a:pPr>
            <a:r>
              <a:rPr lang="zh-CN" altLang="en-US" sz="2000" dirty="0">
                <a:solidFill>
                  <a:prstClr val="black"/>
                </a:solidFill>
                <a:latin typeface="微软雅黑" pitchFamily="34" charset="-122"/>
                <a:ea typeface="微软雅黑" pitchFamily="34" charset="-122"/>
              </a:rPr>
              <a:t>①若</a:t>
            </a:r>
            <a:r>
              <a:rPr lang="en-US" altLang="zh-CN" sz="2000" dirty="0">
                <a:solidFill>
                  <a:prstClr val="black"/>
                </a:solidFill>
                <a:latin typeface="微软雅黑" pitchFamily="34" charset="-122"/>
                <a:ea typeface="微软雅黑" pitchFamily="34" charset="-122"/>
              </a:rPr>
              <a:t>D4</a:t>
            </a:r>
            <a:r>
              <a:rPr lang="zh-CN" altLang="en-US" sz="2000" dirty="0">
                <a:solidFill>
                  <a:prstClr val="black"/>
                </a:solidFill>
                <a:latin typeface="微软雅黑" pitchFamily="34" charset="-122"/>
                <a:ea typeface="微软雅黑" pitchFamily="34" charset="-122"/>
              </a:rPr>
              <a:t>交易日该期货合约的涨跌幅度未达到当日涨跌停板，则</a:t>
            </a:r>
            <a:r>
              <a:rPr lang="en-US" altLang="zh-CN" sz="2000" dirty="0">
                <a:solidFill>
                  <a:prstClr val="black"/>
                </a:solidFill>
                <a:latin typeface="微软雅黑" pitchFamily="34" charset="-122"/>
                <a:ea typeface="微软雅黑" pitchFamily="34" charset="-122"/>
              </a:rPr>
              <a:t>D5</a:t>
            </a:r>
            <a:r>
              <a:rPr lang="zh-CN" altLang="en-US" sz="2000" dirty="0">
                <a:solidFill>
                  <a:prstClr val="black"/>
                </a:solidFill>
                <a:latin typeface="微软雅黑" pitchFamily="34" charset="-122"/>
                <a:ea typeface="微软雅黑" pitchFamily="34" charset="-122"/>
              </a:rPr>
              <a:t>交易日该期货合约的涨跌停</a:t>
            </a:r>
            <a:r>
              <a:rPr lang="zh-CN" altLang="en-US" sz="2000" dirty="0" smtClean="0">
                <a:solidFill>
                  <a:prstClr val="black"/>
                </a:solidFill>
                <a:latin typeface="微软雅黑" pitchFamily="34" charset="-122"/>
                <a:ea typeface="微软雅黑" pitchFamily="34" charset="-122"/>
              </a:rPr>
              <a:t>板幅度和</a:t>
            </a:r>
            <a:r>
              <a:rPr lang="zh-CN" altLang="en-US" sz="2000" dirty="0">
                <a:solidFill>
                  <a:prstClr val="black"/>
                </a:solidFill>
                <a:latin typeface="微软雅黑" pitchFamily="34" charset="-122"/>
                <a:ea typeface="微软雅黑" pitchFamily="34" charset="-122"/>
              </a:rPr>
              <a:t>交易保证金比例均恢复正常水</a:t>
            </a:r>
            <a:r>
              <a:rPr lang="zh-CN" altLang="en-US" sz="2000" dirty="0" smtClean="0">
                <a:solidFill>
                  <a:prstClr val="black"/>
                </a:solidFill>
                <a:latin typeface="微软雅黑" pitchFamily="34" charset="-122"/>
                <a:ea typeface="微软雅黑" pitchFamily="34" charset="-122"/>
              </a:rPr>
              <a:t>平</a:t>
            </a:r>
            <a:endParaRPr lang="en-US" altLang="zh-CN" sz="2000" dirty="0">
              <a:solidFill>
                <a:prstClr val="black"/>
              </a:solidFill>
              <a:latin typeface="微软雅黑" pitchFamily="34" charset="-122"/>
              <a:ea typeface="微软雅黑" pitchFamily="34" charset="-122"/>
            </a:endParaRPr>
          </a:p>
          <a:p>
            <a:pPr marL="271463" indent="-271463" eaLnBrk="0" hangingPunct="0">
              <a:tabLst>
                <a:tab pos="228600" algn="l"/>
                <a:tab pos="266700" algn="l"/>
              </a:tabLst>
              <a:defRPr/>
            </a:pPr>
            <a:endParaRPr lang="en-US" altLang="zh-CN" sz="2000" dirty="0">
              <a:solidFill>
                <a:prstClr val="black"/>
              </a:solidFill>
              <a:latin typeface="微软雅黑" pitchFamily="34" charset="-122"/>
              <a:ea typeface="微软雅黑" pitchFamily="34" charset="-122"/>
            </a:endParaRPr>
          </a:p>
          <a:p>
            <a:pPr marL="271463" indent="-271463" eaLnBrk="0" hangingPunct="0">
              <a:tabLst>
                <a:tab pos="228600" algn="l"/>
                <a:tab pos="266700" algn="l"/>
              </a:tabLst>
              <a:defRPr/>
            </a:pPr>
            <a:r>
              <a:rPr lang="zh-CN" altLang="zh-CN" sz="2000" dirty="0">
                <a:solidFill>
                  <a:prstClr val="black"/>
                </a:solidFill>
                <a:latin typeface="微软雅黑" pitchFamily="34" charset="-122"/>
                <a:ea typeface="微软雅黑" pitchFamily="34" charset="-122"/>
              </a:rPr>
              <a:t>②</a:t>
            </a:r>
            <a:r>
              <a:rPr lang="zh-CN" altLang="en-US" sz="2000" dirty="0">
                <a:solidFill>
                  <a:prstClr val="black"/>
                </a:solidFill>
                <a:latin typeface="微软雅黑" pitchFamily="34" charset="-122"/>
                <a:ea typeface="微软雅黑" pitchFamily="34" charset="-122"/>
              </a:rPr>
              <a:t>若</a:t>
            </a:r>
            <a:r>
              <a:rPr lang="en-US" altLang="zh-CN" sz="2000" dirty="0">
                <a:solidFill>
                  <a:prstClr val="black"/>
                </a:solidFill>
                <a:latin typeface="微软雅黑" pitchFamily="34" charset="-122"/>
                <a:ea typeface="微软雅黑" pitchFamily="34" charset="-122"/>
              </a:rPr>
              <a:t>D4</a:t>
            </a:r>
            <a:r>
              <a:rPr lang="zh-CN" altLang="en-US" sz="2000" dirty="0">
                <a:solidFill>
                  <a:prstClr val="black"/>
                </a:solidFill>
                <a:latin typeface="微软雅黑" pitchFamily="34" charset="-122"/>
                <a:ea typeface="微软雅黑" pitchFamily="34" charset="-122"/>
              </a:rPr>
              <a:t>交易日该期货合约的涨跌幅度与</a:t>
            </a:r>
            <a:r>
              <a:rPr lang="en-US" altLang="zh-CN" sz="2000" dirty="0">
                <a:solidFill>
                  <a:prstClr val="black"/>
                </a:solidFill>
                <a:latin typeface="微软雅黑" pitchFamily="34" charset="-122"/>
                <a:ea typeface="微软雅黑" pitchFamily="34" charset="-122"/>
              </a:rPr>
              <a:t>D3</a:t>
            </a:r>
            <a:r>
              <a:rPr lang="zh-CN" altLang="en-US" sz="2000" dirty="0">
                <a:solidFill>
                  <a:prstClr val="black"/>
                </a:solidFill>
                <a:latin typeface="微软雅黑" pitchFamily="34" charset="-122"/>
                <a:ea typeface="微软雅黑" pitchFamily="34" charset="-122"/>
              </a:rPr>
              <a:t>交易日同方向再达到当日涨跌停板，则宣布为异常情况，并按有关规定采取风险控制措</a:t>
            </a:r>
            <a:r>
              <a:rPr lang="zh-CN" altLang="en-US" sz="2000" dirty="0" smtClean="0">
                <a:solidFill>
                  <a:prstClr val="black"/>
                </a:solidFill>
                <a:latin typeface="微软雅黑" pitchFamily="34" charset="-122"/>
                <a:ea typeface="微软雅黑" pitchFamily="34" charset="-122"/>
              </a:rPr>
              <a:t>施</a:t>
            </a:r>
            <a:endParaRPr lang="en-US" altLang="zh-CN" sz="2000" dirty="0">
              <a:solidFill>
                <a:prstClr val="black"/>
              </a:solidFill>
              <a:latin typeface="微软雅黑" pitchFamily="34" charset="-122"/>
              <a:ea typeface="微软雅黑" pitchFamily="34" charset="-122"/>
            </a:endParaRPr>
          </a:p>
          <a:p>
            <a:pPr marL="271463" indent="-271463" eaLnBrk="0" hangingPunct="0">
              <a:tabLst>
                <a:tab pos="228600" algn="l"/>
                <a:tab pos="266700" algn="l"/>
              </a:tabLst>
              <a:defRPr/>
            </a:pPr>
            <a:endParaRPr lang="en-US" altLang="zh-CN" sz="2000" dirty="0">
              <a:solidFill>
                <a:prstClr val="black"/>
              </a:solidFill>
              <a:latin typeface="微软雅黑" pitchFamily="34" charset="-122"/>
              <a:ea typeface="微软雅黑" pitchFamily="34" charset="-122"/>
            </a:endParaRPr>
          </a:p>
          <a:p>
            <a:pPr marL="271463" indent="-271463" eaLnBrk="0" hangingPunct="0">
              <a:tabLst>
                <a:tab pos="228600" algn="l"/>
                <a:tab pos="266700" algn="l"/>
              </a:tabLst>
              <a:defRPr/>
            </a:pPr>
            <a:r>
              <a:rPr lang="zh-CN" altLang="zh-CN" sz="2000" dirty="0">
                <a:solidFill>
                  <a:prstClr val="black"/>
                </a:solidFill>
                <a:latin typeface="微软雅黑" pitchFamily="34" charset="-122"/>
                <a:ea typeface="微软雅黑" pitchFamily="34" charset="-122"/>
              </a:rPr>
              <a:t>③</a:t>
            </a:r>
            <a:r>
              <a:rPr lang="zh-CN" altLang="en-US" sz="2000" dirty="0">
                <a:solidFill>
                  <a:prstClr val="black"/>
                </a:solidFill>
                <a:latin typeface="微软雅黑" pitchFamily="34" charset="-122"/>
                <a:ea typeface="微软雅黑" pitchFamily="34" charset="-122"/>
              </a:rPr>
              <a:t>若</a:t>
            </a:r>
            <a:r>
              <a:rPr lang="en-US" altLang="zh-CN" sz="2000" dirty="0">
                <a:solidFill>
                  <a:prstClr val="black"/>
                </a:solidFill>
                <a:latin typeface="微软雅黑" pitchFamily="34" charset="-122"/>
                <a:ea typeface="微软雅黑" pitchFamily="34" charset="-122"/>
              </a:rPr>
              <a:t>D4</a:t>
            </a:r>
            <a:r>
              <a:rPr lang="zh-CN" altLang="en-US" sz="2000" dirty="0">
                <a:solidFill>
                  <a:prstClr val="black"/>
                </a:solidFill>
                <a:latin typeface="微软雅黑" pitchFamily="34" charset="-122"/>
                <a:ea typeface="微软雅黑" pitchFamily="34" charset="-122"/>
              </a:rPr>
              <a:t>交易日该期货合约的涨跌幅度与</a:t>
            </a:r>
            <a:r>
              <a:rPr lang="en-US" altLang="zh-CN" sz="2000" dirty="0">
                <a:solidFill>
                  <a:prstClr val="black"/>
                </a:solidFill>
                <a:latin typeface="微软雅黑" pitchFamily="34" charset="-122"/>
                <a:ea typeface="微软雅黑" pitchFamily="34" charset="-122"/>
              </a:rPr>
              <a:t>D3</a:t>
            </a:r>
            <a:r>
              <a:rPr lang="zh-CN" altLang="en-US" sz="2000" dirty="0">
                <a:solidFill>
                  <a:prstClr val="black"/>
                </a:solidFill>
                <a:latin typeface="微软雅黑" pitchFamily="34" charset="-122"/>
                <a:ea typeface="微软雅黑" pitchFamily="34" charset="-122"/>
              </a:rPr>
              <a:t>交易日反方向达到当日涨跌停板，则视作新一轮单边市开始，该日即视为</a:t>
            </a:r>
            <a:r>
              <a:rPr lang="en-US" altLang="zh-CN" sz="2000" dirty="0">
                <a:solidFill>
                  <a:prstClr val="black"/>
                </a:solidFill>
                <a:latin typeface="微软雅黑" pitchFamily="34" charset="-122"/>
                <a:ea typeface="微软雅黑" pitchFamily="34" charset="-122"/>
              </a:rPr>
              <a:t>D1</a:t>
            </a:r>
            <a:r>
              <a:rPr lang="zh-CN" altLang="en-US" sz="2000" dirty="0">
                <a:solidFill>
                  <a:prstClr val="black"/>
                </a:solidFill>
                <a:latin typeface="微软雅黑" pitchFamily="34" charset="-122"/>
                <a:ea typeface="微软雅黑" pitchFamily="34" charset="-122"/>
              </a:rPr>
              <a:t>交易日，下一日交易保证金和涨跌停板参照上述规定执</a:t>
            </a:r>
            <a:r>
              <a:rPr lang="zh-CN" altLang="en-US" sz="2000" dirty="0" smtClean="0">
                <a:solidFill>
                  <a:prstClr val="black"/>
                </a:solidFill>
                <a:latin typeface="微软雅黑" pitchFamily="34" charset="-122"/>
                <a:ea typeface="微软雅黑" pitchFamily="34" charset="-122"/>
              </a:rPr>
              <a:t>行</a:t>
            </a:r>
            <a:endParaRPr lang="zh-CN" altLang="en-US" sz="2000" dirty="0">
              <a:solidFill>
                <a:prstClr val="black"/>
              </a:solidFill>
              <a:latin typeface="微软雅黑" pitchFamily="34" charset="-122"/>
              <a:ea typeface="微软雅黑" pitchFamily="34" charset="-122"/>
            </a:endParaRPr>
          </a:p>
        </p:txBody>
      </p:sp>
      <p:sp>
        <p:nvSpPr>
          <p:cNvPr id="8"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lang="zh-CN" altLang="en-US" sz="3000" spc="300" dirty="0" smtClean="0">
                <a:solidFill>
                  <a:schemeClr val="bg1">
                    <a:lumMod val="95000"/>
                  </a:schemeClr>
                </a:solidFill>
                <a:latin typeface="微软雅黑" pitchFamily="34" charset="-122"/>
                <a:ea typeface="微软雅黑" pitchFamily="34" charset="-122"/>
              </a:rPr>
              <a:t>涨跌停板</a:t>
            </a: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3151803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12</a:t>
            </a:fld>
            <a:endParaRPr lang="zh-CN" altLang="en-US" dirty="0"/>
          </a:p>
        </p:txBody>
      </p:sp>
      <p:sp>
        <p:nvSpPr>
          <p:cNvPr id="4" name="内容占位符 2"/>
          <p:cNvSpPr txBox="1">
            <a:spLocks/>
          </p:cNvSpPr>
          <p:nvPr/>
        </p:nvSpPr>
        <p:spPr>
          <a:xfrm>
            <a:off x="179512" y="1052736"/>
            <a:ext cx="8423275" cy="50942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u"/>
            </a:pPr>
            <a:r>
              <a:rPr lang="zh-CN" altLang="en-US" sz="2800" b="1" dirty="0" smtClean="0">
                <a:latin typeface="微软雅黑" pitchFamily="34" charset="-122"/>
                <a:ea typeface="微软雅黑" pitchFamily="34" charset="-122"/>
              </a:rPr>
              <a:t>出现连续三个同方向单边市</a:t>
            </a:r>
            <a:r>
              <a:rPr lang="zh-CN" altLang="en-US" sz="2400" b="1" dirty="0" smtClean="0">
                <a:latin typeface="宋体" charset="-122"/>
              </a:rPr>
              <a:t>：</a:t>
            </a:r>
          </a:p>
          <a:p>
            <a:pPr marL="366713" lvl="1" indent="0">
              <a:lnSpc>
                <a:spcPts val="1700"/>
              </a:lnSpc>
              <a:buFont typeface="Wingdings 2" pitchFamily="18" charset="2"/>
              <a:buNone/>
            </a:pPr>
            <a:endParaRPr lang="en-US" altLang="zh-CN" sz="2000" dirty="0" smtClean="0">
              <a:latin typeface="宋体" charset="-122"/>
            </a:endParaRPr>
          </a:p>
        </p:txBody>
      </p:sp>
      <p:sp>
        <p:nvSpPr>
          <p:cNvPr id="5" name="Rectangle 2"/>
          <p:cNvSpPr>
            <a:spLocks noChangeArrowheads="1"/>
          </p:cNvSpPr>
          <p:nvPr/>
        </p:nvSpPr>
        <p:spPr bwMode="auto">
          <a:xfrm>
            <a:off x="179512" y="1773971"/>
            <a:ext cx="8784976" cy="4093428"/>
          </a:xfrm>
          <a:prstGeom prst="rect">
            <a:avLst/>
          </a:prstGeom>
          <a:noFill/>
          <a:ln>
            <a:noFill/>
          </a:ln>
          <a:effectLst/>
          <a:extLst/>
        </p:spPr>
        <p:txBody>
          <a:bodyPr wrap="square" anchor="ctr">
            <a:spAutoFit/>
          </a:bodyPr>
          <a:lstStyle/>
          <a:p>
            <a:pPr indent="228600" algn="just">
              <a:lnSpc>
                <a:spcPts val="2400"/>
              </a:lnSpc>
              <a:spcBef>
                <a:spcPts val="600"/>
              </a:spcBef>
              <a:spcAft>
                <a:spcPts val="0"/>
              </a:spcAft>
              <a:defRPr/>
            </a:pPr>
            <a:r>
              <a:rPr lang="zh-CN" altLang="zh-CN" sz="2000" b="1" kern="100" dirty="0">
                <a:solidFill>
                  <a:prstClr val="black"/>
                </a:solidFill>
                <a:latin typeface="微软雅黑" pitchFamily="34" charset="-122"/>
                <a:ea typeface="微软雅黑" pitchFamily="34" charset="-122"/>
              </a:rPr>
              <a:t>措施二</a:t>
            </a:r>
            <a:r>
              <a:rPr lang="zh-CN" altLang="zh-CN" sz="2000" kern="100" dirty="0">
                <a:solidFill>
                  <a:prstClr val="black"/>
                </a:solidFill>
                <a:latin typeface="微软雅黑" pitchFamily="34" charset="-122"/>
                <a:ea typeface="微软雅黑" pitchFamily="34" charset="-122"/>
              </a:rPr>
              <a:t>：</a:t>
            </a:r>
            <a:r>
              <a:rPr lang="en-US" altLang="zh-CN" sz="2000" kern="100" dirty="0">
                <a:solidFill>
                  <a:prstClr val="black"/>
                </a:solidFill>
                <a:latin typeface="微软雅黑" pitchFamily="34" charset="-122"/>
                <a:ea typeface="微软雅黑" pitchFamily="34" charset="-122"/>
              </a:rPr>
              <a:t>D3</a:t>
            </a:r>
            <a:r>
              <a:rPr lang="zh-CN" altLang="zh-CN" sz="2000" kern="100" dirty="0">
                <a:solidFill>
                  <a:prstClr val="black"/>
                </a:solidFill>
                <a:latin typeface="微软雅黑" pitchFamily="34" charset="-122"/>
                <a:ea typeface="微软雅黑" pitchFamily="34" charset="-122"/>
              </a:rPr>
              <a:t>交易日结束后，</a:t>
            </a:r>
            <a:r>
              <a:rPr lang="zh-CN" altLang="en-US" sz="2000" kern="100" dirty="0">
                <a:solidFill>
                  <a:prstClr val="black"/>
                </a:solidFill>
                <a:latin typeface="微软雅黑" pitchFamily="34" charset="-122"/>
                <a:ea typeface="微软雅黑" pitchFamily="34" charset="-122"/>
              </a:rPr>
              <a:t>能源中心</a:t>
            </a:r>
            <a:r>
              <a:rPr lang="zh-CN" altLang="zh-CN" sz="2000" kern="100" dirty="0">
                <a:solidFill>
                  <a:prstClr val="black"/>
                </a:solidFill>
                <a:latin typeface="微软雅黑" pitchFamily="34" charset="-122"/>
                <a:ea typeface="微软雅黑" pitchFamily="34" charset="-122"/>
              </a:rPr>
              <a:t>决定并公告暂停交易一天。</a:t>
            </a:r>
            <a:r>
              <a:rPr lang="en-US" altLang="zh-CN" sz="2000" kern="100" dirty="0">
                <a:solidFill>
                  <a:prstClr val="black"/>
                </a:solidFill>
                <a:latin typeface="微软雅黑" pitchFamily="34" charset="-122"/>
                <a:ea typeface="微软雅黑" pitchFamily="34" charset="-122"/>
              </a:rPr>
              <a:t>D4</a:t>
            </a:r>
            <a:r>
              <a:rPr lang="zh-CN" altLang="zh-CN" sz="2000" kern="100" dirty="0">
                <a:solidFill>
                  <a:prstClr val="black"/>
                </a:solidFill>
                <a:latin typeface="微软雅黑" pitchFamily="34" charset="-122"/>
                <a:ea typeface="微软雅黑" pitchFamily="34" charset="-122"/>
              </a:rPr>
              <a:t>交易日，</a:t>
            </a:r>
            <a:r>
              <a:rPr lang="zh-CN" altLang="en-US" sz="2000" kern="100" dirty="0">
                <a:solidFill>
                  <a:prstClr val="black"/>
                </a:solidFill>
                <a:latin typeface="微软雅黑" pitchFamily="34" charset="-122"/>
                <a:ea typeface="微软雅黑" pitchFamily="34" charset="-122"/>
              </a:rPr>
              <a:t>能源</a:t>
            </a:r>
            <a:r>
              <a:rPr lang="zh-CN" altLang="en-US" sz="2000" kern="100" dirty="0" smtClean="0">
                <a:solidFill>
                  <a:prstClr val="black"/>
                </a:solidFill>
                <a:latin typeface="微软雅黑" pitchFamily="34" charset="-122"/>
                <a:ea typeface="微软雅黑" pitchFamily="34" charset="-122"/>
              </a:rPr>
              <a:t>中心</a:t>
            </a:r>
            <a:r>
              <a:rPr lang="zh-CN" altLang="zh-CN" sz="2000" kern="100" dirty="0" smtClean="0">
                <a:solidFill>
                  <a:prstClr val="black"/>
                </a:solidFill>
                <a:latin typeface="微软雅黑" pitchFamily="34" charset="-122"/>
                <a:ea typeface="微软雅黑" pitchFamily="34" charset="-122"/>
              </a:rPr>
              <a:t>决定</a:t>
            </a:r>
            <a:r>
              <a:rPr lang="zh-CN" altLang="zh-CN" sz="2000" kern="100" dirty="0">
                <a:solidFill>
                  <a:prstClr val="black"/>
                </a:solidFill>
                <a:latin typeface="微软雅黑" pitchFamily="34" charset="-122"/>
                <a:ea typeface="微软雅黑" pitchFamily="34" charset="-122"/>
              </a:rPr>
              <a:t>并公告采取以下任一方案：</a:t>
            </a:r>
          </a:p>
          <a:p>
            <a:pPr eaLnBrk="0" hangingPunct="0">
              <a:lnSpc>
                <a:spcPts val="2400"/>
              </a:lnSpc>
              <a:tabLst>
                <a:tab pos="228600" algn="l"/>
                <a:tab pos="266700" algn="l"/>
              </a:tabLst>
              <a:defRPr/>
            </a:pPr>
            <a:endParaRPr lang="en-US" altLang="zh-CN" sz="2000" dirty="0">
              <a:solidFill>
                <a:prstClr val="black"/>
              </a:solidFill>
              <a:latin typeface="微软雅黑" pitchFamily="34" charset="-122"/>
              <a:ea typeface="微软雅黑" pitchFamily="34" charset="-122"/>
            </a:endParaRPr>
          </a:p>
          <a:p>
            <a:pPr marL="271463" indent="-271463" eaLnBrk="0" hangingPunct="0">
              <a:lnSpc>
                <a:spcPts val="2400"/>
              </a:lnSpc>
              <a:tabLst>
                <a:tab pos="228600" algn="l"/>
                <a:tab pos="266700" algn="l"/>
              </a:tabLst>
              <a:defRPr/>
            </a:pPr>
            <a:r>
              <a:rPr lang="zh-CN" altLang="en-US" sz="2000" b="1" i="1" u="sng" dirty="0">
                <a:solidFill>
                  <a:prstClr val="black"/>
                </a:solidFill>
                <a:latin typeface="微软雅黑" pitchFamily="34" charset="-122"/>
                <a:ea typeface="微软雅黑" pitchFamily="34" charset="-122"/>
              </a:rPr>
              <a:t>方案一</a:t>
            </a:r>
            <a:r>
              <a:rPr lang="zh-CN" altLang="en-US" sz="2000" i="1" u="sng" dirty="0">
                <a:solidFill>
                  <a:prstClr val="black"/>
                </a:solidFill>
                <a:latin typeface="微软雅黑" pitchFamily="34" charset="-122"/>
                <a:ea typeface="微软雅黑" pitchFamily="34" charset="-122"/>
              </a:rPr>
              <a:t>：</a:t>
            </a:r>
            <a:r>
              <a:rPr lang="zh-CN" altLang="en-US" sz="2000" dirty="0">
                <a:solidFill>
                  <a:prstClr val="black"/>
                </a:solidFill>
                <a:latin typeface="微软雅黑" pitchFamily="34" charset="-122"/>
                <a:ea typeface="微软雅黑" pitchFamily="34" charset="-122"/>
              </a:rPr>
              <a:t>在</a:t>
            </a:r>
            <a:r>
              <a:rPr lang="en-US" altLang="zh-CN" sz="2000" dirty="0">
                <a:solidFill>
                  <a:prstClr val="black"/>
                </a:solidFill>
                <a:latin typeface="微软雅黑" pitchFamily="34" charset="-122"/>
                <a:ea typeface="微软雅黑" pitchFamily="34" charset="-122"/>
              </a:rPr>
              <a:t>D5</a:t>
            </a:r>
            <a:r>
              <a:rPr lang="zh-CN" altLang="en-US" sz="2000" dirty="0">
                <a:solidFill>
                  <a:prstClr val="black"/>
                </a:solidFill>
                <a:latin typeface="微软雅黑" pitchFamily="34" charset="-122"/>
                <a:ea typeface="微软雅黑" pitchFamily="34" charset="-122"/>
              </a:rPr>
              <a:t>交易日采取单边或双边、同比例或不同比例、部分会员或全部会员提高交易保证金，暂停部分或全部会员、境外特殊参与者开新仓，调整涨跌停板幅度，限制出金，限期平仓，强行平仓等措施中的一种或多种化解市场风险，但</a:t>
            </a:r>
            <a:r>
              <a:rPr lang="zh-CN" altLang="en-US" sz="2000" b="1" dirty="0">
                <a:solidFill>
                  <a:schemeClr val="accent2">
                    <a:lumMod val="50000"/>
                  </a:schemeClr>
                </a:solidFill>
                <a:latin typeface="微软雅黑" pitchFamily="34" charset="-122"/>
                <a:ea typeface="微软雅黑" pitchFamily="34" charset="-122"/>
              </a:rPr>
              <a:t>调整后的涨跌停板幅度不超过</a:t>
            </a:r>
            <a:r>
              <a:rPr lang="en-US" altLang="zh-CN" sz="2000" b="1" dirty="0">
                <a:solidFill>
                  <a:schemeClr val="accent2">
                    <a:lumMod val="50000"/>
                  </a:schemeClr>
                </a:solidFill>
                <a:latin typeface="微软雅黑" pitchFamily="34" charset="-122"/>
                <a:ea typeface="微软雅黑" pitchFamily="34" charset="-122"/>
              </a:rPr>
              <a:t>20</a:t>
            </a:r>
            <a:r>
              <a:rPr lang="en-US" altLang="zh-CN" sz="2000" b="1" dirty="0" smtClean="0">
                <a:solidFill>
                  <a:schemeClr val="accent2">
                    <a:lumMod val="50000"/>
                  </a:schemeClr>
                </a:solidFill>
                <a:latin typeface="微软雅黑" pitchFamily="34" charset="-122"/>
                <a:ea typeface="微软雅黑" pitchFamily="34" charset="-122"/>
              </a:rPr>
              <a:t>%</a:t>
            </a:r>
            <a:endParaRPr lang="en-US" altLang="zh-CN" sz="2000" dirty="0">
              <a:solidFill>
                <a:prstClr val="black"/>
              </a:solidFill>
              <a:latin typeface="微软雅黑" pitchFamily="34" charset="-122"/>
              <a:ea typeface="微软雅黑" pitchFamily="34" charset="-122"/>
            </a:endParaRPr>
          </a:p>
          <a:p>
            <a:pPr marL="271463" indent="-271463" eaLnBrk="0" hangingPunct="0">
              <a:lnSpc>
                <a:spcPts val="2400"/>
              </a:lnSpc>
              <a:tabLst>
                <a:tab pos="228600" algn="l"/>
                <a:tab pos="266700" algn="l"/>
              </a:tabLst>
              <a:defRPr/>
            </a:pPr>
            <a:endParaRPr lang="en-US" altLang="zh-CN" sz="2000" dirty="0">
              <a:solidFill>
                <a:prstClr val="black"/>
              </a:solidFill>
              <a:latin typeface="微软雅黑" pitchFamily="34" charset="-122"/>
              <a:ea typeface="微软雅黑" pitchFamily="34" charset="-122"/>
            </a:endParaRPr>
          </a:p>
          <a:p>
            <a:pPr marL="271463" indent="-271463" eaLnBrk="0" hangingPunct="0">
              <a:lnSpc>
                <a:spcPts val="2400"/>
              </a:lnSpc>
              <a:tabLst>
                <a:tab pos="228600" algn="l"/>
                <a:tab pos="266700" algn="l"/>
              </a:tabLst>
              <a:defRPr/>
            </a:pPr>
            <a:r>
              <a:rPr lang="zh-CN" altLang="zh-CN" sz="2000" b="1" i="1" u="sng" dirty="0">
                <a:solidFill>
                  <a:prstClr val="black"/>
                </a:solidFill>
                <a:latin typeface="微软雅黑" pitchFamily="34" charset="-122"/>
                <a:ea typeface="微软雅黑" pitchFamily="34" charset="-122"/>
              </a:rPr>
              <a:t>方案二：</a:t>
            </a:r>
            <a:r>
              <a:rPr lang="zh-CN" altLang="zh-CN" sz="2000" kern="100" dirty="0">
                <a:solidFill>
                  <a:prstClr val="black"/>
                </a:solidFill>
                <a:latin typeface="微软雅黑" pitchFamily="34" charset="-122"/>
                <a:ea typeface="微软雅黑" pitchFamily="34" charset="-122"/>
                <a:cs typeface="Times New Roman"/>
              </a:rPr>
              <a:t>在</a:t>
            </a:r>
            <a:r>
              <a:rPr lang="en-US" altLang="zh-CN" sz="2000" kern="100" dirty="0">
                <a:solidFill>
                  <a:prstClr val="black"/>
                </a:solidFill>
                <a:latin typeface="微软雅黑" pitchFamily="34" charset="-122"/>
                <a:ea typeface="微软雅黑" pitchFamily="34" charset="-122"/>
              </a:rPr>
              <a:t>D4</a:t>
            </a:r>
            <a:r>
              <a:rPr lang="zh-CN" altLang="zh-CN" sz="2000" kern="100" dirty="0">
                <a:solidFill>
                  <a:prstClr val="black"/>
                </a:solidFill>
                <a:latin typeface="微软雅黑" pitchFamily="34" charset="-122"/>
                <a:ea typeface="微软雅黑" pitchFamily="34" charset="-122"/>
                <a:cs typeface="Times New Roman"/>
              </a:rPr>
              <a:t>交易日结算</a:t>
            </a:r>
            <a:r>
              <a:rPr lang="zh-CN" altLang="zh-CN" sz="2000" kern="100" dirty="0" smtClean="0">
                <a:solidFill>
                  <a:prstClr val="black"/>
                </a:solidFill>
                <a:latin typeface="微软雅黑" pitchFamily="34" charset="-122"/>
                <a:ea typeface="微软雅黑" pitchFamily="34" charset="-122"/>
                <a:cs typeface="Times New Roman"/>
              </a:rPr>
              <a:t>时</a:t>
            </a:r>
            <a:r>
              <a:rPr lang="zh-CN" altLang="en-US" sz="2000" kern="100" dirty="0" smtClean="0">
                <a:solidFill>
                  <a:prstClr val="black"/>
                </a:solidFill>
                <a:latin typeface="微软雅黑" pitchFamily="34" charset="-122"/>
                <a:ea typeface="微软雅黑" pitchFamily="34" charset="-122"/>
                <a:cs typeface="Times New Roman"/>
              </a:rPr>
              <a:t>执行强制减仓制度</a:t>
            </a:r>
            <a:r>
              <a:rPr lang="zh-CN" altLang="zh-CN" sz="2000" kern="100" dirty="0" smtClean="0">
                <a:solidFill>
                  <a:prstClr val="black"/>
                </a:solidFill>
                <a:latin typeface="微软雅黑" pitchFamily="34" charset="-122"/>
                <a:ea typeface="微软雅黑" pitchFamily="34" charset="-122"/>
                <a:cs typeface="Times New Roman"/>
              </a:rPr>
              <a:t>，</a:t>
            </a:r>
            <a:r>
              <a:rPr lang="zh-CN" altLang="zh-CN" sz="2000" kern="100" dirty="0">
                <a:solidFill>
                  <a:prstClr val="black"/>
                </a:solidFill>
                <a:latin typeface="微软雅黑" pitchFamily="34" charset="-122"/>
                <a:ea typeface="微软雅黑" pitchFamily="34" charset="-122"/>
                <a:cs typeface="Times New Roman"/>
              </a:rPr>
              <a:t>将</a:t>
            </a:r>
            <a:r>
              <a:rPr lang="en-US" altLang="zh-CN" sz="2000" kern="100" dirty="0">
                <a:solidFill>
                  <a:prstClr val="black"/>
                </a:solidFill>
                <a:latin typeface="微软雅黑" pitchFamily="34" charset="-122"/>
                <a:ea typeface="微软雅黑" pitchFamily="34" charset="-122"/>
              </a:rPr>
              <a:t>D3</a:t>
            </a:r>
            <a:r>
              <a:rPr lang="zh-CN" altLang="zh-CN" sz="2000" kern="100" dirty="0">
                <a:solidFill>
                  <a:prstClr val="black"/>
                </a:solidFill>
                <a:latin typeface="微软雅黑" pitchFamily="34" charset="-122"/>
                <a:ea typeface="微软雅黑" pitchFamily="34" charset="-122"/>
                <a:cs typeface="Times New Roman"/>
              </a:rPr>
              <a:t>交易日闭市时以涨跌停板价申报的未成交平仓报单，以</a:t>
            </a:r>
            <a:r>
              <a:rPr lang="en-US" altLang="zh-CN" sz="2000" kern="100" dirty="0">
                <a:solidFill>
                  <a:prstClr val="black"/>
                </a:solidFill>
                <a:latin typeface="微软雅黑" pitchFamily="34" charset="-122"/>
                <a:ea typeface="微软雅黑" pitchFamily="34" charset="-122"/>
              </a:rPr>
              <a:t>D3</a:t>
            </a:r>
            <a:r>
              <a:rPr lang="zh-CN" altLang="zh-CN" sz="2000" kern="100" dirty="0">
                <a:solidFill>
                  <a:prstClr val="black"/>
                </a:solidFill>
                <a:latin typeface="微软雅黑" pitchFamily="34" charset="-122"/>
                <a:ea typeface="微软雅黑" pitchFamily="34" charset="-122"/>
                <a:cs typeface="Times New Roman"/>
              </a:rPr>
              <a:t>交易日的涨跌停板价，与该期货合约净持仓盈利客户（或</a:t>
            </a:r>
            <a:r>
              <a:rPr lang="zh-CN" altLang="zh-CN" sz="2000" b="1" kern="100" dirty="0">
                <a:solidFill>
                  <a:schemeClr val="accent2">
                    <a:lumMod val="50000"/>
                  </a:schemeClr>
                </a:solidFill>
                <a:latin typeface="微软雅黑" pitchFamily="34" charset="-122"/>
                <a:ea typeface="微软雅黑" pitchFamily="34" charset="-122"/>
                <a:cs typeface="Times New Roman"/>
              </a:rPr>
              <a:t>非期货公司会员、</a:t>
            </a:r>
            <a:r>
              <a:rPr lang="zh-CN" altLang="zh-CN" sz="2000" b="1" kern="100" dirty="0" smtClean="0">
                <a:solidFill>
                  <a:schemeClr val="accent2">
                    <a:lumMod val="50000"/>
                  </a:schemeClr>
                </a:solidFill>
                <a:latin typeface="微软雅黑" pitchFamily="34" charset="-122"/>
                <a:ea typeface="微软雅黑" pitchFamily="34" charset="-122"/>
                <a:cs typeface="Times New Roman"/>
              </a:rPr>
              <a:t>境外非</a:t>
            </a:r>
            <a:r>
              <a:rPr lang="zh-CN" altLang="zh-CN" sz="2000" b="1" kern="100" dirty="0">
                <a:solidFill>
                  <a:schemeClr val="accent2">
                    <a:lumMod val="50000"/>
                  </a:schemeClr>
                </a:solidFill>
                <a:latin typeface="微软雅黑" pitchFamily="34" charset="-122"/>
                <a:ea typeface="微软雅黑" pitchFamily="34" charset="-122"/>
                <a:cs typeface="Times New Roman"/>
              </a:rPr>
              <a:t>经纪参与者</a:t>
            </a:r>
            <a:r>
              <a:rPr lang="zh-CN" altLang="zh-CN" sz="2000" kern="100" dirty="0">
                <a:solidFill>
                  <a:prstClr val="black"/>
                </a:solidFill>
                <a:latin typeface="微软雅黑" pitchFamily="34" charset="-122"/>
                <a:ea typeface="微软雅黑" pitchFamily="34" charset="-122"/>
                <a:cs typeface="Times New Roman"/>
              </a:rPr>
              <a:t>）按持仓比例自动撮合成交。同一客户持有双向持仓，则首先平自己的持仓，再按上述方法平</a:t>
            </a:r>
            <a:r>
              <a:rPr lang="zh-CN" altLang="zh-CN" sz="2000" kern="100" dirty="0" smtClean="0">
                <a:solidFill>
                  <a:prstClr val="black"/>
                </a:solidFill>
                <a:latin typeface="微软雅黑" pitchFamily="34" charset="-122"/>
                <a:ea typeface="微软雅黑" pitchFamily="34" charset="-122"/>
                <a:cs typeface="Times New Roman"/>
              </a:rPr>
              <a:t>仓</a:t>
            </a:r>
            <a:endParaRPr lang="zh-CN" altLang="en-US" sz="2000" dirty="0">
              <a:solidFill>
                <a:prstClr val="black"/>
              </a:solidFill>
              <a:latin typeface="微软雅黑" pitchFamily="34" charset="-122"/>
              <a:ea typeface="微软雅黑" pitchFamily="34" charset="-122"/>
            </a:endParaRPr>
          </a:p>
        </p:txBody>
      </p:sp>
      <p:sp>
        <p:nvSpPr>
          <p:cNvPr id="7"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lang="zh-CN" altLang="en-US" sz="3000" spc="300" dirty="0" smtClean="0">
                <a:solidFill>
                  <a:schemeClr val="bg1">
                    <a:lumMod val="95000"/>
                  </a:schemeClr>
                </a:solidFill>
                <a:latin typeface="微软雅黑" pitchFamily="34" charset="-122"/>
                <a:ea typeface="微软雅黑" pitchFamily="34" charset="-122"/>
              </a:rPr>
              <a:t>涨跌停板</a:t>
            </a: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2177441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13</a:t>
            </a:fld>
            <a:endParaRPr lang="zh-CN" altLang="en-US" dirty="0"/>
          </a:p>
        </p:txBody>
      </p:sp>
      <p:sp>
        <p:nvSpPr>
          <p:cNvPr id="4" name="内容占位符 2"/>
          <p:cNvSpPr txBox="1">
            <a:spLocks/>
          </p:cNvSpPr>
          <p:nvPr/>
        </p:nvSpPr>
        <p:spPr>
          <a:xfrm>
            <a:off x="179512" y="927001"/>
            <a:ext cx="8423275" cy="50942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u"/>
            </a:pPr>
            <a:r>
              <a:rPr lang="zh-CN" altLang="en-US" sz="2800" b="1" dirty="0" smtClean="0">
                <a:latin typeface="微软雅黑" pitchFamily="34" charset="-122"/>
                <a:ea typeface="微软雅黑" pitchFamily="34" charset="-122"/>
              </a:rPr>
              <a:t>时间梯度持仓限额：</a:t>
            </a:r>
          </a:p>
          <a:p>
            <a:pPr marL="366713" lvl="1" indent="0">
              <a:lnSpc>
                <a:spcPts val="1700"/>
              </a:lnSpc>
              <a:buFont typeface="Wingdings 2" pitchFamily="18" charset="2"/>
              <a:buNone/>
            </a:pPr>
            <a:endParaRPr lang="en-US" altLang="zh-CN" sz="2000" dirty="0" smtClean="0">
              <a:latin typeface="宋体"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4147992865"/>
              </p:ext>
            </p:extLst>
          </p:nvPr>
        </p:nvGraphicFramePr>
        <p:xfrm>
          <a:off x="395536" y="2492897"/>
          <a:ext cx="8568952" cy="3240359"/>
        </p:xfrm>
        <a:graphic>
          <a:graphicData uri="http://schemas.openxmlformats.org/drawingml/2006/table">
            <a:tbl>
              <a:tblPr/>
              <a:tblGrid>
                <a:gridCol w="854095"/>
                <a:gridCol w="1018113"/>
                <a:gridCol w="1178639"/>
                <a:gridCol w="789904"/>
                <a:gridCol w="911777"/>
                <a:gridCol w="862345"/>
                <a:gridCol w="974178"/>
                <a:gridCol w="974178"/>
                <a:gridCol w="1005723"/>
              </a:tblGrid>
              <a:tr h="937547">
                <a:tc rowSpan="3">
                  <a:txBody>
                    <a:bodyPr/>
                    <a:lstStyle/>
                    <a:p>
                      <a:pPr algn="l">
                        <a:lnSpc>
                          <a:spcPts val="1700"/>
                        </a:lnSpc>
                        <a:spcAft>
                          <a:spcPts val="0"/>
                        </a:spcAft>
                      </a:pPr>
                      <a:r>
                        <a:rPr lang="zh-CN" sz="1600" kern="100" baseline="0" dirty="0">
                          <a:solidFill>
                            <a:schemeClr val="bg1"/>
                          </a:solidFill>
                          <a:effectLst/>
                          <a:latin typeface="微软雅黑" pitchFamily="34" charset="-122"/>
                          <a:ea typeface="微软雅黑" pitchFamily="34" charset="-122"/>
                        </a:rPr>
                        <a:t>　</a:t>
                      </a: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gridSpan="2">
                  <a:txBody>
                    <a:bodyPr/>
                    <a:lstStyle/>
                    <a:p>
                      <a:pPr algn="ctr">
                        <a:lnSpc>
                          <a:spcPts val="1700"/>
                        </a:lnSpc>
                        <a:spcAft>
                          <a:spcPts val="0"/>
                        </a:spcAft>
                      </a:pPr>
                      <a:endParaRPr lang="en-US" altLang="zh-CN" sz="1600" b="1" kern="100" baseline="0" dirty="0" smtClean="0">
                        <a:solidFill>
                          <a:schemeClr val="bg1"/>
                        </a:solidFill>
                        <a:effectLst/>
                        <a:latin typeface="微软雅黑" pitchFamily="34" charset="-122"/>
                        <a:ea typeface="微软雅黑" pitchFamily="34" charset="-122"/>
                      </a:endParaRPr>
                    </a:p>
                    <a:p>
                      <a:pPr algn="ctr">
                        <a:lnSpc>
                          <a:spcPts val="1700"/>
                        </a:lnSpc>
                        <a:spcAft>
                          <a:spcPts val="0"/>
                        </a:spcAft>
                      </a:pPr>
                      <a:r>
                        <a:rPr lang="zh-CN" sz="1600" b="1" kern="100" baseline="0" dirty="0" smtClean="0">
                          <a:solidFill>
                            <a:schemeClr val="bg1"/>
                          </a:solidFill>
                          <a:effectLst/>
                          <a:latin typeface="微软雅黑" pitchFamily="34" charset="-122"/>
                          <a:ea typeface="微软雅黑" pitchFamily="34" charset="-122"/>
                        </a:rPr>
                        <a:t>合约</a:t>
                      </a:r>
                      <a:r>
                        <a:rPr lang="zh-CN" sz="1600" b="1" kern="100" baseline="0" dirty="0">
                          <a:solidFill>
                            <a:schemeClr val="bg1"/>
                          </a:solidFill>
                          <a:effectLst/>
                          <a:latin typeface="微软雅黑" pitchFamily="34" charset="-122"/>
                          <a:ea typeface="微软雅黑" pitchFamily="34" charset="-122"/>
                        </a:rPr>
                        <a:t>挂牌至交割</a:t>
                      </a:r>
                      <a:r>
                        <a:rPr lang="zh-CN" sz="1600" b="1" kern="100" baseline="0" dirty="0" smtClean="0">
                          <a:solidFill>
                            <a:schemeClr val="bg1"/>
                          </a:solidFill>
                          <a:effectLst/>
                          <a:latin typeface="微软雅黑" pitchFamily="34" charset="-122"/>
                          <a:ea typeface="微软雅黑" pitchFamily="34" charset="-122"/>
                        </a:rPr>
                        <a:t>月</a:t>
                      </a:r>
                      <a:r>
                        <a:rPr lang="zh-CN" altLang="en-US" sz="1600" b="1" kern="100" baseline="0" dirty="0" smtClean="0">
                          <a:solidFill>
                            <a:schemeClr val="bg1"/>
                          </a:solidFill>
                          <a:effectLst/>
                          <a:latin typeface="微软雅黑" pitchFamily="34" charset="-122"/>
                          <a:ea typeface="微软雅黑" pitchFamily="34" charset="-122"/>
                        </a:rPr>
                        <a:t>份</a:t>
                      </a:r>
                      <a:r>
                        <a:rPr lang="zh-CN" sz="1600" b="1" kern="100" baseline="0" dirty="0" smtClean="0">
                          <a:solidFill>
                            <a:schemeClr val="bg1"/>
                          </a:solidFill>
                          <a:effectLst/>
                          <a:latin typeface="微软雅黑" pitchFamily="34" charset="-122"/>
                          <a:ea typeface="微软雅黑" pitchFamily="34" charset="-122"/>
                        </a:rPr>
                        <a:t>前</a:t>
                      </a:r>
                      <a:r>
                        <a:rPr lang="zh-CN" sz="1600" b="1" kern="100" baseline="0" dirty="0">
                          <a:solidFill>
                            <a:schemeClr val="bg1"/>
                          </a:solidFill>
                          <a:effectLst/>
                          <a:latin typeface="微软雅黑" pitchFamily="34" charset="-122"/>
                          <a:ea typeface="微软雅黑" pitchFamily="34" charset="-122"/>
                        </a:rPr>
                        <a:t>第一月</a:t>
                      </a:r>
                    </a:p>
                    <a:p>
                      <a:pPr algn="ctr">
                        <a:lnSpc>
                          <a:spcPts val="1700"/>
                        </a:lnSpc>
                        <a:spcAft>
                          <a:spcPts val="0"/>
                        </a:spcAft>
                      </a:pPr>
                      <a:r>
                        <a:rPr lang="zh-CN" sz="1600" b="1" kern="100" baseline="0" dirty="0">
                          <a:solidFill>
                            <a:schemeClr val="bg1"/>
                          </a:solidFill>
                          <a:effectLst/>
                          <a:latin typeface="微软雅黑" pitchFamily="34" charset="-122"/>
                          <a:ea typeface="微软雅黑" pitchFamily="34" charset="-122"/>
                        </a:rPr>
                        <a:t>　</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hMerge="1">
                  <a:txBody>
                    <a:bodyPr/>
                    <a:lstStyle/>
                    <a:p>
                      <a:endParaRPr lang="zh-CN" altLang="en-US"/>
                    </a:p>
                  </a:txBody>
                  <a:tcPr/>
                </a:tc>
                <a:tc gridSpan="2">
                  <a:txBody>
                    <a:bodyPr/>
                    <a:lstStyle/>
                    <a:p>
                      <a:pPr algn="ctr">
                        <a:lnSpc>
                          <a:spcPts val="1700"/>
                        </a:lnSpc>
                        <a:spcAft>
                          <a:spcPts val="0"/>
                        </a:spcAft>
                      </a:pPr>
                      <a:r>
                        <a:rPr lang="zh-CN" sz="1600" b="1" kern="100" baseline="0" dirty="0">
                          <a:solidFill>
                            <a:schemeClr val="bg1"/>
                          </a:solidFill>
                          <a:effectLst/>
                          <a:latin typeface="微软雅黑" pitchFamily="34" charset="-122"/>
                          <a:ea typeface="微软雅黑" pitchFamily="34" charset="-122"/>
                        </a:rPr>
                        <a:t>合约挂牌至交割</a:t>
                      </a:r>
                      <a:r>
                        <a:rPr lang="zh-CN" sz="1600" b="1" kern="100" baseline="0" dirty="0" smtClean="0">
                          <a:solidFill>
                            <a:schemeClr val="bg1"/>
                          </a:solidFill>
                          <a:effectLst/>
                          <a:latin typeface="微软雅黑" pitchFamily="34" charset="-122"/>
                          <a:ea typeface="微软雅黑" pitchFamily="34" charset="-122"/>
                        </a:rPr>
                        <a:t>月</a:t>
                      </a:r>
                      <a:r>
                        <a:rPr lang="zh-CN" altLang="en-US" sz="1600" b="1" kern="100" baseline="0" dirty="0" smtClean="0">
                          <a:solidFill>
                            <a:schemeClr val="bg1"/>
                          </a:solidFill>
                          <a:effectLst/>
                          <a:latin typeface="微软雅黑" pitchFamily="34" charset="-122"/>
                          <a:ea typeface="微软雅黑" pitchFamily="34" charset="-122"/>
                        </a:rPr>
                        <a:t>份</a:t>
                      </a:r>
                      <a:r>
                        <a:rPr lang="zh-CN" sz="1600" b="1" kern="100" baseline="0" dirty="0" smtClean="0">
                          <a:solidFill>
                            <a:schemeClr val="bg1"/>
                          </a:solidFill>
                          <a:effectLst/>
                          <a:latin typeface="微软雅黑" pitchFamily="34" charset="-122"/>
                          <a:ea typeface="微软雅黑" pitchFamily="34" charset="-122"/>
                        </a:rPr>
                        <a:t>前</a:t>
                      </a:r>
                      <a:r>
                        <a:rPr lang="zh-CN" sz="1600" b="1" kern="100" baseline="0" dirty="0">
                          <a:solidFill>
                            <a:schemeClr val="bg1"/>
                          </a:solidFill>
                          <a:effectLst/>
                          <a:latin typeface="微软雅黑" pitchFamily="34" charset="-122"/>
                          <a:ea typeface="微软雅黑" pitchFamily="34" charset="-122"/>
                        </a:rPr>
                        <a:t>第三月的最后一个交易日</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hMerge="1">
                  <a:txBody>
                    <a:bodyPr/>
                    <a:lstStyle/>
                    <a:p>
                      <a:endParaRPr lang="zh-CN" altLang="en-US"/>
                    </a:p>
                  </a:txBody>
                  <a:tcPr/>
                </a:tc>
                <a:tc gridSpan="2">
                  <a:txBody>
                    <a:bodyPr/>
                    <a:lstStyle/>
                    <a:p>
                      <a:pPr algn="ctr">
                        <a:lnSpc>
                          <a:spcPts val="1700"/>
                        </a:lnSpc>
                        <a:spcAft>
                          <a:spcPts val="0"/>
                        </a:spcAft>
                      </a:pPr>
                      <a:r>
                        <a:rPr lang="zh-CN" sz="1600" b="1" kern="100" baseline="0" dirty="0">
                          <a:solidFill>
                            <a:schemeClr val="bg1"/>
                          </a:solidFill>
                          <a:effectLst/>
                          <a:latin typeface="微软雅黑" pitchFamily="34" charset="-122"/>
                          <a:ea typeface="微软雅黑" pitchFamily="34" charset="-122"/>
                        </a:rPr>
                        <a:t>交割</a:t>
                      </a:r>
                      <a:r>
                        <a:rPr lang="zh-CN" sz="1600" b="1" kern="100" baseline="0" dirty="0" smtClean="0">
                          <a:solidFill>
                            <a:schemeClr val="bg1"/>
                          </a:solidFill>
                          <a:effectLst/>
                          <a:latin typeface="微软雅黑" pitchFamily="34" charset="-122"/>
                          <a:ea typeface="微软雅黑" pitchFamily="34" charset="-122"/>
                        </a:rPr>
                        <a:t>月</a:t>
                      </a:r>
                      <a:r>
                        <a:rPr lang="zh-CN" altLang="en-US" sz="1600" b="1" kern="100" baseline="0" dirty="0" smtClean="0">
                          <a:solidFill>
                            <a:schemeClr val="bg1"/>
                          </a:solidFill>
                          <a:effectLst/>
                          <a:latin typeface="微软雅黑" pitchFamily="34" charset="-122"/>
                          <a:ea typeface="微软雅黑" pitchFamily="34" charset="-122"/>
                        </a:rPr>
                        <a:t>份</a:t>
                      </a:r>
                      <a:r>
                        <a:rPr lang="zh-CN" sz="1600" b="1" kern="100" baseline="0" dirty="0" smtClean="0">
                          <a:solidFill>
                            <a:schemeClr val="bg1"/>
                          </a:solidFill>
                          <a:effectLst/>
                          <a:latin typeface="微软雅黑" pitchFamily="34" charset="-122"/>
                          <a:ea typeface="微软雅黑" pitchFamily="34" charset="-122"/>
                        </a:rPr>
                        <a:t>前</a:t>
                      </a:r>
                      <a:r>
                        <a:rPr lang="zh-CN" sz="1600" b="1" kern="100" baseline="0" dirty="0">
                          <a:solidFill>
                            <a:schemeClr val="bg1"/>
                          </a:solidFill>
                          <a:effectLst/>
                          <a:latin typeface="微软雅黑" pitchFamily="34" charset="-122"/>
                          <a:ea typeface="微软雅黑" pitchFamily="34" charset="-122"/>
                        </a:rPr>
                        <a:t>第二月</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hMerge="1">
                  <a:txBody>
                    <a:bodyPr/>
                    <a:lstStyle/>
                    <a:p>
                      <a:endParaRPr lang="zh-CN" altLang="en-US"/>
                    </a:p>
                  </a:txBody>
                  <a:tcPr/>
                </a:tc>
                <a:tc gridSpan="2">
                  <a:txBody>
                    <a:bodyPr/>
                    <a:lstStyle/>
                    <a:p>
                      <a:pPr algn="ctr">
                        <a:lnSpc>
                          <a:spcPts val="1700"/>
                        </a:lnSpc>
                        <a:spcAft>
                          <a:spcPts val="0"/>
                        </a:spcAft>
                      </a:pPr>
                      <a:r>
                        <a:rPr lang="zh-CN" sz="1600" b="1" kern="100" baseline="0" dirty="0">
                          <a:solidFill>
                            <a:schemeClr val="bg1"/>
                          </a:solidFill>
                          <a:effectLst/>
                          <a:latin typeface="微软雅黑" pitchFamily="34" charset="-122"/>
                          <a:ea typeface="微软雅黑" pitchFamily="34" charset="-122"/>
                        </a:rPr>
                        <a:t>交割</a:t>
                      </a:r>
                      <a:r>
                        <a:rPr lang="zh-CN" sz="1600" b="1" kern="100" baseline="0" dirty="0" smtClean="0">
                          <a:solidFill>
                            <a:schemeClr val="bg1"/>
                          </a:solidFill>
                          <a:effectLst/>
                          <a:latin typeface="微软雅黑" pitchFamily="34" charset="-122"/>
                          <a:ea typeface="微软雅黑" pitchFamily="34" charset="-122"/>
                        </a:rPr>
                        <a:t>月</a:t>
                      </a:r>
                      <a:r>
                        <a:rPr lang="zh-CN" altLang="en-US" sz="1600" b="1" kern="100" baseline="0" dirty="0" smtClean="0">
                          <a:solidFill>
                            <a:schemeClr val="bg1"/>
                          </a:solidFill>
                          <a:effectLst/>
                          <a:latin typeface="微软雅黑" pitchFamily="34" charset="-122"/>
                          <a:ea typeface="微软雅黑" pitchFamily="34" charset="-122"/>
                        </a:rPr>
                        <a:t>份</a:t>
                      </a:r>
                      <a:r>
                        <a:rPr lang="zh-CN" sz="1600" b="1" kern="100" baseline="0" dirty="0" smtClean="0">
                          <a:solidFill>
                            <a:schemeClr val="bg1"/>
                          </a:solidFill>
                          <a:effectLst/>
                          <a:latin typeface="微软雅黑" pitchFamily="34" charset="-122"/>
                          <a:ea typeface="微软雅黑" pitchFamily="34" charset="-122"/>
                        </a:rPr>
                        <a:t>前</a:t>
                      </a:r>
                      <a:r>
                        <a:rPr lang="zh-CN" sz="1600" b="1" kern="100" baseline="0" dirty="0">
                          <a:solidFill>
                            <a:schemeClr val="bg1"/>
                          </a:solidFill>
                          <a:effectLst/>
                          <a:latin typeface="微软雅黑" pitchFamily="34" charset="-122"/>
                          <a:ea typeface="微软雅黑" pitchFamily="34" charset="-122"/>
                        </a:rPr>
                        <a:t>第一月</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hMerge="1">
                  <a:txBody>
                    <a:bodyPr/>
                    <a:lstStyle/>
                    <a:p>
                      <a:endParaRPr lang="zh-CN" altLang="en-US"/>
                    </a:p>
                  </a:txBody>
                  <a:tcPr/>
                </a:tc>
              </a:tr>
              <a:tr h="468774">
                <a:tc vMerge="1">
                  <a:txBody>
                    <a:bodyPr/>
                    <a:lstStyle/>
                    <a:p>
                      <a:endParaRPr lang="zh-CN" altLang="en-US"/>
                    </a:p>
                  </a:txBody>
                  <a:tcPr/>
                </a:tc>
                <a:tc rowSpan="2">
                  <a:txBody>
                    <a:bodyPr/>
                    <a:lstStyle/>
                    <a:p>
                      <a:pPr algn="ctr">
                        <a:lnSpc>
                          <a:spcPts val="1700"/>
                        </a:lnSpc>
                        <a:spcAft>
                          <a:spcPts val="0"/>
                        </a:spcAft>
                      </a:pPr>
                      <a:r>
                        <a:rPr lang="zh-CN" sz="1600" kern="100" baseline="0" dirty="0">
                          <a:effectLst/>
                          <a:latin typeface="微软雅黑" pitchFamily="34" charset="-122"/>
                          <a:ea typeface="微软雅黑" pitchFamily="34" charset="-122"/>
                        </a:rPr>
                        <a:t>某一期货合约持仓量</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700"/>
                        </a:lnSpc>
                        <a:spcAft>
                          <a:spcPts val="0"/>
                        </a:spcAft>
                      </a:pPr>
                      <a:r>
                        <a:rPr lang="zh-CN" sz="1600" kern="100" baseline="0" dirty="0">
                          <a:solidFill>
                            <a:schemeClr val="tx1"/>
                          </a:solidFill>
                          <a:effectLst/>
                          <a:latin typeface="微软雅黑" pitchFamily="34" charset="-122"/>
                          <a:ea typeface="微软雅黑" pitchFamily="34" charset="-122"/>
                          <a:cs typeface="+mn-cs"/>
                        </a:rPr>
                        <a:t>限仓比例（</a:t>
                      </a:r>
                      <a:r>
                        <a:rPr lang="en-US" sz="1600" kern="100" baseline="0" dirty="0">
                          <a:solidFill>
                            <a:schemeClr val="tx1"/>
                          </a:solidFill>
                          <a:effectLst/>
                          <a:latin typeface="微软雅黑" pitchFamily="34" charset="-122"/>
                          <a:ea typeface="微软雅黑" pitchFamily="34" charset="-122"/>
                          <a:cs typeface="+mn-cs"/>
                        </a:rPr>
                        <a:t>%</a:t>
                      </a:r>
                      <a:r>
                        <a:rPr lang="zh-CN" sz="1600" kern="100" baseline="0" dirty="0">
                          <a:solidFill>
                            <a:schemeClr val="tx1"/>
                          </a:solidFill>
                          <a:effectLst/>
                          <a:latin typeface="微软雅黑" pitchFamily="34" charset="-122"/>
                          <a:ea typeface="微软雅黑" pitchFamily="34" charset="-122"/>
                          <a:cs typeface="+mn-cs"/>
                        </a:rPr>
                        <a:t>）</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ts val="1700"/>
                        </a:lnSpc>
                        <a:spcAft>
                          <a:spcPts val="0"/>
                        </a:spcAft>
                      </a:pPr>
                      <a:r>
                        <a:rPr lang="zh-CN" sz="1600" kern="100" baseline="0" dirty="0">
                          <a:solidFill>
                            <a:schemeClr val="tx1"/>
                          </a:solidFill>
                          <a:effectLst/>
                          <a:latin typeface="微软雅黑" pitchFamily="34" charset="-122"/>
                          <a:ea typeface="微软雅黑" pitchFamily="34" charset="-122"/>
                          <a:cs typeface="+mn-cs"/>
                        </a:rPr>
                        <a:t>限仓数额（手）</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zh-CN" altLang="en-US"/>
                    </a:p>
                  </a:txBody>
                  <a:tcPr/>
                </a:tc>
                <a:tc gridSpan="2">
                  <a:txBody>
                    <a:bodyPr/>
                    <a:lstStyle/>
                    <a:p>
                      <a:pPr algn="ctr">
                        <a:lnSpc>
                          <a:spcPts val="1700"/>
                        </a:lnSpc>
                        <a:spcAft>
                          <a:spcPts val="0"/>
                        </a:spcAft>
                      </a:pPr>
                      <a:r>
                        <a:rPr lang="zh-CN" sz="1600" kern="100" baseline="0" dirty="0">
                          <a:effectLst/>
                          <a:latin typeface="微软雅黑" pitchFamily="34" charset="-122"/>
                          <a:ea typeface="微软雅黑" pitchFamily="34" charset="-122"/>
                        </a:rPr>
                        <a:t>限仓数额（手）</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zh-CN" altLang="en-US"/>
                    </a:p>
                  </a:txBody>
                  <a:tcPr/>
                </a:tc>
                <a:tc gridSpan="2">
                  <a:txBody>
                    <a:bodyPr/>
                    <a:lstStyle/>
                    <a:p>
                      <a:pPr algn="ctr">
                        <a:lnSpc>
                          <a:spcPts val="1700"/>
                        </a:lnSpc>
                        <a:spcAft>
                          <a:spcPts val="0"/>
                        </a:spcAft>
                      </a:pPr>
                      <a:r>
                        <a:rPr lang="zh-CN" sz="1600" kern="100" baseline="0" dirty="0">
                          <a:effectLst/>
                          <a:latin typeface="微软雅黑" pitchFamily="34" charset="-122"/>
                          <a:ea typeface="微软雅黑" pitchFamily="34" charset="-122"/>
                        </a:rPr>
                        <a:t>限仓数额（手）</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zh-CN" altLang="en-US"/>
                    </a:p>
                  </a:txBody>
                  <a:tcPr/>
                </a:tc>
              </a:tr>
              <a:tr h="1406414">
                <a:tc vMerge="1">
                  <a:txBody>
                    <a:bodyPr/>
                    <a:lstStyle/>
                    <a:p>
                      <a:endParaRPr lang="zh-CN" altLang="en-US"/>
                    </a:p>
                  </a:txBody>
                  <a:tcPr/>
                </a:tc>
                <a:tc vMerge="1">
                  <a:txBody>
                    <a:bodyPr/>
                    <a:lstStyle/>
                    <a:p>
                      <a:endParaRPr lang="zh-CN" altLang="en-US"/>
                    </a:p>
                  </a:txBody>
                  <a:tcPr/>
                </a:tc>
                <a:tc>
                  <a:txBody>
                    <a:bodyPr/>
                    <a:lstStyle/>
                    <a:p>
                      <a:pPr algn="ctr">
                        <a:lnSpc>
                          <a:spcPts val="1700"/>
                        </a:lnSpc>
                        <a:spcAft>
                          <a:spcPts val="0"/>
                        </a:spcAft>
                      </a:pPr>
                      <a:r>
                        <a:rPr lang="zh-CN" sz="1600" kern="100" baseline="0" dirty="0">
                          <a:effectLst/>
                          <a:latin typeface="微软雅黑" pitchFamily="34" charset="-122"/>
                          <a:ea typeface="微软雅黑" pitchFamily="34" charset="-122"/>
                        </a:rPr>
                        <a:t>期货公司会员、</a:t>
                      </a:r>
                      <a:r>
                        <a:rPr lang="zh-CN" sz="1600" kern="100" baseline="0" dirty="0" smtClean="0">
                          <a:effectLst/>
                          <a:latin typeface="微软雅黑" pitchFamily="34" charset="-122"/>
                          <a:ea typeface="微软雅黑" pitchFamily="34" charset="-122"/>
                        </a:rPr>
                        <a:t>境外</a:t>
                      </a:r>
                      <a:r>
                        <a:rPr lang="zh-CN" altLang="en-US" sz="1600" kern="100" baseline="0" dirty="0" smtClean="0">
                          <a:effectLst/>
                          <a:latin typeface="微软雅黑" pitchFamily="34" charset="-122"/>
                          <a:ea typeface="微软雅黑" pitchFamily="34" charset="-122"/>
                        </a:rPr>
                        <a:t>特殊</a:t>
                      </a:r>
                      <a:r>
                        <a:rPr lang="zh-CN" sz="1600" kern="100" baseline="0" dirty="0" smtClean="0">
                          <a:effectLst/>
                          <a:latin typeface="微软雅黑" pitchFamily="34" charset="-122"/>
                          <a:ea typeface="微软雅黑" pitchFamily="34" charset="-122"/>
                        </a:rPr>
                        <a:t>经纪</a:t>
                      </a:r>
                      <a:r>
                        <a:rPr lang="zh-CN" sz="1600" kern="100" baseline="0" dirty="0">
                          <a:effectLst/>
                          <a:latin typeface="微软雅黑" pitchFamily="34" charset="-122"/>
                          <a:ea typeface="微软雅黑" pitchFamily="34" charset="-122"/>
                        </a:rPr>
                        <a:t>参与者、</a:t>
                      </a:r>
                      <a:r>
                        <a:rPr kumimoji="0" lang="zh-CN" sz="1600" kern="100" baseline="0" dirty="0" smtClean="0">
                          <a:solidFill>
                            <a:schemeClr val="tx1"/>
                          </a:solidFill>
                          <a:effectLst/>
                          <a:latin typeface="微软雅黑" pitchFamily="34" charset="-122"/>
                          <a:ea typeface="微软雅黑" pitchFamily="34" charset="-122"/>
                          <a:cs typeface="+mn-cs"/>
                        </a:rPr>
                        <a:t>境外中介</a:t>
                      </a:r>
                      <a:r>
                        <a:rPr kumimoji="0" lang="zh-CN" sz="1600" kern="100" baseline="0" dirty="0">
                          <a:solidFill>
                            <a:schemeClr val="tx1"/>
                          </a:solidFill>
                          <a:effectLst/>
                          <a:latin typeface="微软雅黑" pitchFamily="34" charset="-122"/>
                          <a:ea typeface="微软雅黑" pitchFamily="34" charset="-122"/>
                          <a:cs typeface="+mn-cs"/>
                        </a:rPr>
                        <a:t>机构</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700"/>
                        </a:lnSpc>
                        <a:spcAft>
                          <a:spcPts val="0"/>
                        </a:spcAft>
                      </a:pPr>
                      <a:r>
                        <a:rPr lang="zh-CN" sz="1600" b="0" kern="100" baseline="0" dirty="0">
                          <a:solidFill>
                            <a:schemeClr val="tx1"/>
                          </a:solidFill>
                          <a:effectLst/>
                          <a:latin typeface="微软雅黑" pitchFamily="34" charset="-122"/>
                          <a:ea typeface="微软雅黑" pitchFamily="34" charset="-122"/>
                        </a:rPr>
                        <a:t>非期货公司</a:t>
                      </a:r>
                      <a:r>
                        <a:rPr lang="zh-CN" sz="1600" b="0" kern="100" baseline="0" dirty="0" smtClean="0">
                          <a:solidFill>
                            <a:schemeClr val="tx1"/>
                          </a:solidFill>
                          <a:effectLst/>
                          <a:latin typeface="微软雅黑" pitchFamily="34" charset="-122"/>
                          <a:ea typeface="微软雅黑" pitchFamily="34" charset="-122"/>
                        </a:rPr>
                        <a:t>会员、境外</a:t>
                      </a:r>
                      <a:r>
                        <a:rPr lang="zh-CN" altLang="en-US" sz="1600" b="0" kern="100" baseline="0" dirty="0" smtClean="0">
                          <a:solidFill>
                            <a:schemeClr val="tx1"/>
                          </a:solidFill>
                          <a:effectLst/>
                          <a:latin typeface="微软雅黑" pitchFamily="34" charset="-122"/>
                          <a:ea typeface="微软雅黑" pitchFamily="34" charset="-122"/>
                        </a:rPr>
                        <a:t>特殊</a:t>
                      </a:r>
                      <a:r>
                        <a:rPr lang="zh-CN" sz="1600" b="0" kern="100" baseline="0" dirty="0" smtClean="0">
                          <a:solidFill>
                            <a:schemeClr val="tx1"/>
                          </a:solidFill>
                          <a:effectLst/>
                          <a:latin typeface="微软雅黑" pitchFamily="34" charset="-122"/>
                          <a:ea typeface="微软雅黑" pitchFamily="34" charset="-122"/>
                        </a:rPr>
                        <a:t>非</a:t>
                      </a:r>
                      <a:r>
                        <a:rPr lang="zh-CN" sz="1600" b="0" kern="100" baseline="0" dirty="0">
                          <a:solidFill>
                            <a:schemeClr val="tx1"/>
                          </a:solidFill>
                          <a:effectLst/>
                          <a:latin typeface="微软雅黑" pitchFamily="34" charset="-122"/>
                          <a:ea typeface="微软雅黑" pitchFamily="34" charset="-122"/>
                        </a:rPr>
                        <a:t>经纪参与者</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ts val="1700"/>
                        </a:lnSpc>
                        <a:spcAft>
                          <a:spcPts val="0"/>
                        </a:spcAft>
                      </a:pPr>
                      <a:r>
                        <a:rPr lang="zh-CN" sz="1600" kern="100" baseline="0" dirty="0">
                          <a:effectLst/>
                          <a:latin typeface="微软雅黑" pitchFamily="34" charset="-122"/>
                          <a:ea typeface="微软雅黑" pitchFamily="34" charset="-122"/>
                        </a:rPr>
                        <a:t>客户</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algn="ctr" rtl="0" eaLnBrk="1" latinLnBrk="0" hangingPunct="1">
                        <a:lnSpc>
                          <a:spcPts val="1700"/>
                        </a:lnSpc>
                        <a:spcAft>
                          <a:spcPts val="0"/>
                        </a:spcAft>
                      </a:pPr>
                      <a:r>
                        <a:rPr kumimoji="0" lang="zh-CN" sz="1600" b="0" kern="100" baseline="0" dirty="0">
                          <a:solidFill>
                            <a:schemeClr val="tx1"/>
                          </a:solidFill>
                          <a:effectLst/>
                          <a:latin typeface="微软雅黑" pitchFamily="34" charset="-122"/>
                          <a:ea typeface="微软雅黑" pitchFamily="34" charset="-122"/>
                          <a:cs typeface="+mn-cs"/>
                        </a:rPr>
                        <a:t>非期货公司会员、</a:t>
                      </a:r>
                      <a:r>
                        <a:rPr kumimoji="0" lang="zh-CN" sz="1600" b="0" kern="100" baseline="0" dirty="0" smtClean="0">
                          <a:solidFill>
                            <a:schemeClr val="tx1"/>
                          </a:solidFill>
                          <a:effectLst/>
                          <a:latin typeface="微软雅黑" pitchFamily="34" charset="-122"/>
                          <a:ea typeface="微软雅黑" pitchFamily="34" charset="-122"/>
                          <a:cs typeface="+mn-cs"/>
                        </a:rPr>
                        <a:t>境外</a:t>
                      </a:r>
                      <a:r>
                        <a:rPr kumimoji="0" lang="zh-CN" altLang="en-US" sz="1600" b="0" kern="100" baseline="0" dirty="0" smtClean="0">
                          <a:solidFill>
                            <a:schemeClr val="tx1"/>
                          </a:solidFill>
                          <a:effectLst/>
                          <a:latin typeface="微软雅黑" pitchFamily="34" charset="-122"/>
                          <a:ea typeface="微软雅黑" pitchFamily="34" charset="-122"/>
                          <a:cs typeface="+mn-cs"/>
                        </a:rPr>
                        <a:t>特殊</a:t>
                      </a:r>
                      <a:r>
                        <a:rPr kumimoji="0" lang="zh-CN" sz="1600" b="0" kern="100" baseline="0" dirty="0" smtClean="0">
                          <a:solidFill>
                            <a:schemeClr val="tx1"/>
                          </a:solidFill>
                          <a:effectLst/>
                          <a:latin typeface="微软雅黑" pitchFamily="34" charset="-122"/>
                          <a:ea typeface="微软雅黑" pitchFamily="34" charset="-122"/>
                          <a:cs typeface="+mn-cs"/>
                        </a:rPr>
                        <a:t>非</a:t>
                      </a:r>
                      <a:r>
                        <a:rPr kumimoji="0" lang="zh-CN" sz="1600" b="0" kern="100" baseline="0" dirty="0">
                          <a:solidFill>
                            <a:schemeClr val="tx1"/>
                          </a:solidFill>
                          <a:effectLst/>
                          <a:latin typeface="微软雅黑" pitchFamily="34" charset="-122"/>
                          <a:ea typeface="微软雅黑" pitchFamily="34" charset="-122"/>
                          <a:cs typeface="+mn-cs"/>
                        </a:rPr>
                        <a:t>经纪参与者</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700"/>
                        </a:lnSpc>
                        <a:spcAft>
                          <a:spcPts val="0"/>
                        </a:spcAft>
                      </a:pPr>
                      <a:r>
                        <a:rPr lang="zh-CN" sz="1600" kern="100" baseline="0" dirty="0">
                          <a:effectLst/>
                          <a:latin typeface="微软雅黑" pitchFamily="34" charset="-122"/>
                          <a:ea typeface="微软雅黑" pitchFamily="34" charset="-122"/>
                        </a:rPr>
                        <a:t>客户</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rtl="0" eaLnBrk="1" latinLnBrk="0" hangingPunct="1">
                        <a:lnSpc>
                          <a:spcPts val="1700"/>
                        </a:lnSpc>
                        <a:spcAft>
                          <a:spcPts val="0"/>
                        </a:spcAft>
                      </a:pPr>
                      <a:r>
                        <a:rPr kumimoji="0" lang="zh-CN" sz="1600" b="0" kern="100" baseline="0" dirty="0">
                          <a:solidFill>
                            <a:schemeClr val="tx1"/>
                          </a:solidFill>
                          <a:effectLst/>
                          <a:latin typeface="微软雅黑" pitchFamily="34" charset="-122"/>
                          <a:ea typeface="微软雅黑" pitchFamily="34" charset="-122"/>
                          <a:cs typeface="+mn-cs"/>
                        </a:rPr>
                        <a:t>非期货公司会员、</a:t>
                      </a:r>
                      <a:r>
                        <a:rPr kumimoji="0" lang="zh-CN" sz="1600" b="0" kern="100" baseline="0" dirty="0" smtClean="0">
                          <a:solidFill>
                            <a:schemeClr val="tx1"/>
                          </a:solidFill>
                          <a:effectLst/>
                          <a:latin typeface="微软雅黑" pitchFamily="34" charset="-122"/>
                          <a:ea typeface="微软雅黑" pitchFamily="34" charset="-122"/>
                          <a:cs typeface="+mn-cs"/>
                        </a:rPr>
                        <a:t>境外</a:t>
                      </a:r>
                      <a:r>
                        <a:rPr kumimoji="0" lang="zh-CN" altLang="en-US" sz="1600" b="0" kern="100" baseline="0" dirty="0" smtClean="0">
                          <a:solidFill>
                            <a:schemeClr val="tx1"/>
                          </a:solidFill>
                          <a:effectLst/>
                          <a:latin typeface="微软雅黑" pitchFamily="34" charset="-122"/>
                          <a:ea typeface="微软雅黑" pitchFamily="34" charset="-122"/>
                          <a:cs typeface="+mn-cs"/>
                        </a:rPr>
                        <a:t>特殊</a:t>
                      </a:r>
                      <a:r>
                        <a:rPr kumimoji="0" lang="zh-CN" sz="1600" b="0" kern="100" baseline="0" dirty="0" smtClean="0">
                          <a:solidFill>
                            <a:schemeClr val="tx1"/>
                          </a:solidFill>
                          <a:effectLst/>
                          <a:latin typeface="微软雅黑" pitchFamily="34" charset="-122"/>
                          <a:ea typeface="微软雅黑" pitchFamily="34" charset="-122"/>
                          <a:cs typeface="+mn-cs"/>
                        </a:rPr>
                        <a:t>非</a:t>
                      </a:r>
                      <a:r>
                        <a:rPr kumimoji="0" lang="zh-CN" sz="1600" b="0" kern="100" baseline="0" dirty="0">
                          <a:solidFill>
                            <a:schemeClr val="tx1"/>
                          </a:solidFill>
                          <a:effectLst/>
                          <a:latin typeface="微软雅黑" pitchFamily="34" charset="-122"/>
                          <a:ea typeface="微软雅黑" pitchFamily="34" charset="-122"/>
                          <a:cs typeface="+mn-cs"/>
                        </a:rPr>
                        <a:t>经纪参与者</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ts val="1700"/>
                        </a:lnSpc>
                        <a:spcAft>
                          <a:spcPts val="0"/>
                        </a:spcAft>
                      </a:pPr>
                      <a:r>
                        <a:rPr lang="zh-CN" sz="1600" kern="100" baseline="0" dirty="0">
                          <a:effectLst/>
                          <a:latin typeface="微软雅黑" pitchFamily="34" charset="-122"/>
                          <a:ea typeface="微软雅黑" pitchFamily="34" charset="-122"/>
                        </a:rPr>
                        <a:t>客户</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427624">
                <a:tc>
                  <a:txBody>
                    <a:bodyPr/>
                    <a:lstStyle/>
                    <a:p>
                      <a:pPr algn="ctr">
                        <a:lnSpc>
                          <a:spcPts val="1700"/>
                        </a:lnSpc>
                        <a:spcAft>
                          <a:spcPts val="0"/>
                        </a:spcAft>
                      </a:pPr>
                      <a:r>
                        <a:rPr lang="zh-CN" sz="1600" b="1" kern="100" baseline="0" dirty="0">
                          <a:solidFill>
                            <a:schemeClr val="bg1"/>
                          </a:solidFill>
                          <a:effectLst/>
                          <a:latin typeface="微软雅黑" pitchFamily="34" charset="-122"/>
                          <a:ea typeface="微软雅黑" pitchFamily="34" charset="-122"/>
                        </a:rPr>
                        <a:t>原油</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lnSpc>
                          <a:spcPts val="1700"/>
                        </a:lnSpc>
                        <a:spcAft>
                          <a:spcPts val="0"/>
                        </a:spcAft>
                      </a:pPr>
                      <a:r>
                        <a:rPr lang="en-US" sz="1600" b="1" kern="100" baseline="0" dirty="0" smtClean="0">
                          <a:solidFill>
                            <a:schemeClr val="accent2">
                              <a:lumMod val="50000"/>
                            </a:schemeClr>
                          </a:solidFill>
                          <a:effectLst/>
                          <a:latin typeface="微软雅黑" pitchFamily="34" charset="-122"/>
                          <a:ea typeface="微软雅黑" pitchFamily="34" charset="-122"/>
                        </a:rPr>
                        <a:t>≥7.5</a:t>
                      </a:r>
                      <a:r>
                        <a:rPr lang="zh-CN" sz="1600" b="1" kern="100" baseline="0" dirty="0" smtClean="0">
                          <a:solidFill>
                            <a:schemeClr val="accent2">
                              <a:lumMod val="50000"/>
                            </a:schemeClr>
                          </a:solidFill>
                          <a:effectLst/>
                          <a:latin typeface="微软雅黑" pitchFamily="34" charset="-122"/>
                          <a:ea typeface="微软雅黑" pitchFamily="34" charset="-122"/>
                        </a:rPr>
                        <a:t>万</a:t>
                      </a:r>
                      <a:r>
                        <a:rPr lang="zh-CN" sz="1600" b="1" kern="100" baseline="0" dirty="0">
                          <a:solidFill>
                            <a:schemeClr val="accent2">
                              <a:lumMod val="50000"/>
                            </a:schemeClr>
                          </a:solidFill>
                          <a:effectLst/>
                          <a:latin typeface="微软雅黑" pitchFamily="34" charset="-122"/>
                          <a:ea typeface="微软雅黑" pitchFamily="34" charset="-122"/>
                        </a:rPr>
                        <a:t>手</a:t>
                      </a: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700"/>
                        </a:lnSpc>
                        <a:spcAft>
                          <a:spcPts val="0"/>
                        </a:spcAft>
                      </a:pPr>
                      <a:r>
                        <a:rPr lang="en-US" sz="1600" b="1" kern="100" baseline="0" dirty="0">
                          <a:solidFill>
                            <a:schemeClr val="accent2">
                              <a:lumMod val="50000"/>
                            </a:schemeClr>
                          </a:solidFill>
                          <a:effectLst/>
                          <a:latin typeface="微软雅黑" pitchFamily="34" charset="-122"/>
                          <a:ea typeface="微软雅黑" pitchFamily="34" charset="-122"/>
                        </a:rPr>
                        <a:t>25</a:t>
                      </a:r>
                      <a:endParaRPr lang="zh-CN" sz="1600" b="1" kern="100" baseline="0" dirty="0">
                        <a:solidFill>
                          <a:schemeClr val="accent2">
                            <a:lumMod val="50000"/>
                          </a:schemeClr>
                        </a:solidFill>
                        <a:effectLst/>
                        <a:latin typeface="微软雅黑" pitchFamily="34" charset="-122"/>
                        <a:ea typeface="微软雅黑" pitchFamily="34" charset="-122"/>
                      </a:endParaRP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700"/>
                        </a:lnSpc>
                        <a:spcAft>
                          <a:spcPts val="0"/>
                        </a:spcAft>
                      </a:pPr>
                      <a:r>
                        <a:rPr lang="en-US" sz="1600" b="1" kern="100" baseline="0" dirty="0" smtClean="0">
                          <a:solidFill>
                            <a:schemeClr val="accent2">
                              <a:lumMod val="50000"/>
                            </a:schemeClr>
                          </a:solidFill>
                          <a:effectLst/>
                          <a:latin typeface="微软雅黑" pitchFamily="34" charset="-122"/>
                          <a:ea typeface="微软雅黑" pitchFamily="34" charset="-122"/>
                        </a:rPr>
                        <a:t>3000</a:t>
                      </a:r>
                      <a:endParaRPr lang="zh-CN" sz="1600" b="1" kern="100" baseline="0" dirty="0">
                        <a:solidFill>
                          <a:schemeClr val="accent2">
                            <a:lumMod val="50000"/>
                          </a:schemeClr>
                        </a:solidFill>
                        <a:effectLst/>
                        <a:latin typeface="微软雅黑" pitchFamily="34" charset="-122"/>
                        <a:ea typeface="微软雅黑" pitchFamily="34" charset="-122"/>
                      </a:endParaRP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ts val="1700"/>
                        </a:lnSpc>
                        <a:spcAft>
                          <a:spcPts val="0"/>
                        </a:spcAft>
                      </a:pPr>
                      <a:r>
                        <a:rPr lang="en-US" sz="1600" b="1" kern="100" baseline="0" dirty="0" smtClean="0">
                          <a:solidFill>
                            <a:schemeClr val="accent2">
                              <a:lumMod val="50000"/>
                            </a:schemeClr>
                          </a:solidFill>
                          <a:effectLst/>
                          <a:latin typeface="微软雅黑" pitchFamily="34" charset="-122"/>
                          <a:ea typeface="微软雅黑" pitchFamily="34" charset="-122"/>
                        </a:rPr>
                        <a:t>3000</a:t>
                      </a:r>
                      <a:endParaRPr lang="zh-CN" sz="1600" b="1" kern="100" baseline="0" dirty="0">
                        <a:solidFill>
                          <a:schemeClr val="accent2">
                            <a:lumMod val="50000"/>
                          </a:schemeClr>
                        </a:solidFill>
                        <a:effectLst/>
                        <a:latin typeface="微软雅黑" pitchFamily="34" charset="-122"/>
                        <a:ea typeface="微软雅黑" pitchFamily="34" charset="-122"/>
                      </a:endParaRP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ts val="1700"/>
                        </a:lnSpc>
                        <a:spcAft>
                          <a:spcPts val="0"/>
                        </a:spcAft>
                      </a:pPr>
                      <a:r>
                        <a:rPr lang="en-US" sz="1600" b="1" kern="100" baseline="0" dirty="0" smtClean="0">
                          <a:solidFill>
                            <a:schemeClr val="accent2">
                              <a:lumMod val="50000"/>
                            </a:schemeClr>
                          </a:solidFill>
                          <a:effectLst/>
                          <a:latin typeface="微软雅黑" pitchFamily="34" charset="-122"/>
                          <a:ea typeface="微软雅黑" pitchFamily="34" charset="-122"/>
                        </a:rPr>
                        <a:t>1500</a:t>
                      </a:r>
                      <a:endParaRPr lang="zh-CN" sz="1600" b="1" kern="100" baseline="0" dirty="0">
                        <a:solidFill>
                          <a:schemeClr val="accent2">
                            <a:lumMod val="50000"/>
                          </a:schemeClr>
                        </a:solidFill>
                        <a:effectLst/>
                        <a:latin typeface="微软雅黑" pitchFamily="34" charset="-122"/>
                        <a:ea typeface="微软雅黑" pitchFamily="34" charset="-122"/>
                      </a:endParaRP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700"/>
                        </a:lnSpc>
                        <a:spcAft>
                          <a:spcPts val="0"/>
                        </a:spcAft>
                      </a:pPr>
                      <a:r>
                        <a:rPr lang="en-US" sz="1600" b="1" kern="100" baseline="0" dirty="0" smtClean="0">
                          <a:solidFill>
                            <a:schemeClr val="accent2">
                              <a:lumMod val="50000"/>
                            </a:schemeClr>
                          </a:solidFill>
                          <a:effectLst/>
                          <a:latin typeface="微软雅黑" pitchFamily="34" charset="-122"/>
                          <a:ea typeface="微软雅黑" pitchFamily="34" charset="-122"/>
                        </a:rPr>
                        <a:t>1500</a:t>
                      </a:r>
                      <a:endParaRPr lang="zh-CN" sz="1600" b="1" kern="100" baseline="0" dirty="0">
                        <a:solidFill>
                          <a:schemeClr val="accent2">
                            <a:lumMod val="50000"/>
                          </a:schemeClr>
                        </a:solidFill>
                        <a:effectLst/>
                        <a:latin typeface="微软雅黑" pitchFamily="34" charset="-122"/>
                        <a:ea typeface="微软雅黑" pitchFamily="34" charset="-122"/>
                      </a:endParaRP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700"/>
                        </a:lnSpc>
                        <a:spcAft>
                          <a:spcPts val="0"/>
                        </a:spcAft>
                      </a:pPr>
                      <a:r>
                        <a:rPr lang="en-US" sz="1600" b="1" kern="100" baseline="0" dirty="0" smtClean="0">
                          <a:solidFill>
                            <a:schemeClr val="accent2">
                              <a:lumMod val="50000"/>
                            </a:schemeClr>
                          </a:solidFill>
                          <a:effectLst/>
                          <a:latin typeface="微软雅黑" pitchFamily="34" charset="-122"/>
                          <a:ea typeface="微软雅黑" pitchFamily="34" charset="-122"/>
                        </a:rPr>
                        <a:t>500</a:t>
                      </a:r>
                      <a:endParaRPr lang="zh-CN" sz="1600" b="1" kern="100" baseline="0" dirty="0">
                        <a:solidFill>
                          <a:schemeClr val="accent2">
                            <a:lumMod val="50000"/>
                          </a:schemeClr>
                        </a:solidFill>
                        <a:effectLst/>
                        <a:latin typeface="微软雅黑" pitchFamily="34" charset="-122"/>
                        <a:ea typeface="微软雅黑" pitchFamily="34" charset="-122"/>
                      </a:endParaRP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ts val="1700"/>
                        </a:lnSpc>
                        <a:spcAft>
                          <a:spcPts val="0"/>
                        </a:spcAft>
                      </a:pPr>
                      <a:r>
                        <a:rPr lang="en-US" sz="1600" b="1" kern="100" baseline="0" dirty="0" smtClean="0">
                          <a:solidFill>
                            <a:schemeClr val="accent2">
                              <a:lumMod val="50000"/>
                            </a:schemeClr>
                          </a:solidFill>
                          <a:effectLst/>
                          <a:latin typeface="微软雅黑" pitchFamily="34" charset="-122"/>
                          <a:ea typeface="微软雅黑" pitchFamily="34" charset="-122"/>
                        </a:rPr>
                        <a:t>500</a:t>
                      </a:r>
                      <a:endParaRPr lang="zh-CN" sz="1600" b="1" kern="100" baseline="0" dirty="0">
                        <a:solidFill>
                          <a:schemeClr val="accent2">
                            <a:lumMod val="50000"/>
                          </a:schemeClr>
                        </a:solidFill>
                        <a:effectLst/>
                        <a:latin typeface="微软雅黑" pitchFamily="34" charset="-122"/>
                        <a:ea typeface="微软雅黑" pitchFamily="34" charset="-122"/>
                      </a:endParaRPr>
                    </a:p>
                  </a:txBody>
                  <a:tcPr marL="68591" marR="685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6" name="Rectangle 1"/>
          <p:cNvSpPr>
            <a:spLocks noChangeArrowheads="1"/>
          </p:cNvSpPr>
          <p:nvPr/>
        </p:nvSpPr>
        <p:spPr bwMode="auto">
          <a:xfrm>
            <a:off x="588194" y="1405225"/>
            <a:ext cx="7727950" cy="1015663"/>
          </a:xfrm>
          <a:prstGeom prst="rect">
            <a:avLst/>
          </a:prstGeom>
          <a:noFill/>
          <a:ln>
            <a:noFill/>
          </a:ln>
          <a:effectLst/>
          <a:extLst/>
        </p:spPr>
        <p:txBody>
          <a:bodyPr anchor="ctr">
            <a:spAutoFit/>
          </a:bodyPr>
          <a:lstStyle/>
          <a:p>
            <a:pPr marL="342900" indent="-342900" eaLnBrk="0" hangingPunct="0">
              <a:buClr>
                <a:schemeClr val="accent2">
                  <a:lumMod val="75000"/>
                </a:schemeClr>
              </a:buClr>
              <a:buFont typeface="Wingdings" pitchFamily="2" charset="2"/>
              <a:buChar char="Ø"/>
              <a:tabLst>
                <a:tab pos="228600" algn="l"/>
                <a:tab pos="266700" algn="l"/>
              </a:tabLst>
              <a:defRPr/>
            </a:pPr>
            <a:r>
              <a:rPr lang="zh-CN" altLang="en-US" sz="2000" dirty="0" smtClean="0">
                <a:latin typeface="微软雅黑" pitchFamily="34" charset="-122"/>
                <a:ea typeface="微软雅黑" pitchFamily="34" charset="-122"/>
                <a:cs typeface="Times New Roman" pitchFamily="18" charset="0"/>
              </a:rPr>
              <a:t>持仓限额</a:t>
            </a:r>
            <a:r>
              <a:rPr lang="zh-CN" sz="2000" dirty="0" smtClean="0">
                <a:latin typeface="微软雅黑" pitchFamily="34" charset="-122"/>
                <a:ea typeface="微软雅黑" pitchFamily="34" charset="-122"/>
                <a:cs typeface="Times New Roman" pitchFamily="18" charset="0"/>
              </a:rPr>
              <a:t>是指</a:t>
            </a:r>
            <a:r>
              <a:rPr lang="zh-CN" altLang="en-US" sz="2000" dirty="0" smtClean="0">
                <a:latin typeface="微软雅黑" pitchFamily="34" charset="-122"/>
                <a:ea typeface="微软雅黑" pitchFamily="34" charset="-122"/>
                <a:cs typeface="Times New Roman" pitchFamily="18" charset="0"/>
              </a:rPr>
              <a:t>能源中心</a:t>
            </a:r>
            <a:r>
              <a:rPr lang="zh-CN" sz="2000" dirty="0" smtClean="0">
                <a:latin typeface="微软雅黑" pitchFamily="34" charset="-122"/>
                <a:ea typeface="微软雅黑" pitchFamily="34" charset="-122"/>
                <a:cs typeface="Times New Roman" pitchFamily="18" charset="0"/>
              </a:rPr>
              <a:t>规定</a:t>
            </a:r>
            <a:r>
              <a:rPr lang="zh-CN" altLang="en-US" sz="2000" dirty="0" smtClean="0">
                <a:latin typeface="微软雅黑" pitchFamily="34" charset="-122"/>
                <a:ea typeface="微软雅黑" pitchFamily="34" charset="-122"/>
                <a:cs typeface="Times New Roman" pitchFamily="18" charset="0"/>
              </a:rPr>
              <a:t>的</a:t>
            </a:r>
            <a:r>
              <a:rPr lang="zh-CN" sz="2000" dirty="0" smtClean="0">
                <a:latin typeface="微软雅黑" pitchFamily="34" charset="-122"/>
                <a:ea typeface="微软雅黑" pitchFamily="34" charset="-122"/>
                <a:cs typeface="Times New Roman" pitchFamily="18" charset="0"/>
              </a:rPr>
              <a:t>会员</a:t>
            </a:r>
            <a:r>
              <a:rPr lang="zh-CN" altLang="en-US" sz="2000" dirty="0" smtClean="0">
                <a:latin typeface="微软雅黑" pitchFamily="34" charset="-122"/>
                <a:ea typeface="微软雅黑" pitchFamily="34" charset="-122"/>
                <a:cs typeface="Times New Roman" pitchFamily="18" charset="0"/>
              </a:rPr>
              <a:t>、境外特殊参与者、境外中介机构</a:t>
            </a:r>
            <a:r>
              <a:rPr lang="zh-CN" sz="2000" dirty="0" smtClean="0">
                <a:latin typeface="微软雅黑" pitchFamily="34" charset="-122"/>
                <a:ea typeface="微软雅黑" pitchFamily="34" charset="-122"/>
                <a:cs typeface="Times New Roman" pitchFamily="18" charset="0"/>
              </a:rPr>
              <a:t>或</a:t>
            </a:r>
            <a:r>
              <a:rPr lang="zh-CN" sz="2000" dirty="0">
                <a:latin typeface="微软雅黑" pitchFamily="34" charset="-122"/>
                <a:ea typeface="微软雅黑" pitchFamily="34" charset="-122"/>
                <a:cs typeface="Times New Roman" pitchFamily="18" charset="0"/>
              </a:rPr>
              <a:t>者</a:t>
            </a:r>
            <a:r>
              <a:rPr lang="zh-CN" sz="2000" dirty="0" smtClean="0">
                <a:latin typeface="微软雅黑" pitchFamily="34" charset="-122"/>
                <a:ea typeface="微软雅黑" pitchFamily="34" charset="-122"/>
                <a:cs typeface="Times New Roman" pitchFamily="18" charset="0"/>
              </a:rPr>
              <a:t>客户</a:t>
            </a:r>
            <a:r>
              <a:rPr lang="zh-CN" altLang="en-US" sz="2000" dirty="0" smtClean="0">
                <a:latin typeface="微软雅黑" pitchFamily="34" charset="-122"/>
                <a:ea typeface="微软雅黑" pitchFamily="34" charset="-122"/>
                <a:cs typeface="Times New Roman" pitchFamily="18" charset="0"/>
              </a:rPr>
              <a:t>的持仓量的最大数额</a:t>
            </a:r>
            <a:endParaRPr lang="en-US" altLang="zh-CN" sz="2000" dirty="0">
              <a:latin typeface="微软雅黑" pitchFamily="34" charset="-122"/>
              <a:ea typeface="微软雅黑" pitchFamily="34" charset="-122"/>
              <a:cs typeface="Times New Roman" pitchFamily="18" charset="0"/>
            </a:endParaRPr>
          </a:p>
          <a:p>
            <a:pPr marL="342900" indent="-342900" eaLnBrk="0" hangingPunct="0">
              <a:buClr>
                <a:schemeClr val="accent2">
                  <a:lumMod val="75000"/>
                </a:schemeClr>
              </a:buClr>
              <a:buFont typeface="Wingdings" pitchFamily="2" charset="2"/>
              <a:buChar char="Ø"/>
              <a:tabLst>
                <a:tab pos="228600" algn="l"/>
                <a:tab pos="266700" algn="l"/>
              </a:tabLst>
              <a:defRPr/>
            </a:pPr>
            <a:r>
              <a:rPr lang="zh-CN" sz="2000" dirty="0">
                <a:latin typeface="微软雅黑" pitchFamily="34" charset="-122"/>
                <a:ea typeface="微软雅黑" pitchFamily="34" charset="-122"/>
                <a:cs typeface="Times New Roman" pitchFamily="18" charset="0"/>
              </a:rPr>
              <a:t>原油期货合约在不同时期的限仓比例和持仓限额按照下表执行</a:t>
            </a:r>
            <a:r>
              <a:rPr lang="zh-CN" altLang="en-US" sz="2000" dirty="0">
                <a:latin typeface="微软雅黑" pitchFamily="34" charset="-122"/>
                <a:ea typeface="微软雅黑" pitchFamily="34" charset="-122"/>
                <a:cs typeface="Times New Roman" pitchFamily="18" charset="0"/>
              </a:rPr>
              <a:t>：</a:t>
            </a:r>
            <a:endParaRPr lang="zh-CN" sz="2000" dirty="0">
              <a:latin typeface="微软雅黑" pitchFamily="34" charset="-122"/>
              <a:ea typeface="微软雅黑" pitchFamily="34" charset="-122"/>
            </a:endParaRPr>
          </a:p>
        </p:txBody>
      </p:sp>
      <p:sp>
        <p:nvSpPr>
          <p:cNvPr id="7" name="Rectangle 2"/>
          <p:cNvSpPr>
            <a:spLocks noChangeArrowheads="1"/>
          </p:cNvSpPr>
          <p:nvPr/>
        </p:nvSpPr>
        <p:spPr bwMode="auto">
          <a:xfrm>
            <a:off x="323528" y="5817966"/>
            <a:ext cx="8640960" cy="310341"/>
          </a:xfrm>
          <a:prstGeom prst="rect">
            <a:avLst/>
          </a:prstGeom>
          <a:noFill/>
          <a:ln>
            <a:noFill/>
          </a:ln>
          <a:effectLst/>
          <a:extLst/>
        </p:spPr>
        <p:txBody>
          <a:bodyPr wrap="square" anchor="ctr">
            <a:spAutoFit/>
          </a:bodyPr>
          <a:lstStyle/>
          <a:p>
            <a:pPr indent="228600" algn="just">
              <a:lnSpc>
                <a:spcPts val="1700"/>
              </a:lnSpc>
              <a:spcBef>
                <a:spcPts val="600"/>
              </a:spcBef>
              <a:spcAft>
                <a:spcPts val="0"/>
              </a:spcAft>
              <a:defRPr/>
            </a:pPr>
            <a:r>
              <a:rPr lang="zh-CN" altLang="en-US" sz="1600" b="1" kern="100" dirty="0">
                <a:solidFill>
                  <a:schemeClr val="accent2">
                    <a:lumMod val="50000"/>
                  </a:schemeClr>
                </a:solidFill>
                <a:latin typeface="Times New Roman"/>
                <a:ea typeface="宋体"/>
                <a:cs typeface="Times New Roman"/>
              </a:rPr>
              <a:t>注</a:t>
            </a:r>
            <a:r>
              <a:rPr lang="zh-CN" altLang="en-US" sz="1600" b="1" kern="100" dirty="0" smtClean="0">
                <a:solidFill>
                  <a:schemeClr val="accent2">
                    <a:lumMod val="50000"/>
                  </a:schemeClr>
                </a:solidFill>
                <a:latin typeface="Times New Roman"/>
                <a:ea typeface="宋体"/>
                <a:cs typeface="Times New Roman"/>
              </a:rPr>
              <a:t>：</a:t>
            </a:r>
            <a:r>
              <a:rPr lang="zh-CN" altLang="en-US" sz="1600" b="1" kern="100" dirty="0">
                <a:solidFill>
                  <a:schemeClr val="accent2">
                    <a:lumMod val="50000"/>
                  </a:schemeClr>
                </a:solidFill>
                <a:latin typeface="Times New Roman"/>
                <a:ea typeface="宋体"/>
                <a:cs typeface="Times New Roman"/>
              </a:rPr>
              <a:t>以上</a:t>
            </a:r>
            <a:r>
              <a:rPr lang="zh-CN" altLang="en-US" sz="1600" b="1" kern="100" dirty="0" smtClean="0">
                <a:solidFill>
                  <a:schemeClr val="accent2">
                    <a:lumMod val="50000"/>
                  </a:schemeClr>
                </a:solidFill>
                <a:latin typeface="Times New Roman"/>
                <a:ea typeface="宋体"/>
                <a:cs typeface="Times New Roman"/>
              </a:rPr>
              <a:t>持仓量数据均为单向计算。</a:t>
            </a:r>
            <a:endParaRPr lang="zh-CN" altLang="en-US" sz="1600" b="1" dirty="0">
              <a:solidFill>
                <a:schemeClr val="accent2">
                  <a:lumMod val="50000"/>
                </a:schemeClr>
              </a:solidFill>
              <a:latin typeface="Arial" pitchFamily="34" charset="0"/>
              <a:ea typeface="宋体" pitchFamily="2" charset="-122"/>
            </a:endParaRPr>
          </a:p>
        </p:txBody>
      </p:sp>
      <p:sp>
        <p:nvSpPr>
          <p:cNvPr id="9"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持仓限额制度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866805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14</a:t>
            </a:fld>
            <a:endParaRPr lang="zh-CN" altLang="en-US" dirty="0"/>
          </a:p>
        </p:txBody>
      </p:sp>
      <p:sp>
        <p:nvSpPr>
          <p:cNvPr id="4" name="AutoShape 17"/>
          <p:cNvSpPr>
            <a:spLocks noChangeArrowheads="1"/>
          </p:cNvSpPr>
          <p:nvPr/>
        </p:nvSpPr>
        <p:spPr bwMode="auto">
          <a:xfrm>
            <a:off x="6084888" y="5359623"/>
            <a:ext cx="1906588" cy="566738"/>
          </a:xfrm>
          <a:prstGeom prst="chevron">
            <a:avLst>
              <a:gd name="adj" fmla="val 33704"/>
            </a:avLst>
          </a:prstGeom>
          <a:solidFill>
            <a:schemeClr val="accent2">
              <a:lumMod val="75000"/>
            </a:schemeClr>
          </a:solidFill>
          <a:ln w="3175">
            <a:solidFill>
              <a:srgbClr val="D7D7D7"/>
            </a:solidFill>
            <a:miter lim="800000"/>
            <a:headEnd/>
            <a:tailEnd/>
          </a:ln>
        </p:spPr>
        <p:txBody>
          <a:bodyPr lIns="0" rIns="0" anchor="ctr"/>
          <a:lstStyle/>
          <a:p>
            <a:pPr algn="ctr"/>
            <a:r>
              <a:rPr lang="zh-CN" altLang="en-US" dirty="0">
                <a:solidFill>
                  <a:srgbClr val="FFFFFF"/>
                </a:solidFill>
                <a:latin typeface="微软雅黑" pitchFamily="34" charset="-122"/>
                <a:ea typeface="微软雅黑" pitchFamily="34" charset="-122"/>
              </a:rPr>
              <a:t>交割月前一月</a:t>
            </a:r>
          </a:p>
        </p:txBody>
      </p:sp>
      <p:sp>
        <p:nvSpPr>
          <p:cNvPr id="6" name="AutoShape 17"/>
          <p:cNvSpPr>
            <a:spLocks noChangeArrowheads="1"/>
          </p:cNvSpPr>
          <p:nvPr/>
        </p:nvSpPr>
        <p:spPr bwMode="auto">
          <a:xfrm>
            <a:off x="4464051" y="5350098"/>
            <a:ext cx="1800225" cy="568325"/>
          </a:xfrm>
          <a:prstGeom prst="chevron">
            <a:avLst>
              <a:gd name="adj" fmla="val 33597"/>
            </a:avLst>
          </a:prstGeom>
          <a:solidFill>
            <a:schemeClr val="accent2">
              <a:lumMod val="60000"/>
              <a:lumOff val="40000"/>
            </a:schemeClr>
          </a:solidFill>
          <a:ln w="3175">
            <a:solidFill>
              <a:srgbClr val="D7D7D7"/>
            </a:solidFill>
            <a:miter lim="800000"/>
            <a:headEnd/>
            <a:tailEnd/>
          </a:ln>
        </p:spPr>
        <p:txBody>
          <a:bodyPr lIns="0" rIns="0" anchor="ctr"/>
          <a:lstStyle/>
          <a:p>
            <a:pPr algn="ctr"/>
            <a:r>
              <a:rPr lang="zh-CN" altLang="en-US" dirty="0">
                <a:solidFill>
                  <a:srgbClr val="FFFFFF"/>
                </a:solidFill>
                <a:latin typeface="微软雅黑" pitchFamily="34" charset="-122"/>
                <a:ea typeface="微软雅黑" pitchFamily="34" charset="-122"/>
              </a:rPr>
              <a:t>交割月前二月</a:t>
            </a:r>
          </a:p>
        </p:txBody>
      </p:sp>
      <p:sp>
        <p:nvSpPr>
          <p:cNvPr id="7" name="AutoShape 17"/>
          <p:cNvSpPr>
            <a:spLocks noChangeArrowheads="1"/>
          </p:cNvSpPr>
          <p:nvPr/>
        </p:nvSpPr>
        <p:spPr bwMode="auto">
          <a:xfrm>
            <a:off x="2806701" y="5350098"/>
            <a:ext cx="1873250" cy="568325"/>
          </a:xfrm>
          <a:prstGeom prst="chevron">
            <a:avLst>
              <a:gd name="adj" fmla="val 33617"/>
            </a:avLst>
          </a:prstGeom>
          <a:solidFill>
            <a:schemeClr val="tx1">
              <a:lumMod val="65000"/>
              <a:lumOff val="35000"/>
            </a:schemeClr>
          </a:solidFill>
          <a:ln w="3175">
            <a:solidFill>
              <a:srgbClr val="D7D7D7"/>
            </a:solidFill>
            <a:miter lim="800000"/>
            <a:headEnd/>
            <a:tailEnd/>
          </a:ln>
        </p:spPr>
        <p:txBody>
          <a:bodyPr lIns="0" rIns="0" anchor="ctr"/>
          <a:lstStyle/>
          <a:p>
            <a:pPr algn="ctr"/>
            <a:r>
              <a:rPr lang="zh-CN" altLang="en-US" dirty="0">
                <a:solidFill>
                  <a:srgbClr val="FFFFFF"/>
                </a:solidFill>
                <a:latin typeface="微软雅黑" pitchFamily="34" charset="-122"/>
                <a:ea typeface="微软雅黑" pitchFamily="34" charset="-122"/>
              </a:rPr>
              <a:t>交割月前三月</a:t>
            </a:r>
          </a:p>
        </p:txBody>
      </p:sp>
      <p:sp>
        <p:nvSpPr>
          <p:cNvPr id="8" name="AutoShape 18"/>
          <p:cNvSpPr>
            <a:spLocks noChangeArrowheads="1"/>
          </p:cNvSpPr>
          <p:nvPr/>
        </p:nvSpPr>
        <p:spPr bwMode="auto">
          <a:xfrm>
            <a:off x="1366838" y="5381848"/>
            <a:ext cx="1296988" cy="566738"/>
          </a:xfrm>
          <a:prstGeom prst="chevron">
            <a:avLst>
              <a:gd name="adj" fmla="val 33724"/>
            </a:avLst>
          </a:prstGeom>
          <a:solidFill>
            <a:schemeClr val="tx1">
              <a:lumMod val="65000"/>
              <a:lumOff val="35000"/>
            </a:schemeClr>
          </a:solidFill>
          <a:ln w="3175">
            <a:solidFill>
              <a:srgbClr val="D7D7D7"/>
            </a:solidFill>
            <a:miter lim="800000"/>
            <a:headEnd/>
            <a:tailEnd/>
          </a:ln>
        </p:spPr>
        <p:txBody>
          <a:bodyPr lIns="0" rIns="0" anchor="ctr"/>
          <a:lstStyle/>
          <a:p>
            <a:pPr algn="ctr"/>
            <a:r>
              <a:rPr lang="zh-CN" altLang="en-US">
                <a:solidFill>
                  <a:srgbClr val="FFFFFF"/>
                </a:solidFill>
                <a:latin typeface="微软雅黑" pitchFamily="34" charset="-122"/>
                <a:ea typeface="微软雅黑" pitchFamily="34" charset="-122"/>
              </a:rPr>
              <a:t>挂牌日</a:t>
            </a:r>
          </a:p>
        </p:txBody>
      </p:sp>
      <p:sp>
        <p:nvSpPr>
          <p:cNvPr id="15" name="TextBox 81"/>
          <p:cNvSpPr txBox="1">
            <a:spLocks noChangeArrowheads="1"/>
          </p:cNvSpPr>
          <p:nvPr/>
        </p:nvSpPr>
        <p:spPr bwMode="auto">
          <a:xfrm>
            <a:off x="2407419" y="3478436"/>
            <a:ext cx="1660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en-US" altLang="zh-CN" b="1" dirty="0" smtClean="0">
                <a:solidFill>
                  <a:schemeClr val="tx1">
                    <a:lumMod val="65000"/>
                    <a:lumOff val="35000"/>
                  </a:schemeClr>
                </a:solidFill>
                <a:latin typeface="微软雅黑" pitchFamily="34" charset="-122"/>
                <a:ea typeface="微软雅黑" pitchFamily="34" charset="-122"/>
              </a:rPr>
              <a:t>3000</a:t>
            </a:r>
            <a:r>
              <a:rPr lang="zh-CN" altLang="en-US" b="1" dirty="0" smtClean="0">
                <a:solidFill>
                  <a:schemeClr val="tx1">
                    <a:lumMod val="65000"/>
                    <a:lumOff val="35000"/>
                  </a:schemeClr>
                </a:solidFill>
                <a:latin typeface="微软雅黑" pitchFamily="34" charset="-122"/>
                <a:ea typeface="微软雅黑" pitchFamily="34" charset="-122"/>
              </a:rPr>
              <a:t>手</a:t>
            </a:r>
            <a:endParaRPr lang="zh-CN" altLang="en-US" b="1" dirty="0">
              <a:solidFill>
                <a:schemeClr val="tx1">
                  <a:lumMod val="65000"/>
                  <a:lumOff val="35000"/>
                </a:schemeClr>
              </a:solidFill>
              <a:latin typeface="微软雅黑" pitchFamily="34" charset="-122"/>
              <a:ea typeface="微软雅黑" pitchFamily="34" charset="-122"/>
            </a:endParaRPr>
          </a:p>
        </p:txBody>
      </p:sp>
      <p:sp>
        <p:nvSpPr>
          <p:cNvPr id="16" name="TextBox 81"/>
          <p:cNvSpPr txBox="1">
            <a:spLocks noChangeArrowheads="1"/>
          </p:cNvSpPr>
          <p:nvPr/>
        </p:nvSpPr>
        <p:spPr bwMode="auto">
          <a:xfrm>
            <a:off x="4283968" y="3717032"/>
            <a:ext cx="1660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en-US" altLang="zh-CN" b="1" dirty="0" smtClean="0">
                <a:solidFill>
                  <a:schemeClr val="accent2">
                    <a:lumMod val="60000"/>
                    <a:lumOff val="40000"/>
                  </a:schemeClr>
                </a:solidFill>
                <a:latin typeface="微软雅黑" pitchFamily="34" charset="-122"/>
                <a:ea typeface="微软雅黑" pitchFamily="34" charset="-122"/>
              </a:rPr>
              <a:t>1500</a:t>
            </a:r>
            <a:r>
              <a:rPr lang="zh-CN" altLang="en-US" b="1" dirty="0">
                <a:solidFill>
                  <a:schemeClr val="accent2">
                    <a:lumMod val="60000"/>
                    <a:lumOff val="40000"/>
                  </a:schemeClr>
                </a:solidFill>
                <a:latin typeface="微软雅黑" pitchFamily="34" charset="-122"/>
                <a:ea typeface="微软雅黑" pitchFamily="34" charset="-122"/>
              </a:rPr>
              <a:t>手</a:t>
            </a:r>
          </a:p>
        </p:txBody>
      </p:sp>
      <p:sp>
        <p:nvSpPr>
          <p:cNvPr id="17" name="TextBox 81"/>
          <p:cNvSpPr txBox="1">
            <a:spLocks noChangeArrowheads="1"/>
          </p:cNvSpPr>
          <p:nvPr/>
        </p:nvSpPr>
        <p:spPr bwMode="auto">
          <a:xfrm>
            <a:off x="6012160" y="4149080"/>
            <a:ext cx="1660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en-US" altLang="zh-CN" b="1" dirty="0" smtClean="0">
                <a:solidFill>
                  <a:schemeClr val="accent2">
                    <a:lumMod val="75000"/>
                  </a:schemeClr>
                </a:solidFill>
                <a:latin typeface="微软雅黑" pitchFamily="34" charset="-122"/>
                <a:ea typeface="微软雅黑" pitchFamily="34" charset="-122"/>
              </a:rPr>
              <a:t>500</a:t>
            </a:r>
            <a:r>
              <a:rPr lang="zh-CN" altLang="en-US" b="1" dirty="0">
                <a:solidFill>
                  <a:schemeClr val="accent2">
                    <a:lumMod val="75000"/>
                  </a:schemeClr>
                </a:solidFill>
                <a:latin typeface="微软雅黑" pitchFamily="34" charset="-122"/>
                <a:ea typeface="微软雅黑" pitchFamily="34" charset="-122"/>
              </a:rPr>
              <a:t>手</a:t>
            </a:r>
          </a:p>
        </p:txBody>
      </p:sp>
      <p:sp>
        <p:nvSpPr>
          <p:cNvPr id="18" name="Line 3107"/>
          <p:cNvSpPr>
            <a:spLocks noChangeShapeType="1"/>
          </p:cNvSpPr>
          <p:nvPr/>
        </p:nvSpPr>
        <p:spPr bwMode="auto">
          <a:xfrm>
            <a:off x="1304926" y="5278661"/>
            <a:ext cx="3224212" cy="0"/>
          </a:xfrm>
          <a:prstGeom prst="line">
            <a:avLst/>
          </a:prstGeom>
          <a:noFill/>
          <a:ln w="31750" cap="rnd">
            <a:solidFill>
              <a:srgbClr val="333333"/>
            </a:solidFill>
            <a:prstDash val="sysDot"/>
            <a:round/>
            <a:headEnd/>
            <a:tailEnd type="stealth" w="med" len="med"/>
          </a:ln>
          <a:extLst>
            <a:ext uri="{909E8E84-426E-40DD-AFC4-6F175D3DCCD1}">
              <a14:hiddenFill xmlns:a14="http://schemas.microsoft.com/office/drawing/2010/main">
                <a:noFill/>
              </a14:hiddenFill>
            </a:ext>
          </a:extLst>
        </p:spPr>
        <p:txBody>
          <a:bodyPr/>
          <a:lstStyle/>
          <a:p>
            <a:endParaRPr lang="zh-CN" altLang="en-US"/>
          </a:p>
        </p:txBody>
      </p:sp>
      <p:sp>
        <p:nvSpPr>
          <p:cNvPr id="19" name="AutoShape 262"/>
          <p:cNvSpPr>
            <a:spLocks noChangeArrowheads="1"/>
          </p:cNvSpPr>
          <p:nvPr/>
        </p:nvSpPr>
        <p:spPr bwMode="auto">
          <a:xfrm>
            <a:off x="3340101" y="1052736"/>
            <a:ext cx="1870075" cy="2136775"/>
          </a:xfrm>
          <a:prstGeom prst="can">
            <a:avLst>
              <a:gd name="adj" fmla="val 50000"/>
            </a:avLst>
          </a:prstGeom>
          <a:solidFill>
            <a:schemeClr val="accent2">
              <a:lumMod val="50000"/>
            </a:schemeClr>
          </a:solidFill>
          <a:ln w="19050">
            <a:solidFill>
              <a:srgbClr val="FFFFFF"/>
            </a:solidFill>
            <a:round/>
            <a:headEnd/>
            <a:tailEnd/>
          </a:ln>
        </p:spPr>
        <p:txBody>
          <a:bodyPr wrap="none" anchor="ctr"/>
          <a:lstStyle/>
          <a:p>
            <a:pPr fontAlgn="auto">
              <a:spcBef>
                <a:spcPts val="0"/>
              </a:spcBef>
              <a:spcAft>
                <a:spcPts val="0"/>
              </a:spcAft>
              <a:defRPr/>
            </a:pPr>
            <a:endParaRPr lang="ko-KR" altLang="en-US" kern="0">
              <a:solidFill>
                <a:sysClr val="windowText" lastClr="000000"/>
              </a:solidFill>
              <a:latin typeface="굴림" pitchFamily="34" charset="-127"/>
              <a:ea typeface="굴림" pitchFamily="34" charset="-127"/>
            </a:endParaRPr>
          </a:p>
        </p:txBody>
      </p:sp>
      <p:sp>
        <p:nvSpPr>
          <p:cNvPr id="20" name="AutoShape 271"/>
          <p:cNvSpPr>
            <a:spLocks noChangeArrowheads="1"/>
          </p:cNvSpPr>
          <p:nvPr/>
        </p:nvSpPr>
        <p:spPr bwMode="auto">
          <a:xfrm>
            <a:off x="3340101" y="2330673"/>
            <a:ext cx="1870075" cy="863600"/>
          </a:xfrm>
          <a:prstGeom prst="can">
            <a:avLst>
              <a:gd name="adj" fmla="val 50000"/>
            </a:avLst>
          </a:prstGeom>
          <a:gradFill rotWithShape="1">
            <a:gsLst>
              <a:gs pos="0">
                <a:srgbClr val="FF0000"/>
              </a:gs>
              <a:gs pos="100000">
                <a:srgbClr val="760000"/>
              </a:gs>
            </a:gsLst>
            <a:lin ang="5400000" scaled="1"/>
          </a:gradFill>
          <a:ln w="19050">
            <a:solidFill>
              <a:srgbClr val="FFFFFF"/>
            </a:solidFill>
            <a:round/>
            <a:headEnd/>
            <a:tailEnd/>
          </a:ln>
        </p:spPr>
        <p:txBody>
          <a:bodyPr wrap="none" anchor="ctr"/>
          <a:lstStyle/>
          <a:p>
            <a:pPr fontAlgn="auto">
              <a:spcBef>
                <a:spcPts val="0"/>
              </a:spcBef>
              <a:spcAft>
                <a:spcPts val="0"/>
              </a:spcAft>
              <a:defRPr/>
            </a:pPr>
            <a:endParaRPr lang="ko-KR" altLang="en-US" kern="0">
              <a:solidFill>
                <a:sysClr val="windowText" lastClr="000000"/>
              </a:solidFill>
              <a:latin typeface="굴림" pitchFamily="34" charset="-127"/>
              <a:ea typeface="굴림" pitchFamily="34" charset="-127"/>
            </a:endParaRPr>
          </a:p>
        </p:txBody>
      </p:sp>
      <p:sp>
        <p:nvSpPr>
          <p:cNvPr id="21" name="TextBox 81"/>
          <p:cNvSpPr txBox="1">
            <a:spLocks noChangeArrowheads="1"/>
          </p:cNvSpPr>
          <p:nvPr/>
        </p:nvSpPr>
        <p:spPr bwMode="auto">
          <a:xfrm>
            <a:off x="3444876" y="2762473"/>
            <a:ext cx="1660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en-US" altLang="zh-CN" b="1" dirty="0">
                <a:solidFill>
                  <a:schemeClr val="bg1"/>
                </a:solidFill>
                <a:latin typeface="微软雅黑" pitchFamily="34" charset="-122"/>
                <a:ea typeface="微软雅黑" pitchFamily="34" charset="-122"/>
              </a:rPr>
              <a:t>25%</a:t>
            </a:r>
            <a:endParaRPr lang="zh-CN" altLang="en-US" b="1" dirty="0">
              <a:solidFill>
                <a:schemeClr val="bg1"/>
              </a:solidFill>
              <a:latin typeface="微软雅黑" pitchFamily="34" charset="-122"/>
              <a:ea typeface="微软雅黑" pitchFamily="34" charset="-122"/>
            </a:endParaRPr>
          </a:p>
        </p:txBody>
      </p:sp>
      <p:sp>
        <p:nvSpPr>
          <p:cNvPr id="22" name="Line 3107"/>
          <p:cNvSpPr>
            <a:spLocks noChangeShapeType="1"/>
          </p:cNvSpPr>
          <p:nvPr/>
        </p:nvSpPr>
        <p:spPr bwMode="auto">
          <a:xfrm>
            <a:off x="1270001" y="3284761"/>
            <a:ext cx="6361112" cy="0"/>
          </a:xfrm>
          <a:prstGeom prst="line">
            <a:avLst/>
          </a:prstGeom>
          <a:noFill/>
          <a:ln w="47625" cap="rnd">
            <a:solidFill>
              <a:srgbClr val="333333"/>
            </a:solidFill>
            <a:prstDash val="dash"/>
            <a:round/>
            <a:headEnd/>
            <a:tailEnd type="stealth" w="med" len="med"/>
          </a:ln>
          <a:extLst>
            <a:ext uri="{909E8E84-426E-40DD-AFC4-6F175D3DCCD1}">
              <a14:hiddenFill xmlns:a14="http://schemas.microsoft.com/office/drawing/2010/main">
                <a:noFill/>
              </a14:hiddenFill>
            </a:ext>
          </a:extLst>
        </p:spPr>
        <p:txBody>
          <a:bodyPr/>
          <a:lstStyle/>
          <a:p>
            <a:endParaRPr lang="zh-CN" altLang="en-US"/>
          </a:p>
        </p:txBody>
      </p:sp>
      <p:sp>
        <p:nvSpPr>
          <p:cNvPr id="23" name="TextBox 81"/>
          <p:cNvSpPr txBox="1">
            <a:spLocks noChangeArrowheads="1"/>
          </p:cNvSpPr>
          <p:nvPr/>
        </p:nvSpPr>
        <p:spPr bwMode="auto">
          <a:xfrm>
            <a:off x="3482976" y="1394048"/>
            <a:ext cx="1660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defRPr/>
            </a:pPr>
            <a:r>
              <a:rPr lang="en-US" altLang="zh-CN" b="1" kern="100" dirty="0" smtClean="0">
                <a:solidFill>
                  <a:srgbClr val="CA0630"/>
                </a:solidFill>
                <a:latin typeface="微软雅黑" pitchFamily="34" charset="-122"/>
                <a:ea typeface="微软雅黑" pitchFamily="34" charset="-122"/>
              </a:rPr>
              <a:t>≥7.5</a:t>
            </a:r>
            <a:r>
              <a:rPr lang="zh-CN" altLang="en-US" b="1" kern="100" dirty="0" smtClean="0">
                <a:solidFill>
                  <a:srgbClr val="CA0630"/>
                </a:solidFill>
                <a:latin typeface="微软雅黑" pitchFamily="34" charset="-122"/>
                <a:ea typeface="微软雅黑" pitchFamily="34" charset="-122"/>
              </a:rPr>
              <a:t>万</a:t>
            </a:r>
            <a:r>
              <a:rPr lang="zh-CN" altLang="en-US" b="1" dirty="0" smtClean="0">
                <a:solidFill>
                  <a:srgbClr val="BF171B"/>
                </a:solidFill>
                <a:latin typeface="微软雅黑" pitchFamily="34" charset="-122"/>
                <a:ea typeface="微软雅黑" pitchFamily="34" charset="-122"/>
              </a:rPr>
              <a:t>手</a:t>
            </a:r>
            <a:endParaRPr lang="zh-CN" altLang="en-US" b="1" dirty="0">
              <a:solidFill>
                <a:srgbClr val="BF171B"/>
              </a:solidFill>
              <a:latin typeface="微软雅黑" pitchFamily="34" charset="-122"/>
              <a:ea typeface="微软雅黑" pitchFamily="34" charset="-122"/>
            </a:endParaRPr>
          </a:p>
        </p:txBody>
      </p:sp>
      <p:sp>
        <p:nvSpPr>
          <p:cNvPr id="24" name="矩形 7"/>
          <p:cNvSpPr>
            <a:spLocks noChangeArrowheads="1"/>
          </p:cNvSpPr>
          <p:nvPr/>
        </p:nvSpPr>
        <p:spPr bwMode="auto">
          <a:xfrm>
            <a:off x="79376" y="1484536"/>
            <a:ext cx="2030412" cy="35877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FFFFFF"/>
                </a:solidFill>
                <a:latin typeface="微软雅黑" pitchFamily="34" charset="-122"/>
                <a:ea typeface="微软雅黑" pitchFamily="34" charset="-122"/>
                <a:sym typeface="宋体" pitchFamily="2" charset="-122"/>
              </a:rPr>
              <a:t>期货公司会员</a:t>
            </a:r>
            <a:endParaRPr lang="zh-CN" altLang="zh-CN" b="1" dirty="0">
              <a:solidFill>
                <a:srgbClr val="FFFFFF"/>
              </a:solidFill>
              <a:latin typeface="微软雅黑" pitchFamily="34" charset="-122"/>
              <a:ea typeface="微软雅黑" pitchFamily="34" charset="-122"/>
              <a:sym typeface="宋体" pitchFamily="2" charset="-122"/>
            </a:endParaRPr>
          </a:p>
        </p:txBody>
      </p:sp>
      <p:sp>
        <p:nvSpPr>
          <p:cNvPr id="25" name="矩形 7"/>
          <p:cNvSpPr>
            <a:spLocks noChangeArrowheads="1"/>
          </p:cNvSpPr>
          <p:nvPr/>
        </p:nvSpPr>
        <p:spPr bwMode="auto">
          <a:xfrm>
            <a:off x="79376" y="1917923"/>
            <a:ext cx="2030412" cy="35877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b="1" dirty="0" smtClean="0">
                <a:solidFill>
                  <a:srgbClr val="FFFFFF"/>
                </a:solidFill>
                <a:latin typeface="微软雅黑" pitchFamily="34" charset="-122"/>
                <a:ea typeface="微软雅黑" pitchFamily="34" charset="-122"/>
                <a:sym typeface="宋体" pitchFamily="2" charset="-122"/>
              </a:rPr>
              <a:t>境外特殊经纪参与者</a:t>
            </a:r>
            <a:endParaRPr lang="zh-CN" altLang="zh-CN" sz="1600" b="1" dirty="0">
              <a:solidFill>
                <a:srgbClr val="FFFFFF"/>
              </a:solidFill>
              <a:latin typeface="微软雅黑" pitchFamily="34" charset="-122"/>
              <a:ea typeface="微软雅黑" pitchFamily="34" charset="-122"/>
              <a:sym typeface="宋体" pitchFamily="2" charset="-122"/>
            </a:endParaRPr>
          </a:p>
        </p:txBody>
      </p:sp>
      <p:sp>
        <p:nvSpPr>
          <p:cNvPr id="26" name="矩形 7"/>
          <p:cNvSpPr>
            <a:spLocks noChangeArrowheads="1"/>
          </p:cNvSpPr>
          <p:nvPr/>
        </p:nvSpPr>
        <p:spPr bwMode="auto">
          <a:xfrm>
            <a:off x="79376" y="2371948"/>
            <a:ext cx="2030412" cy="35877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smtClean="0">
                <a:solidFill>
                  <a:srgbClr val="FFFFFF"/>
                </a:solidFill>
                <a:latin typeface="微软雅黑" pitchFamily="34" charset="-122"/>
                <a:ea typeface="微软雅黑" pitchFamily="34" charset="-122"/>
                <a:sym typeface="宋体" pitchFamily="2" charset="-122"/>
              </a:rPr>
              <a:t>境外中介机构</a:t>
            </a:r>
            <a:endParaRPr lang="zh-CN" altLang="zh-CN" b="1" dirty="0">
              <a:solidFill>
                <a:srgbClr val="FFFFFF"/>
              </a:solidFill>
              <a:latin typeface="微软雅黑" pitchFamily="34" charset="-122"/>
              <a:ea typeface="微软雅黑" pitchFamily="34" charset="-122"/>
              <a:sym typeface="宋体" pitchFamily="2" charset="-122"/>
            </a:endParaRPr>
          </a:p>
        </p:txBody>
      </p:sp>
      <p:sp>
        <p:nvSpPr>
          <p:cNvPr id="27" name="矩形 7"/>
          <p:cNvSpPr>
            <a:spLocks noChangeArrowheads="1"/>
          </p:cNvSpPr>
          <p:nvPr/>
        </p:nvSpPr>
        <p:spPr bwMode="auto">
          <a:xfrm>
            <a:off x="546" y="3621311"/>
            <a:ext cx="2267198" cy="358775"/>
          </a:xfrm>
          <a:prstGeom prst="rect">
            <a:avLst/>
          </a:prstGeom>
          <a:solidFill>
            <a:schemeClr val="accent2">
              <a:lumMod val="75000"/>
            </a:schemeClr>
          </a:solidFill>
          <a:ln/>
        </p:spPr>
        <p:style>
          <a:lnRef idx="1">
            <a:schemeClr val="accent5"/>
          </a:lnRef>
          <a:fillRef idx="1001">
            <a:schemeClr val="dk2"/>
          </a:fillRef>
          <a:effectRef idx="2">
            <a:schemeClr val="accent5"/>
          </a:effectRef>
          <a:fontRef idx="minor">
            <a:schemeClr val="lt1"/>
          </a:fontRef>
        </p:style>
        <p:txBody>
          <a:bodyPr anchor="ctr"/>
          <a:lstStyle/>
          <a:p>
            <a:pPr algn="ctr">
              <a:defRPr/>
            </a:pPr>
            <a:r>
              <a:rPr lang="zh-CN" altLang="en-US" b="1" dirty="0">
                <a:solidFill>
                  <a:srgbClr val="FFFFFF"/>
                </a:solidFill>
                <a:latin typeface="微软雅黑" pitchFamily="34" charset="-122"/>
                <a:ea typeface="微软雅黑" pitchFamily="34" charset="-122"/>
                <a:sym typeface="宋体" pitchFamily="2" charset="-122"/>
              </a:rPr>
              <a:t>客户</a:t>
            </a:r>
            <a:endParaRPr lang="zh-CN" altLang="zh-CN" b="1" dirty="0">
              <a:solidFill>
                <a:srgbClr val="FFFFFF"/>
              </a:solidFill>
              <a:latin typeface="微软雅黑" pitchFamily="34" charset="-122"/>
              <a:ea typeface="微软雅黑" pitchFamily="34" charset="-122"/>
              <a:sym typeface="宋体" pitchFamily="2" charset="-122"/>
            </a:endParaRPr>
          </a:p>
        </p:txBody>
      </p:sp>
      <p:sp>
        <p:nvSpPr>
          <p:cNvPr id="28" name="矩形 7"/>
          <p:cNvSpPr>
            <a:spLocks noChangeArrowheads="1"/>
          </p:cNvSpPr>
          <p:nvPr/>
        </p:nvSpPr>
        <p:spPr bwMode="auto">
          <a:xfrm>
            <a:off x="546" y="4054698"/>
            <a:ext cx="2267198" cy="358775"/>
          </a:xfrm>
          <a:prstGeom prst="rect">
            <a:avLst/>
          </a:prstGeom>
          <a:solidFill>
            <a:schemeClr val="accent2">
              <a:lumMod val="75000"/>
            </a:schemeClr>
          </a:solidFill>
          <a:ln>
            <a:noFill/>
          </a:ln>
        </p:spPr>
        <p:style>
          <a:lnRef idx="1">
            <a:schemeClr val="accent5"/>
          </a:lnRef>
          <a:fillRef idx="1001">
            <a:schemeClr val="dk2"/>
          </a:fillRef>
          <a:effectRef idx="2">
            <a:schemeClr val="accent5"/>
          </a:effectRef>
          <a:fontRef idx="minor">
            <a:schemeClr val="lt1"/>
          </a:fontRef>
        </p:style>
        <p:txBody>
          <a:bodyPr anchor="ctr"/>
          <a:lstStyle/>
          <a:p>
            <a:pPr algn="ctr">
              <a:defRPr/>
            </a:pPr>
            <a:r>
              <a:rPr lang="zh-CN" altLang="en-US" b="1" dirty="0">
                <a:solidFill>
                  <a:srgbClr val="FFFFFF"/>
                </a:solidFill>
                <a:latin typeface="微软雅黑" pitchFamily="34" charset="-122"/>
                <a:ea typeface="微软雅黑" pitchFamily="34" charset="-122"/>
                <a:sym typeface="宋体" pitchFamily="2" charset="-122"/>
              </a:rPr>
              <a:t>非期货公司会员</a:t>
            </a:r>
            <a:endParaRPr lang="zh-CN" altLang="zh-CN" b="1" dirty="0">
              <a:solidFill>
                <a:srgbClr val="FFFFFF"/>
              </a:solidFill>
              <a:latin typeface="微软雅黑" pitchFamily="34" charset="-122"/>
              <a:ea typeface="微软雅黑" pitchFamily="34" charset="-122"/>
              <a:sym typeface="宋体" pitchFamily="2" charset="-122"/>
            </a:endParaRPr>
          </a:p>
        </p:txBody>
      </p:sp>
      <p:sp>
        <p:nvSpPr>
          <p:cNvPr id="29" name="矩形 7"/>
          <p:cNvSpPr>
            <a:spLocks noChangeArrowheads="1"/>
          </p:cNvSpPr>
          <p:nvPr/>
        </p:nvSpPr>
        <p:spPr bwMode="auto">
          <a:xfrm>
            <a:off x="546" y="4510311"/>
            <a:ext cx="2267198" cy="502865"/>
          </a:xfrm>
          <a:prstGeom prst="rect">
            <a:avLst/>
          </a:prstGeom>
          <a:solidFill>
            <a:schemeClr val="accent2">
              <a:lumMod val="75000"/>
            </a:schemeClr>
          </a:solidFill>
          <a:ln/>
        </p:spPr>
        <p:style>
          <a:lnRef idx="1">
            <a:schemeClr val="accent5"/>
          </a:lnRef>
          <a:fillRef idx="1001">
            <a:schemeClr val="dk2"/>
          </a:fillRef>
          <a:effectRef idx="2">
            <a:schemeClr val="accent5"/>
          </a:effectRef>
          <a:fontRef idx="minor">
            <a:schemeClr val="lt1"/>
          </a:fontRef>
        </p:style>
        <p:txBody>
          <a:bodyPr anchor="ctr"/>
          <a:lstStyle/>
          <a:p>
            <a:pPr algn="ctr">
              <a:defRPr/>
            </a:pPr>
            <a:r>
              <a:rPr lang="zh-CN" altLang="en-US" sz="1600" b="1" dirty="0" smtClean="0">
                <a:solidFill>
                  <a:srgbClr val="FFFFFF"/>
                </a:solidFill>
                <a:latin typeface="微软雅黑" pitchFamily="34" charset="-122"/>
                <a:ea typeface="微软雅黑" pitchFamily="34" charset="-122"/>
                <a:sym typeface="宋体" pitchFamily="2" charset="-122"/>
              </a:rPr>
              <a:t>境外特殊非经纪参与者</a:t>
            </a:r>
            <a:endParaRPr lang="zh-CN" altLang="zh-CN" sz="1600" b="1" dirty="0">
              <a:solidFill>
                <a:srgbClr val="FFFFFF"/>
              </a:solidFill>
              <a:latin typeface="微软雅黑" pitchFamily="34" charset="-122"/>
              <a:ea typeface="微软雅黑" pitchFamily="34" charset="-122"/>
              <a:sym typeface="宋体" pitchFamily="2" charset="-122"/>
            </a:endParaRPr>
          </a:p>
        </p:txBody>
      </p:sp>
      <p:sp>
        <p:nvSpPr>
          <p:cNvPr id="30" name="矩形 7"/>
          <p:cNvSpPr>
            <a:spLocks noChangeArrowheads="1"/>
          </p:cNvSpPr>
          <p:nvPr/>
        </p:nvSpPr>
        <p:spPr bwMode="auto">
          <a:xfrm>
            <a:off x="7424738" y="3416523"/>
            <a:ext cx="1719263" cy="8763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800" b="1" dirty="0">
                <a:solidFill>
                  <a:srgbClr val="FFFFFF"/>
                </a:solidFill>
                <a:latin typeface="微软雅黑" pitchFamily="34" charset="-122"/>
                <a:ea typeface="微软雅黑" pitchFamily="34" charset="-122"/>
                <a:sym typeface="宋体" pitchFamily="2" charset="-122"/>
              </a:rPr>
              <a:t>一般持仓限额</a:t>
            </a:r>
            <a:endParaRPr lang="zh-CN" altLang="zh-CN" sz="2800" b="1" dirty="0">
              <a:solidFill>
                <a:srgbClr val="FFFFFF"/>
              </a:solidFill>
              <a:latin typeface="微软雅黑" pitchFamily="34" charset="-122"/>
              <a:ea typeface="微软雅黑" pitchFamily="34" charset="-122"/>
              <a:sym typeface="宋体" pitchFamily="2" charset="-122"/>
            </a:endParaRPr>
          </a:p>
        </p:txBody>
      </p:sp>
      <p:sp>
        <p:nvSpPr>
          <p:cNvPr id="33"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持仓限额制度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
        <p:nvSpPr>
          <p:cNvPr id="31" name="矩形 30"/>
          <p:cNvSpPr/>
          <p:nvPr/>
        </p:nvSpPr>
        <p:spPr>
          <a:xfrm>
            <a:off x="2853407" y="3789040"/>
            <a:ext cx="648072" cy="1440160"/>
          </a:xfrm>
          <a:prstGeom prst="rect">
            <a:avLst/>
          </a:prstGeom>
          <a:solidFill>
            <a:schemeClr val="tx1">
              <a:lumMod val="65000"/>
              <a:lumOff val="35000"/>
            </a:schemeClr>
          </a:solidFill>
          <a:ln>
            <a:noFill/>
          </a:ln>
          <a:effectLst>
            <a:outerShdw dist="25400" sx="1000" sy="1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716016" y="4149080"/>
            <a:ext cx="648072" cy="1008112"/>
          </a:xfrm>
          <a:prstGeom prst="rect">
            <a:avLst/>
          </a:prstGeom>
          <a:solidFill>
            <a:schemeClr val="accent2">
              <a:lumMod val="60000"/>
              <a:lumOff val="40000"/>
            </a:schemeClr>
          </a:solidFill>
          <a:ln>
            <a:noFill/>
          </a:ln>
          <a:effectLst>
            <a:outerShdw dist="25400" sx="1000" sy="1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6516216" y="4581128"/>
            <a:ext cx="648072" cy="576064"/>
          </a:xfrm>
          <a:prstGeom prst="rect">
            <a:avLst/>
          </a:prstGeom>
          <a:solidFill>
            <a:schemeClr val="accent2">
              <a:lumMod val="75000"/>
            </a:schemeClr>
          </a:solidFill>
          <a:ln>
            <a:noFill/>
          </a:ln>
          <a:effectLst>
            <a:outerShdw dist="25400" sx="1000" sy="1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369219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15</a:t>
            </a:fld>
            <a:endParaRPr lang="zh-CN" altLang="en-US" dirty="0"/>
          </a:p>
        </p:txBody>
      </p:sp>
      <p:sp>
        <p:nvSpPr>
          <p:cNvPr id="4" name="内容占位符 2"/>
          <p:cNvSpPr txBox="1">
            <a:spLocks/>
          </p:cNvSpPr>
          <p:nvPr/>
        </p:nvSpPr>
        <p:spPr>
          <a:xfrm>
            <a:off x="-214346" y="714356"/>
            <a:ext cx="9217024" cy="50228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15950" algn="just">
              <a:spcBef>
                <a:spcPts val="0"/>
              </a:spcBef>
              <a:buClr>
                <a:schemeClr val="accent2">
                  <a:lumMod val="75000"/>
                </a:schemeClr>
              </a:buClr>
              <a:buFont typeface="Wingdings" pitchFamily="2" charset="2"/>
              <a:buChar char="Ø"/>
              <a:defRPr/>
            </a:pPr>
            <a:endParaRPr lang="en-US" altLang="zh-CN" sz="2400" b="1" dirty="0" smtClean="0">
              <a:solidFill>
                <a:schemeClr val="accent2">
                  <a:lumMod val="50000"/>
                </a:schemeClr>
              </a:solidFill>
              <a:latin typeface="微软雅黑" pitchFamily="34" charset="-122"/>
              <a:ea typeface="微软雅黑" pitchFamily="34" charset="-122"/>
            </a:endParaRPr>
          </a:p>
          <a:p>
            <a:pPr marL="615950" algn="just">
              <a:spcBef>
                <a:spcPts val="0"/>
              </a:spcBef>
              <a:buClr>
                <a:schemeClr val="accent2">
                  <a:lumMod val="75000"/>
                </a:schemeClr>
              </a:buClr>
              <a:buFont typeface="Wingdings" pitchFamily="2" charset="2"/>
              <a:buChar char="Ø"/>
              <a:defRPr/>
            </a:pPr>
            <a:r>
              <a:rPr lang="zh-CN" altLang="en-US" sz="2400" dirty="0" smtClean="0">
                <a:solidFill>
                  <a:prstClr val="black"/>
                </a:solidFill>
                <a:latin typeface="微软雅黑" pitchFamily="34" charset="-122"/>
                <a:ea typeface="微软雅黑" pitchFamily="34" charset="-122"/>
              </a:rPr>
              <a:t>能源中心对</a:t>
            </a:r>
            <a:r>
              <a:rPr lang="zh-CN" altLang="en-US" sz="2400" b="1" dirty="0" smtClean="0">
                <a:solidFill>
                  <a:schemeClr val="accent2">
                    <a:lumMod val="50000"/>
                  </a:schemeClr>
                </a:solidFill>
                <a:latin typeface="微软雅黑" pitchFamily="34" charset="-122"/>
                <a:ea typeface="微软雅黑" pitchFamily="34" charset="-122"/>
              </a:rPr>
              <a:t>具有实际控制关系的客户</a:t>
            </a:r>
            <a:r>
              <a:rPr lang="zh-CN" altLang="zh-CN" sz="2400" b="1" dirty="0">
                <a:solidFill>
                  <a:schemeClr val="accent2">
                    <a:lumMod val="50000"/>
                  </a:schemeClr>
                </a:solidFill>
                <a:latin typeface="微软雅黑" pitchFamily="34" charset="-122"/>
                <a:ea typeface="微软雅黑" pitchFamily="34" charset="-122"/>
              </a:rPr>
              <a:t>、非期货公司会员和境</a:t>
            </a:r>
            <a:r>
              <a:rPr lang="zh-CN" altLang="zh-CN" sz="2400" b="1" dirty="0" smtClean="0">
                <a:solidFill>
                  <a:schemeClr val="accent2">
                    <a:lumMod val="50000"/>
                  </a:schemeClr>
                </a:solidFill>
                <a:latin typeface="微软雅黑" pitchFamily="34" charset="-122"/>
                <a:ea typeface="微软雅黑" pitchFamily="34" charset="-122"/>
              </a:rPr>
              <a:t>外</a:t>
            </a:r>
            <a:r>
              <a:rPr lang="zh-CN" altLang="en-US" sz="2400" b="1" dirty="0" smtClean="0">
                <a:solidFill>
                  <a:schemeClr val="accent2">
                    <a:lumMod val="50000"/>
                  </a:schemeClr>
                </a:solidFill>
                <a:latin typeface="微软雅黑" pitchFamily="34" charset="-122"/>
                <a:ea typeface="微软雅黑" pitchFamily="34" charset="-122"/>
              </a:rPr>
              <a:t>特殊</a:t>
            </a:r>
            <a:r>
              <a:rPr lang="zh-CN" altLang="zh-CN" sz="2400" b="1" dirty="0" smtClean="0">
                <a:solidFill>
                  <a:schemeClr val="accent2">
                    <a:lumMod val="50000"/>
                  </a:schemeClr>
                </a:solidFill>
                <a:latin typeface="微软雅黑" pitchFamily="34" charset="-122"/>
                <a:ea typeface="微软雅黑" pitchFamily="34" charset="-122"/>
              </a:rPr>
              <a:t>非</a:t>
            </a:r>
            <a:r>
              <a:rPr lang="zh-CN" altLang="zh-CN" sz="2400" b="1" dirty="0">
                <a:solidFill>
                  <a:schemeClr val="accent2">
                    <a:lumMod val="50000"/>
                  </a:schemeClr>
                </a:solidFill>
                <a:latin typeface="微软雅黑" pitchFamily="34" charset="-122"/>
                <a:ea typeface="微软雅黑" pitchFamily="34" charset="-122"/>
              </a:rPr>
              <a:t>经纪参与者</a:t>
            </a:r>
            <a:r>
              <a:rPr lang="zh-CN" altLang="en-US" sz="2400" b="1" dirty="0" smtClean="0">
                <a:solidFill>
                  <a:schemeClr val="accent2">
                    <a:lumMod val="50000"/>
                  </a:schemeClr>
                </a:solidFill>
                <a:latin typeface="微软雅黑" pitchFamily="34" charset="-122"/>
                <a:ea typeface="微软雅黑" pitchFamily="34" charset="-122"/>
              </a:rPr>
              <a:t>的持仓合并计算。</a:t>
            </a:r>
            <a:endParaRPr lang="en-US" altLang="zh-CN" sz="2400" b="1" dirty="0" smtClean="0">
              <a:solidFill>
                <a:schemeClr val="accent2">
                  <a:lumMod val="50000"/>
                </a:schemeClr>
              </a:solidFill>
              <a:latin typeface="微软雅黑" pitchFamily="34" charset="-122"/>
              <a:ea typeface="微软雅黑" pitchFamily="34" charset="-122"/>
            </a:endParaRPr>
          </a:p>
          <a:p>
            <a:pPr marL="615950" algn="just">
              <a:spcBef>
                <a:spcPts val="0"/>
              </a:spcBef>
              <a:buClr>
                <a:schemeClr val="accent2">
                  <a:lumMod val="75000"/>
                </a:schemeClr>
              </a:buClr>
              <a:buFont typeface="Wingdings" pitchFamily="2" charset="2"/>
              <a:buChar char="Ø"/>
              <a:defRPr/>
            </a:pPr>
            <a:endParaRPr lang="en-US" altLang="zh-CN" sz="2400" b="1" dirty="0" smtClean="0">
              <a:solidFill>
                <a:schemeClr val="accent2">
                  <a:lumMod val="50000"/>
                </a:schemeClr>
              </a:solidFill>
              <a:latin typeface="微软雅黑" pitchFamily="34" charset="-122"/>
              <a:ea typeface="微软雅黑" pitchFamily="34" charset="-122"/>
            </a:endParaRPr>
          </a:p>
          <a:p>
            <a:pPr marL="615950" algn="just">
              <a:spcBef>
                <a:spcPts val="0"/>
              </a:spcBef>
              <a:buClr>
                <a:schemeClr val="accent2">
                  <a:lumMod val="75000"/>
                </a:schemeClr>
              </a:buClr>
              <a:buFont typeface="Wingdings" pitchFamily="2" charset="2"/>
              <a:buChar char="Ø"/>
              <a:defRPr/>
            </a:pPr>
            <a:r>
              <a:rPr lang="zh-CN" altLang="en-US" sz="2400" dirty="0" smtClean="0">
                <a:solidFill>
                  <a:prstClr val="black"/>
                </a:solidFill>
                <a:latin typeface="微软雅黑" pitchFamily="34" charset="-122"/>
                <a:ea typeface="微软雅黑" pitchFamily="34" charset="-122"/>
              </a:rPr>
              <a:t>不同期货品种的具体情况，分别确定每一品种每一月份期货合约的限仓数额；</a:t>
            </a:r>
            <a:endParaRPr lang="en-US" altLang="zh-CN" sz="2400" dirty="0" smtClean="0">
              <a:solidFill>
                <a:prstClr val="black"/>
              </a:solidFill>
              <a:latin typeface="微软雅黑" pitchFamily="34" charset="-122"/>
              <a:ea typeface="微软雅黑" pitchFamily="34" charset="-122"/>
            </a:endParaRPr>
          </a:p>
          <a:p>
            <a:pPr marL="615950" algn="just">
              <a:spcBef>
                <a:spcPts val="0"/>
              </a:spcBef>
              <a:buClr>
                <a:schemeClr val="accent2">
                  <a:lumMod val="75000"/>
                </a:schemeClr>
              </a:buClr>
              <a:buFont typeface="Wingdings" pitchFamily="2" charset="2"/>
              <a:buChar char="Ø"/>
              <a:defRPr/>
            </a:pPr>
            <a:r>
              <a:rPr lang="zh-CN" altLang="en-US" sz="2400" dirty="0" smtClean="0">
                <a:solidFill>
                  <a:prstClr val="black"/>
                </a:solidFill>
                <a:latin typeface="微软雅黑" pitchFamily="34" charset="-122"/>
                <a:ea typeface="微软雅黑" pitchFamily="34" charset="-122"/>
              </a:rPr>
              <a:t>某一月份期货合约在其</a:t>
            </a:r>
            <a:r>
              <a:rPr lang="zh-CN" altLang="en-US" sz="2400" b="1" dirty="0" smtClean="0">
                <a:solidFill>
                  <a:schemeClr val="accent2">
                    <a:lumMod val="50000"/>
                  </a:schemeClr>
                </a:solidFill>
                <a:latin typeface="微软雅黑" pitchFamily="34" charset="-122"/>
                <a:ea typeface="微软雅黑" pitchFamily="34" charset="-122"/>
              </a:rPr>
              <a:t>交易过程中的不同阶段</a:t>
            </a:r>
            <a:r>
              <a:rPr lang="zh-CN" altLang="en-US" sz="2400" dirty="0" smtClean="0">
                <a:solidFill>
                  <a:prstClr val="black"/>
                </a:solidFill>
                <a:latin typeface="微软雅黑" pitchFamily="34" charset="-122"/>
                <a:ea typeface="微软雅黑" pitchFamily="34" charset="-122"/>
              </a:rPr>
              <a:t>，分别适用不同的限仓数额，临近和进入交割月份的期货合约限仓数额</a:t>
            </a:r>
            <a:r>
              <a:rPr lang="zh-CN" altLang="en-US" sz="2400" b="1" dirty="0" smtClean="0">
                <a:solidFill>
                  <a:schemeClr val="accent2">
                    <a:lumMod val="50000"/>
                  </a:schemeClr>
                </a:solidFill>
                <a:latin typeface="微软雅黑" pitchFamily="34" charset="-122"/>
                <a:ea typeface="微软雅黑" pitchFamily="34" charset="-122"/>
              </a:rPr>
              <a:t>从严控制</a:t>
            </a:r>
            <a:r>
              <a:rPr lang="zh-CN" altLang="en-US" sz="2400" dirty="0" smtClean="0">
                <a:solidFill>
                  <a:prstClr val="black"/>
                </a:solidFill>
                <a:latin typeface="微软雅黑" pitchFamily="34" charset="-122"/>
                <a:ea typeface="微软雅黑" pitchFamily="34" charset="-122"/>
              </a:rPr>
              <a:t>；</a:t>
            </a:r>
            <a:endParaRPr lang="en-US" altLang="zh-CN" sz="2400" dirty="0" smtClean="0">
              <a:solidFill>
                <a:prstClr val="black"/>
              </a:solidFill>
              <a:latin typeface="微软雅黑" pitchFamily="34" charset="-122"/>
              <a:ea typeface="微软雅黑" pitchFamily="34" charset="-122"/>
            </a:endParaRPr>
          </a:p>
          <a:p>
            <a:pPr marL="615950" algn="just">
              <a:spcBef>
                <a:spcPts val="0"/>
              </a:spcBef>
              <a:buClr>
                <a:schemeClr val="accent2">
                  <a:lumMod val="75000"/>
                </a:schemeClr>
              </a:buClr>
              <a:buFont typeface="Wingdings" pitchFamily="2" charset="2"/>
              <a:buChar char="Ø"/>
              <a:defRPr/>
            </a:pPr>
            <a:r>
              <a:rPr lang="zh-CN" altLang="en-US" sz="2400" dirty="0" smtClean="0">
                <a:solidFill>
                  <a:prstClr val="black"/>
                </a:solidFill>
                <a:latin typeface="微软雅黑" pitchFamily="34" charset="-122"/>
                <a:ea typeface="微软雅黑" pitchFamily="34" charset="-122"/>
              </a:rPr>
              <a:t>期货公司会员、境外特殊经纪参与者和境外中介机构</a:t>
            </a:r>
            <a:r>
              <a:rPr lang="zh-CN" altLang="en-US" sz="2400" b="1" dirty="0" smtClean="0">
                <a:solidFill>
                  <a:schemeClr val="accent2">
                    <a:lumMod val="50000"/>
                  </a:schemeClr>
                </a:solidFill>
                <a:latin typeface="微软雅黑" pitchFamily="34" charset="-122"/>
                <a:ea typeface="微软雅黑" pitchFamily="34" charset="-122"/>
              </a:rPr>
              <a:t>实行比例限仓</a:t>
            </a:r>
            <a:r>
              <a:rPr lang="zh-CN" altLang="en-US" sz="2400" dirty="0" smtClean="0">
                <a:solidFill>
                  <a:prstClr val="black"/>
                </a:solidFill>
                <a:latin typeface="微软雅黑" pitchFamily="34" charset="-122"/>
                <a:ea typeface="微软雅黑" pitchFamily="34" charset="-122"/>
              </a:rPr>
              <a:t>，非期货公司会员、境外特殊非经纪参与者和客户</a:t>
            </a:r>
            <a:r>
              <a:rPr lang="zh-CN" altLang="en-US" sz="2400" b="1" dirty="0" smtClean="0">
                <a:solidFill>
                  <a:schemeClr val="accent2">
                    <a:lumMod val="50000"/>
                  </a:schemeClr>
                </a:solidFill>
                <a:latin typeface="微软雅黑" pitchFamily="34" charset="-122"/>
                <a:ea typeface="微软雅黑" pitchFamily="34" charset="-122"/>
              </a:rPr>
              <a:t>实行数额限仓；</a:t>
            </a:r>
          </a:p>
          <a:p>
            <a:pPr marL="615950" algn="just">
              <a:spcBef>
                <a:spcPts val="0"/>
              </a:spcBef>
              <a:buClr>
                <a:schemeClr val="accent2">
                  <a:lumMod val="75000"/>
                </a:schemeClr>
              </a:buClr>
              <a:buFont typeface="Wingdings" pitchFamily="2" charset="2"/>
              <a:buChar char="Ø"/>
              <a:defRPr/>
            </a:pPr>
            <a:r>
              <a:rPr lang="zh-CN" altLang="en-US" sz="2400" b="1" dirty="0" smtClean="0">
                <a:solidFill>
                  <a:schemeClr val="accent2">
                    <a:lumMod val="50000"/>
                  </a:schemeClr>
                </a:solidFill>
                <a:latin typeface="微软雅黑" pitchFamily="34" charset="-122"/>
                <a:ea typeface="微软雅黑" pitchFamily="34" charset="-122"/>
              </a:rPr>
              <a:t>套期保值交易持仓、套利交易持仓</a:t>
            </a:r>
            <a:r>
              <a:rPr lang="zh-CN" altLang="en-US" sz="2400" dirty="0" smtClean="0">
                <a:solidFill>
                  <a:prstClr val="black"/>
                </a:solidFill>
                <a:latin typeface="微软雅黑" pitchFamily="34" charset="-122"/>
                <a:ea typeface="微软雅黑" pitchFamily="34" charset="-122"/>
              </a:rPr>
              <a:t>的限额由能源中心根据</a:t>
            </a:r>
            <a:r>
              <a:rPr lang="en-US" altLang="zh-CN" sz="2400" dirty="0" smtClean="0">
                <a:solidFill>
                  <a:prstClr val="black"/>
                </a:solidFill>
                <a:latin typeface="微软雅黑" pitchFamily="34" charset="-122"/>
                <a:ea typeface="微软雅黑" pitchFamily="34" charset="-122"/>
              </a:rPr>
              <a:t>《</a:t>
            </a:r>
            <a:r>
              <a:rPr lang="zh-CN" altLang="en-US" sz="2400" dirty="0" smtClean="0">
                <a:solidFill>
                  <a:prstClr val="black"/>
                </a:solidFill>
                <a:latin typeface="微软雅黑" pitchFamily="34" charset="-122"/>
                <a:ea typeface="微软雅黑" pitchFamily="34" charset="-122"/>
              </a:rPr>
              <a:t>上海国际能源交易中心交易细则</a:t>
            </a:r>
            <a:r>
              <a:rPr lang="en-US" altLang="zh-CN" sz="2400" dirty="0" smtClean="0">
                <a:solidFill>
                  <a:prstClr val="black"/>
                </a:solidFill>
                <a:latin typeface="微软雅黑" pitchFamily="34" charset="-122"/>
                <a:ea typeface="微软雅黑" pitchFamily="34" charset="-122"/>
              </a:rPr>
              <a:t>》</a:t>
            </a:r>
            <a:r>
              <a:rPr lang="zh-CN" altLang="en-US" sz="2400" dirty="0" smtClean="0">
                <a:solidFill>
                  <a:prstClr val="black"/>
                </a:solidFill>
                <a:latin typeface="微软雅黑" pitchFamily="34" charset="-122"/>
                <a:ea typeface="微软雅黑" pitchFamily="34" charset="-122"/>
              </a:rPr>
              <a:t>审批确定。</a:t>
            </a:r>
            <a:endParaRPr lang="en-US" altLang="zh-CN" sz="2400" dirty="0" smtClean="0">
              <a:solidFill>
                <a:prstClr val="black"/>
              </a:solidFill>
              <a:latin typeface="微软雅黑" pitchFamily="34" charset="-122"/>
              <a:ea typeface="微软雅黑" pitchFamily="34" charset="-122"/>
            </a:endParaRPr>
          </a:p>
          <a:p>
            <a:pPr marL="615950" algn="just">
              <a:spcBef>
                <a:spcPts val="0"/>
              </a:spcBef>
              <a:buClr>
                <a:schemeClr val="accent2">
                  <a:lumMod val="75000"/>
                </a:schemeClr>
              </a:buClr>
              <a:buFont typeface="Wingdings" pitchFamily="2" charset="2"/>
              <a:buChar char="Ø"/>
              <a:defRPr/>
            </a:pPr>
            <a:endParaRPr lang="en-US" altLang="zh-CN" sz="2400" b="1" dirty="0" smtClean="0">
              <a:solidFill>
                <a:schemeClr val="accent2">
                  <a:lumMod val="50000"/>
                </a:schemeClr>
              </a:solidFill>
              <a:latin typeface="微软雅黑" pitchFamily="34" charset="-122"/>
              <a:ea typeface="微软雅黑" pitchFamily="34" charset="-122"/>
            </a:endParaRPr>
          </a:p>
          <a:p>
            <a:pPr marL="615950" algn="just">
              <a:spcBef>
                <a:spcPts val="0"/>
              </a:spcBef>
              <a:buClr>
                <a:schemeClr val="accent2">
                  <a:lumMod val="75000"/>
                </a:schemeClr>
              </a:buClr>
              <a:buFont typeface="Wingdings" pitchFamily="2" charset="2"/>
              <a:buChar char="Ø"/>
              <a:defRPr/>
            </a:pPr>
            <a:endParaRPr lang="en-US" altLang="zh-CN" sz="2400" b="1" dirty="0" smtClean="0">
              <a:solidFill>
                <a:schemeClr val="accent2">
                  <a:lumMod val="50000"/>
                </a:schemeClr>
              </a:solidFill>
              <a:latin typeface="微软雅黑" pitchFamily="34" charset="-122"/>
              <a:ea typeface="微软雅黑" pitchFamily="34" charset="-122"/>
            </a:endParaRPr>
          </a:p>
          <a:p>
            <a:pPr marL="615950" algn="just">
              <a:spcBef>
                <a:spcPts val="0"/>
              </a:spcBef>
              <a:buClr>
                <a:schemeClr val="accent2">
                  <a:lumMod val="75000"/>
                </a:schemeClr>
              </a:buClr>
              <a:buFont typeface="Wingdings" pitchFamily="2" charset="2"/>
              <a:buChar char="Ø"/>
              <a:defRPr/>
            </a:pPr>
            <a:endParaRPr lang="en-US" altLang="zh-CN" sz="2400" dirty="0" smtClean="0"/>
          </a:p>
          <a:p>
            <a:pPr marL="615950" algn="just">
              <a:spcBef>
                <a:spcPts val="0"/>
              </a:spcBef>
              <a:buClr>
                <a:schemeClr val="accent2">
                  <a:lumMod val="75000"/>
                </a:schemeClr>
              </a:buClr>
              <a:buFont typeface="Wingdings" pitchFamily="2" charset="2"/>
              <a:buChar char="Ø"/>
              <a:defRPr/>
            </a:pPr>
            <a:endParaRPr lang="zh-CN" altLang="en-US" sz="2400" dirty="0" smtClean="0"/>
          </a:p>
          <a:p>
            <a:pPr indent="0" algn="just">
              <a:spcBef>
                <a:spcPts val="0"/>
              </a:spcBef>
              <a:buFont typeface="Wingdings 2" pitchFamily="18" charset="2"/>
              <a:buNone/>
              <a:defRPr/>
            </a:pPr>
            <a:endParaRPr lang="en-US" altLang="zh-CN" sz="2400" dirty="0">
              <a:solidFill>
                <a:prstClr val="black"/>
              </a:solidFill>
              <a:latin typeface="微软雅黑" pitchFamily="34" charset="-122"/>
              <a:ea typeface="微软雅黑" pitchFamily="34" charset="-122"/>
            </a:endParaRPr>
          </a:p>
        </p:txBody>
      </p:sp>
      <p:sp>
        <p:nvSpPr>
          <p:cNvPr id="6"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持仓限额制度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1215444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16</a:t>
            </a:fld>
            <a:endParaRPr lang="zh-CN" altLang="en-US" dirty="0"/>
          </a:p>
        </p:txBody>
      </p:sp>
      <p:grpSp>
        <p:nvGrpSpPr>
          <p:cNvPr id="15" name="组合 14"/>
          <p:cNvGrpSpPr/>
          <p:nvPr/>
        </p:nvGrpSpPr>
        <p:grpSpPr>
          <a:xfrm>
            <a:off x="3687551" y="1928802"/>
            <a:ext cx="5456449" cy="3714776"/>
            <a:chOff x="1830195" y="1928802"/>
            <a:chExt cx="7242399" cy="4143404"/>
          </a:xfrm>
        </p:grpSpPr>
        <p:sp>
          <p:nvSpPr>
            <p:cNvPr id="4" name="矩形 3"/>
            <p:cNvSpPr/>
            <p:nvPr/>
          </p:nvSpPr>
          <p:spPr>
            <a:xfrm>
              <a:off x="1830195" y="3191886"/>
              <a:ext cx="2479326" cy="811149"/>
            </a:xfrm>
            <a:prstGeom prst="rect">
              <a:avLst/>
            </a:prstGeom>
            <a:solidFill>
              <a:schemeClr val="accent2">
                <a:lumMod val="75000"/>
              </a:schemeClr>
            </a:solidFill>
            <a:ln w="31750" algn="ctr">
              <a:solidFill>
                <a:srgbClr val="646464"/>
              </a:solidFill>
              <a:prstDash val="dash"/>
              <a:miter lim="800000"/>
              <a:headEnd/>
              <a:tailEnd/>
            </a:ln>
            <a:effectLst>
              <a:innerShdw blurRad="63500" dist="50800" dir="16200000">
                <a:schemeClr val="bg2">
                  <a:lumMod val="10000"/>
                  <a:alpha val="50000"/>
                </a:schemeClr>
              </a:innerShdw>
            </a:effectLst>
            <a:scene3d>
              <a:camera prst="orthographicFront"/>
              <a:lightRig rig="flat" dir="t"/>
            </a:scene3d>
            <a:sp3d>
              <a:bevelT prst="relaxedInset"/>
            </a:sp3d>
          </p:spPr>
          <p:txBody>
            <a:bodyPr wrap="none" anchor="ctr"/>
            <a:lstStyle/>
            <a:p>
              <a:pPr algn="ctr" eaLnBrk="0" fontAlgn="ctr" hangingPunct="0">
                <a:spcBef>
                  <a:spcPts val="0"/>
                </a:spcBef>
                <a:spcAft>
                  <a:spcPts val="0"/>
                </a:spcAft>
                <a:buClr>
                  <a:srgbClr val="FF0000"/>
                </a:buClr>
                <a:buSzPct val="70000"/>
                <a:defRPr/>
              </a:pPr>
              <a:endParaRPr lang="zh-CN" altLang="en-US" sz="2000" b="1">
                <a:solidFill>
                  <a:schemeClr val="tx2"/>
                </a:solidFill>
                <a:latin typeface="+mn-lt"/>
                <a:ea typeface="微软雅黑" pitchFamily="34" charset="-122"/>
              </a:endParaRPr>
            </a:p>
          </p:txBody>
        </p:sp>
        <p:sp>
          <p:nvSpPr>
            <p:cNvPr id="5" name="矩形 4"/>
            <p:cNvSpPr/>
            <p:nvPr/>
          </p:nvSpPr>
          <p:spPr>
            <a:xfrm>
              <a:off x="1830195" y="4069070"/>
              <a:ext cx="2479326" cy="2003136"/>
            </a:xfrm>
            <a:prstGeom prst="rect">
              <a:avLst/>
            </a:prstGeom>
            <a:solidFill>
              <a:schemeClr val="accent2">
                <a:lumMod val="75000"/>
              </a:schemeClr>
            </a:solidFill>
            <a:ln w="25400" algn="ctr">
              <a:solidFill>
                <a:srgbClr val="646464"/>
              </a:solidFill>
              <a:miter lim="800000"/>
              <a:headEnd/>
              <a:tailEnd/>
            </a:ln>
            <a:effectLst/>
            <a:scene3d>
              <a:camera prst="orthographicFront"/>
              <a:lightRig rig="flat" dir="t"/>
            </a:scene3d>
            <a:sp3d>
              <a:bevelT prst="relaxedInset"/>
            </a:sp3d>
          </p:spPr>
          <p:txBody>
            <a:bodyPr wrap="none" anchor="ctr"/>
            <a:lstStyle/>
            <a:p>
              <a:pPr algn="ctr" eaLnBrk="0" fontAlgn="ctr" hangingPunct="0">
                <a:spcBef>
                  <a:spcPts val="0"/>
                </a:spcBef>
                <a:spcAft>
                  <a:spcPts val="0"/>
                </a:spcAft>
                <a:buClr>
                  <a:srgbClr val="FF0000"/>
                </a:buClr>
                <a:buSzPct val="70000"/>
                <a:defRPr/>
              </a:pPr>
              <a:endParaRPr lang="zh-CN" altLang="en-US" sz="2000" b="1">
                <a:solidFill>
                  <a:schemeClr val="tx2"/>
                </a:solidFill>
                <a:latin typeface="+mn-lt"/>
                <a:ea typeface="微软雅黑" pitchFamily="34" charset="-122"/>
              </a:endParaRPr>
            </a:p>
          </p:txBody>
        </p:sp>
        <p:sp>
          <p:nvSpPr>
            <p:cNvPr id="6" name="TextBox 146"/>
            <p:cNvSpPr txBox="1">
              <a:spLocks noChangeArrowheads="1"/>
            </p:cNvSpPr>
            <p:nvPr/>
          </p:nvSpPr>
          <p:spPr bwMode="auto">
            <a:xfrm>
              <a:off x="1830195" y="3397405"/>
              <a:ext cx="2367628" cy="461665"/>
            </a:xfrm>
            <a:prstGeom prst="rect">
              <a:avLst/>
            </a:prstGeom>
            <a:noFill/>
          </p:spPr>
          <p:txBody>
            <a:bodyPr>
              <a:spAutoFit/>
              <a:scene3d>
                <a:camera prst="orthographicFront"/>
                <a:lightRig rig="threePt" dir="t"/>
              </a:scene3d>
              <a:sp3d>
                <a:contourClr>
                  <a:schemeClr val="tx1"/>
                </a:contourClr>
              </a:sp3d>
            </a:bodyPr>
            <a:lstStyle/>
            <a:p>
              <a:pPr algn="ctr" defTabSz="933450" fontAlgn="ctr">
                <a:spcBef>
                  <a:spcPts val="0"/>
                </a:spcBef>
                <a:spcAft>
                  <a:spcPts val="0"/>
                </a:spcAft>
                <a:buClr>
                  <a:srgbClr val="FF0000"/>
                </a:buClr>
                <a:buSzPct val="70000"/>
                <a:defRPr/>
              </a:pPr>
              <a:r>
                <a:rPr lang="zh-CN" altLang="en-US" sz="2000" b="1" dirty="0">
                  <a:ln w="0">
                    <a:noFill/>
                  </a:ln>
                  <a:solidFill>
                    <a:schemeClr val="bg1"/>
                  </a:solidFill>
                  <a:latin typeface="微软雅黑" pitchFamily="34" charset="-122"/>
                  <a:ea typeface="微软雅黑" pitchFamily="34" charset="-122"/>
                </a:rPr>
                <a:t>套利交易额度</a:t>
              </a:r>
              <a:endParaRPr lang="en-US" altLang="zh-CN" sz="2000" b="1" dirty="0">
                <a:ln w="0">
                  <a:noFill/>
                </a:ln>
                <a:solidFill>
                  <a:schemeClr val="bg1"/>
                </a:solidFill>
                <a:latin typeface="微软雅黑" pitchFamily="34" charset="-122"/>
                <a:ea typeface="微软雅黑" pitchFamily="34" charset="-122"/>
              </a:endParaRPr>
            </a:p>
          </p:txBody>
        </p:sp>
        <p:sp>
          <p:nvSpPr>
            <p:cNvPr id="7" name="TextBox 146"/>
            <p:cNvSpPr txBox="1">
              <a:spLocks noChangeArrowheads="1"/>
            </p:cNvSpPr>
            <p:nvPr/>
          </p:nvSpPr>
          <p:spPr bwMode="auto">
            <a:xfrm>
              <a:off x="1830195" y="4776062"/>
              <a:ext cx="2479326" cy="461665"/>
            </a:xfrm>
            <a:prstGeom prst="rect">
              <a:avLst/>
            </a:prstGeom>
            <a:noFill/>
          </p:spPr>
          <p:txBody>
            <a:bodyPr>
              <a:spAutoFit/>
              <a:scene3d>
                <a:camera prst="orthographicFront"/>
                <a:lightRig rig="threePt" dir="t"/>
              </a:scene3d>
              <a:sp3d>
                <a:contourClr>
                  <a:schemeClr val="tx1"/>
                </a:contourClr>
              </a:sp3d>
            </a:bodyPr>
            <a:lstStyle/>
            <a:p>
              <a:pPr algn="ctr" defTabSz="933450" fontAlgn="ctr">
                <a:spcBef>
                  <a:spcPts val="0"/>
                </a:spcBef>
                <a:spcAft>
                  <a:spcPts val="0"/>
                </a:spcAft>
                <a:buClr>
                  <a:srgbClr val="FF0000"/>
                </a:buClr>
                <a:buSzPct val="70000"/>
                <a:defRPr/>
              </a:pPr>
              <a:r>
                <a:rPr lang="zh-CN" altLang="en-US" sz="2000" b="1" dirty="0">
                  <a:ln w="0">
                    <a:noFill/>
                  </a:ln>
                  <a:solidFill>
                    <a:schemeClr val="bg1"/>
                  </a:solidFill>
                  <a:latin typeface="微软雅黑" pitchFamily="34" charset="-122"/>
                  <a:ea typeface="微软雅黑" pitchFamily="34" charset="-122"/>
                </a:rPr>
                <a:t>一般持仓限额</a:t>
              </a:r>
              <a:endParaRPr lang="en-US" altLang="zh-CN" sz="2000" b="1" dirty="0">
                <a:ln w="0">
                  <a:noFill/>
                </a:ln>
                <a:solidFill>
                  <a:schemeClr val="bg1"/>
                </a:solidFill>
                <a:latin typeface="微软雅黑" pitchFamily="34" charset="-122"/>
                <a:ea typeface="微软雅黑" pitchFamily="34" charset="-122"/>
              </a:endParaRPr>
            </a:p>
          </p:txBody>
        </p:sp>
        <p:sp>
          <p:nvSpPr>
            <p:cNvPr id="8" name="矩形 7"/>
            <p:cNvSpPr>
              <a:spLocks noChangeArrowheads="1"/>
            </p:cNvSpPr>
            <p:nvPr/>
          </p:nvSpPr>
          <p:spPr bwMode="auto">
            <a:xfrm>
              <a:off x="4143372" y="1928802"/>
              <a:ext cx="3178175" cy="720725"/>
            </a:xfrm>
            <a:prstGeom prst="rect">
              <a:avLst/>
            </a:prstGeom>
            <a:solidFill>
              <a:schemeClr val="accent2">
                <a:lumMod val="50000"/>
              </a:schemeClr>
            </a:solidFill>
            <a:ln/>
          </p:spPr>
          <p:style>
            <a:lnRef idx="1">
              <a:schemeClr val="accent5"/>
            </a:lnRef>
            <a:fillRef idx="1001">
              <a:schemeClr val="dk2"/>
            </a:fillRef>
            <a:effectRef idx="2">
              <a:schemeClr val="accent5"/>
            </a:effectRef>
            <a:fontRef idx="minor">
              <a:schemeClr val="lt1"/>
            </a:fontRef>
          </p:style>
          <p:txBody>
            <a:bodyPr anchor="ctr"/>
            <a:lstStyle/>
            <a:p>
              <a:pPr algn="ctr">
                <a:defRPr/>
              </a:pPr>
              <a:r>
                <a:rPr lang="zh-CN" altLang="en-US" sz="2000" b="1" dirty="0">
                  <a:solidFill>
                    <a:srgbClr val="FFFFFF"/>
                  </a:solidFill>
                  <a:latin typeface="微软雅黑" pitchFamily="34" charset="-122"/>
                  <a:ea typeface="微软雅黑" pitchFamily="34" charset="-122"/>
                  <a:sym typeface="宋体" pitchFamily="2" charset="-122"/>
                </a:rPr>
                <a:t>客户持仓规定</a:t>
              </a:r>
              <a:endParaRPr lang="zh-CN" altLang="zh-CN" sz="2000" b="1" dirty="0">
                <a:solidFill>
                  <a:srgbClr val="FFFFFF"/>
                </a:solidFill>
                <a:latin typeface="微软雅黑" pitchFamily="34" charset="-122"/>
                <a:ea typeface="微软雅黑" pitchFamily="34" charset="-122"/>
                <a:sym typeface="宋体" pitchFamily="2" charset="-122"/>
              </a:endParaRPr>
            </a:p>
          </p:txBody>
        </p:sp>
        <p:sp>
          <p:nvSpPr>
            <p:cNvPr id="9" name="上箭头 8"/>
            <p:cNvSpPr/>
            <p:nvPr/>
          </p:nvSpPr>
          <p:spPr>
            <a:xfrm>
              <a:off x="4422781" y="3336597"/>
              <a:ext cx="935037" cy="2713037"/>
            </a:xfrm>
            <a:prstGeom prst="upArrow">
              <a:avLst/>
            </a:prstGeom>
            <a:solidFill>
              <a:schemeClr val="tx1">
                <a:lumMod val="65000"/>
                <a:lumOff val="35000"/>
              </a:schemeClr>
            </a:solidFill>
            <a:ln>
              <a:no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zh-CN" altLang="en-US" sz="2000" b="1" dirty="0">
                  <a:latin typeface="微软雅黑" pitchFamily="34" charset="-122"/>
                  <a:ea typeface="微软雅黑" pitchFamily="34" charset="-122"/>
                </a:rPr>
                <a:t>一般及套利持仓</a:t>
              </a:r>
            </a:p>
          </p:txBody>
        </p:sp>
        <p:sp>
          <p:nvSpPr>
            <p:cNvPr id="10" name="矩形 9"/>
            <p:cNvSpPr/>
            <p:nvPr/>
          </p:nvSpPr>
          <p:spPr>
            <a:xfrm>
              <a:off x="5544202" y="4416022"/>
              <a:ext cx="2479326" cy="1656184"/>
            </a:xfrm>
            <a:prstGeom prst="rect">
              <a:avLst/>
            </a:prstGeom>
            <a:solidFill>
              <a:schemeClr val="accent2">
                <a:lumMod val="60000"/>
                <a:lumOff val="40000"/>
              </a:schemeClr>
            </a:solidFill>
            <a:ln>
              <a:noFill/>
              <a:headEnd/>
              <a:tailEnd/>
            </a:ln>
            <a:effectLst>
              <a:innerShdw blurRad="63500" dist="50800" dir="16200000">
                <a:schemeClr val="bg2">
                  <a:lumMod val="10000"/>
                  <a:alpha val="50000"/>
                </a:schemeClr>
              </a:innerShdw>
            </a:effectLst>
          </p:spPr>
          <p:style>
            <a:lnRef idx="1">
              <a:schemeClr val="accent1"/>
            </a:lnRef>
            <a:fillRef idx="3">
              <a:schemeClr val="accent1"/>
            </a:fillRef>
            <a:effectRef idx="2">
              <a:schemeClr val="accent1"/>
            </a:effectRef>
            <a:fontRef idx="minor">
              <a:schemeClr val="lt1"/>
            </a:fontRef>
          </p:style>
          <p:txBody>
            <a:bodyPr wrap="none" anchor="ctr"/>
            <a:lstStyle/>
            <a:p>
              <a:pPr algn="ctr" eaLnBrk="0" fontAlgn="ctr" hangingPunct="0">
                <a:spcBef>
                  <a:spcPts val="0"/>
                </a:spcBef>
                <a:spcAft>
                  <a:spcPts val="0"/>
                </a:spcAft>
                <a:buClr>
                  <a:srgbClr val="FF0000"/>
                </a:buClr>
                <a:buSzPct val="70000"/>
                <a:defRPr/>
              </a:pPr>
              <a:endParaRPr lang="zh-CN" altLang="en-US" sz="2000" b="1">
                <a:solidFill>
                  <a:schemeClr val="tx2"/>
                </a:solidFill>
                <a:ea typeface="微软雅黑" pitchFamily="34" charset="-122"/>
              </a:endParaRPr>
            </a:p>
          </p:txBody>
        </p:sp>
        <p:sp>
          <p:nvSpPr>
            <p:cNvPr id="11" name="TextBox 146"/>
            <p:cNvSpPr txBox="1">
              <a:spLocks noChangeArrowheads="1"/>
            </p:cNvSpPr>
            <p:nvPr/>
          </p:nvSpPr>
          <p:spPr bwMode="auto">
            <a:xfrm>
              <a:off x="5688218" y="4962469"/>
              <a:ext cx="2232249" cy="789565"/>
            </a:xfrm>
            <a:prstGeom prst="rect">
              <a:avLst/>
            </a:prstGeom>
            <a:noFill/>
          </p:spPr>
          <p:txBody>
            <a:bodyPr>
              <a:spAutoFit/>
              <a:scene3d>
                <a:camera prst="orthographicFront"/>
                <a:lightRig rig="threePt" dir="t"/>
              </a:scene3d>
              <a:sp3d>
                <a:contourClr>
                  <a:schemeClr val="tx1"/>
                </a:contourClr>
              </a:sp3d>
            </a:bodyPr>
            <a:lstStyle/>
            <a:p>
              <a:pPr algn="ctr" defTabSz="933450" fontAlgn="ctr">
                <a:spcBef>
                  <a:spcPts val="0"/>
                </a:spcBef>
                <a:spcAft>
                  <a:spcPts val="0"/>
                </a:spcAft>
                <a:buClr>
                  <a:srgbClr val="FF0000"/>
                </a:buClr>
                <a:buSzPct val="70000"/>
                <a:defRPr/>
              </a:pPr>
              <a:r>
                <a:rPr lang="zh-CN" altLang="en-US" sz="2000" b="1" dirty="0">
                  <a:ln w="0">
                    <a:noFill/>
                  </a:ln>
                  <a:solidFill>
                    <a:schemeClr val="bg1"/>
                  </a:solidFill>
                  <a:latin typeface="微软雅黑" pitchFamily="34" charset="-122"/>
                  <a:ea typeface="微软雅黑" pitchFamily="34" charset="-122"/>
                </a:rPr>
                <a:t>套期保值额度</a:t>
              </a:r>
              <a:endParaRPr lang="en-US" altLang="zh-CN" sz="2000" b="1" dirty="0">
                <a:ln w="0">
                  <a:noFill/>
                </a:ln>
                <a:solidFill>
                  <a:schemeClr val="bg1"/>
                </a:solidFill>
                <a:latin typeface="微软雅黑" pitchFamily="34" charset="-122"/>
                <a:ea typeface="微软雅黑" pitchFamily="34" charset="-122"/>
              </a:endParaRPr>
            </a:p>
          </p:txBody>
        </p:sp>
        <p:sp>
          <p:nvSpPr>
            <p:cNvPr id="12" name="上箭头 11"/>
            <p:cNvSpPr/>
            <p:nvPr/>
          </p:nvSpPr>
          <p:spPr>
            <a:xfrm>
              <a:off x="8136490" y="4510157"/>
              <a:ext cx="936104" cy="1562049"/>
            </a:xfrm>
            <a:prstGeom prst="upArrow">
              <a:avLst/>
            </a:prstGeom>
            <a:solidFill>
              <a:schemeClr val="tx1">
                <a:lumMod val="65000"/>
                <a:lumOff val="35000"/>
              </a:schemeClr>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zh-CN" altLang="en-US" sz="2000" b="1" dirty="0">
                  <a:latin typeface="微软雅黑" pitchFamily="34" charset="-122"/>
                  <a:ea typeface="微软雅黑" pitchFamily="34" charset="-122"/>
                </a:rPr>
                <a:t>套保持仓</a:t>
              </a:r>
            </a:p>
          </p:txBody>
        </p:sp>
      </p:grpSp>
      <p:sp>
        <p:nvSpPr>
          <p:cNvPr id="14"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持仓限额制度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
        <p:nvSpPr>
          <p:cNvPr id="13" name="矩形 12"/>
          <p:cNvSpPr/>
          <p:nvPr/>
        </p:nvSpPr>
        <p:spPr>
          <a:xfrm>
            <a:off x="0" y="1000108"/>
            <a:ext cx="3143272" cy="4893647"/>
          </a:xfrm>
          <a:prstGeom prst="rect">
            <a:avLst/>
          </a:prstGeom>
        </p:spPr>
        <p:txBody>
          <a:bodyPr wrap="square">
            <a:spAutoFit/>
          </a:bodyPr>
          <a:lstStyle/>
          <a:p>
            <a:pPr marL="615950" algn="just">
              <a:spcBef>
                <a:spcPts val="0"/>
              </a:spcBef>
              <a:buClr>
                <a:schemeClr val="accent2">
                  <a:lumMod val="75000"/>
                </a:schemeClr>
              </a:buClr>
              <a:buFont typeface="Wingdings" pitchFamily="2" charset="2"/>
              <a:buChar char="Ø"/>
              <a:defRPr/>
            </a:pPr>
            <a:r>
              <a:rPr lang="zh-CN" altLang="zh-CN" sz="2400" dirty="0" smtClean="0">
                <a:solidFill>
                  <a:prstClr val="black"/>
                </a:solidFill>
                <a:latin typeface="微软雅黑" pitchFamily="34" charset="-122"/>
                <a:ea typeface="微软雅黑" pitchFamily="34" charset="-122"/>
              </a:rPr>
              <a:t>非期货公司会员、境外</a:t>
            </a:r>
            <a:r>
              <a:rPr lang="zh-CN" altLang="en-US" sz="2400" dirty="0" smtClean="0">
                <a:solidFill>
                  <a:prstClr val="black"/>
                </a:solidFill>
                <a:latin typeface="微软雅黑" pitchFamily="34" charset="-122"/>
                <a:ea typeface="微软雅黑" pitchFamily="34" charset="-122"/>
              </a:rPr>
              <a:t>特殊</a:t>
            </a:r>
            <a:r>
              <a:rPr lang="zh-CN" altLang="zh-CN" sz="2400" dirty="0" smtClean="0">
                <a:solidFill>
                  <a:prstClr val="black"/>
                </a:solidFill>
                <a:latin typeface="微软雅黑" pitchFamily="34" charset="-122"/>
                <a:ea typeface="微软雅黑" pitchFamily="34" charset="-122"/>
              </a:rPr>
              <a:t>非经纪参与者或者客户的</a:t>
            </a:r>
            <a:r>
              <a:rPr lang="zh-CN" altLang="zh-CN" sz="2400" b="1" dirty="0" smtClean="0">
                <a:solidFill>
                  <a:schemeClr val="accent2">
                    <a:lumMod val="50000"/>
                  </a:schemeClr>
                </a:solidFill>
                <a:latin typeface="微软雅黑" pitchFamily="34" charset="-122"/>
                <a:ea typeface="微软雅黑" pitchFamily="34" charset="-122"/>
              </a:rPr>
              <a:t>一般持仓和套利交易持仓</a:t>
            </a:r>
            <a:r>
              <a:rPr lang="zh-CN" altLang="zh-CN" sz="2400" dirty="0" smtClean="0">
                <a:solidFill>
                  <a:prstClr val="black"/>
                </a:solidFill>
                <a:latin typeface="微软雅黑" pitchFamily="34" charset="-122"/>
                <a:ea typeface="微软雅黑" pitchFamily="34" charset="-122"/>
              </a:rPr>
              <a:t>，累计不得超过该期货合约在不同时期一般持仓的限仓比例（或者持仓数额）规定加上该时期获批的套利交易持仓额度之总和</a:t>
            </a:r>
            <a:endParaRPr lang="en-US" altLang="zh-CN" sz="2400" dirty="0" smtClean="0">
              <a:solidFill>
                <a:prstClr val="black"/>
              </a:solidFill>
              <a:latin typeface="微软雅黑" pitchFamily="34" charset="-122"/>
              <a:ea typeface="微软雅黑" pitchFamily="34" charset="-122"/>
            </a:endParaRPr>
          </a:p>
        </p:txBody>
      </p:sp>
    </p:spTree>
    <p:extLst>
      <p:ext uri="{BB962C8B-B14F-4D97-AF65-F5344CB8AC3E}">
        <p14:creationId xmlns:p14="http://schemas.microsoft.com/office/powerpoint/2010/main" val="3645385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17</a:t>
            </a:fld>
            <a:endParaRPr lang="zh-CN" altLang="en-US" dirty="0"/>
          </a:p>
        </p:txBody>
      </p:sp>
      <p:grpSp>
        <p:nvGrpSpPr>
          <p:cNvPr id="14" name="组合 13"/>
          <p:cNvGrpSpPr/>
          <p:nvPr/>
        </p:nvGrpSpPr>
        <p:grpSpPr>
          <a:xfrm>
            <a:off x="3643306" y="1571612"/>
            <a:ext cx="4924110" cy="4017306"/>
            <a:chOff x="323528" y="1340768"/>
            <a:chExt cx="8243888" cy="4248150"/>
          </a:xfrm>
        </p:grpSpPr>
        <p:sp>
          <p:nvSpPr>
            <p:cNvPr id="4" name="内容占位符 6"/>
            <p:cNvSpPr txBox="1">
              <a:spLocks/>
            </p:cNvSpPr>
            <p:nvPr/>
          </p:nvSpPr>
          <p:spPr>
            <a:xfrm>
              <a:off x="323528" y="1340768"/>
              <a:ext cx="8229600" cy="557212"/>
            </a:xfrm>
            <a:prstGeom prst="rect">
              <a:avLst/>
            </a:prstGeom>
            <a:noFill/>
          </p:spPr>
          <p:txBody>
            <a:bodyPr vert="horz" wrap="square" lIns="91440" tIns="45720" rIns="91440" bIns="45720" numCol="1" anchor="t" anchorCtr="0" compatLnSpc="1">
              <a:prstTxWarp prst="textNoShape">
                <a:avLst/>
              </a:prstTxWarp>
            </a:bodyPr>
            <a:lstStyle>
              <a:lvl1pPr marL="0" indent="0" algn="l" defTabSz="914400" rtl="0" eaLnBrk="1" latinLnBrk="0" hangingPunct="1">
                <a:spcBef>
                  <a:spcPct val="20000"/>
                </a:spcBef>
                <a:buFont typeface="Arial" pitchFamily="34" charset="0"/>
                <a:buNone/>
                <a:defRPr sz="3600" kern="1200">
                  <a:solidFill>
                    <a:schemeClr val="tx1">
                      <a:lumMod val="75000"/>
                      <a:lumOff val="25000"/>
                    </a:schemeClr>
                  </a:solidFill>
                  <a:latin typeface="微软雅黑" pitchFamily="34" charset="-122"/>
                  <a:ea typeface="微软雅黑" pitchFamily="34" charset="-122"/>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zh-CN" altLang="en-US" sz="2400" dirty="0" smtClean="0"/>
                <a:t>自然人客户在</a:t>
              </a:r>
              <a:r>
                <a:rPr lang="en-US" altLang="zh-CN" sz="2400" dirty="0" smtClean="0"/>
                <a:t>SC1608</a:t>
              </a:r>
              <a:r>
                <a:rPr lang="zh-CN" altLang="en-US" sz="2400" dirty="0" smtClean="0"/>
                <a:t>持仓限额变化情况：</a:t>
              </a:r>
            </a:p>
          </p:txBody>
        </p:sp>
        <p:grpSp>
          <p:nvGrpSpPr>
            <p:cNvPr id="2" name="Group 4"/>
            <p:cNvGrpSpPr>
              <a:grpSpLocks/>
            </p:cNvGrpSpPr>
            <p:nvPr/>
          </p:nvGrpSpPr>
          <p:grpSpPr bwMode="auto">
            <a:xfrm>
              <a:off x="863278" y="4797823"/>
              <a:ext cx="7313613" cy="791093"/>
              <a:chOff x="960" y="3651"/>
              <a:chExt cx="4136" cy="434"/>
            </a:xfrm>
          </p:grpSpPr>
          <p:sp>
            <p:nvSpPr>
              <p:cNvPr id="6" name="AutoShape 5"/>
              <p:cNvSpPr>
                <a:spLocks noChangeArrowheads="1"/>
              </p:cNvSpPr>
              <p:nvPr/>
            </p:nvSpPr>
            <p:spPr bwMode="auto">
              <a:xfrm>
                <a:off x="960" y="3651"/>
                <a:ext cx="4032" cy="207"/>
              </a:xfrm>
              <a:prstGeom prst="rightArrow">
                <a:avLst>
                  <a:gd name="adj1" fmla="val 36602"/>
                  <a:gd name="adj2" fmla="val 54170"/>
                </a:avLst>
              </a:prstGeom>
              <a:solidFill>
                <a:schemeClr val="tx1">
                  <a:lumMod val="65000"/>
                  <a:lumOff val="35000"/>
                </a:schemeClr>
              </a:solidFill>
              <a:ln w="9525">
                <a:noFill/>
                <a:miter lim="800000"/>
                <a:headEnd/>
                <a:tailEnd/>
              </a:ln>
              <a:effectLst>
                <a:prstShdw prst="shdw17" dist="17961" dir="2700000">
                  <a:schemeClr val="accent1">
                    <a:gamma/>
                    <a:shade val="60000"/>
                    <a:invGamma/>
                  </a:schemeClr>
                </a:prstShdw>
              </a:effectLst>
            </p:spPr>
            <p:txBody>
              <a:bodyPr wrap="none" anchor="ctr"/>
              <a:lstStyle/>
              <a:p>
                <a:pPr algn="ctr" eaLnBrk="0" hangingPunct="0">
                  <a:defRPr/>
                </a:pPr>
                <a:endParaRPr kumimoji="1" lang="ko-KR" altLang="en-US">
                  <a:latin typeface="微软雅黑" pitchFamily="34" charset="-122"/>
                  <a:ea typeface="Gulim" pitchFamily="34" charset="-127"/>
                </a:endParaRPr>
              </a:p>
            </p:txBody>
          </p:sp>
          <p:sp>
            <p:nvSpPr>
              <p:cNvPr id="7" name="Text Box 12"/>
              <p:cNvSpPr txBox="1">
                <a:spLocks noChangeArrowheads="1"/>
              </p:cNvSpPr>
              <p:nvPr/>
            </p:nvSpPr>
            <p:spPr bwMode="auto">
              <a:xfrm>
                <a:off x="3281" y="3882"/>
                <a:ext cx="313" cy="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kumimoji="1" lang="en-US" altLang="zh-CN">
                    <a:latin typeface="微软雅黑" pitchFamily="34" charset="-122"/>
                    <a:ea typeface="微软雅黑" pitchFamily="34" charset="-122"/>
                  </a:rPr>
                  <a:t>6</a:t>
                </a:r>
                <a:r>
                  <a:rPr kumimoji="1" lang="en-US" altLang="ko-KR">
                    <a:latin typeface="微软雅黑" pitchFamily="34" charset="-122"/>
                    <a:ea typeface="微软雅黑" pitchFamily="34" charset="-122"/>
                  </a:rPr>
                  <a:t>/1</a:t>
                </a:r>
              </a:p>
            </p:txBody>
          </p:sp>
          <p:sp>
            <p:nvSpPr>
              <p:cNvPr id="8" name="Text Box 16"/>
              <p:cNvSpPr txBox="1">
                <a:spLocks noChangeArrowheads="1"/>
              </p:cNvSpPr>
              <p:nvPr/>
            </p:nvSpPr>
            <p:spPr bwMode="auto">
              <a:xfrm>
                <a:off x="4707" y="3882"/>
                <a:ext cx="389" cy="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kumimoji="1" lang="en-US" altLang="ko-KR" dirty="0" smtClean="0">
                    <a:latin typeface="微软雅黑" pitchFamily="34" charset="-122"/>
                    <a:ea typeface="微软雅黑" pitchFamily="34" charset="-122"/>
                  </a:rPr>
                  <a:t>7/19</a:t>
                </a:r>
                <a:endParaRPr kumimoji="1" lang="en-US" altLang="ko-KR" dirty="0">
                  <a:latin typeface="微软雅黑" pitchFamily="34" charset="-122"/>
                  <a:ea typeface="微软雅黑" pitchFamily="34" charset="-122"/>
                </a:endParaRPr>
              </a:p>
            </p:txBody>
          </p:sp>
        </p:grpSp>
        <p:sp>
          <p:nvSpPr>
            <p:cNvPr id="9" name="AutoShape 17"/>
            <p:cNvSpPr>
              <a:spLocks noChangeArrowheads="1"/>
            </p:cNvSpPr>
            <p:nvPr/>
          </p:nvSpPr>
          <p:spPr bwMode="auto">
            <a:xfrm>
              <a:off x="863278" y="2555205"/>
              <a:ext cx="4248150" cy="347663"/>
            </a:xfrm>
            <a:prstGeom prst="flowChartProcess">
              <a:avLst/>
            </a:prstGeom>
            <a:solidFill>
              <a:schemeClr val="tx1">
                <a:lumMod val="65000"/>
                <a:lumOff val="35000"/>
              </a:schemeClr>
            </a:solidFill>
            <a:ln w="9525">
              <a:noFill/>
              <a:miter lim="800000"/>
              <a:headEnd/>
              <a:tailEnd/>
            </a:ln>
            <a:effectLst>
              <a:prstShdw prst="shdw17" dist="17961" dir="2700000">
                <a:schemeClr val="accent1">
                  <a:gamma/>
                  <a:shade val="60000"/>
                  <a:invGamma/>
                </a:schemeClr>
              </a:prstShdw>
            </a:effectLst>
          </p:spPr>
          <p:txBody>
            <a:bodyPr wrap="none" anchor="ctr"/>
            <a:lstStyle/>
            <a:p>
              <a:pPr algn="ctr" eaLnBrk="0" hangingPunct="0">
                <a:defRPr/>
              </a:pPr>
              <a:r>
                <a:rPr kumimoji="1" lang="en-US" altLang="zh-CN" dirty="0" smtClean="0">
                  <a:solidFill>
                    <a:schemeClr val="bg1"/>
                  </a:solidFill>
                  <a:latin typeface="微软雅黑" pitchFamily="34" charset="-122"/>
                  <a:ea typeface="微软雅黑" pitchFamily="34" charset="-122"/>
                </a:rPr>
                <a:t>3000</a:t>
              </a:r>
              <a:r>
                <a:rPr kumimoji="1" lang="zh-CN" altLang="en-US" dirty="0">
                  <a:solidFill>
                    <a:schemeClr val="bg1"/>
                  </a:solidFill>
                  <a:latin typeface="微软雅黑" pitchFamily="34" charset="-122"/>
                  <a:ea typeface="微软雅黑" pitchFamily="34" charset="-122"/>
                </a:rPr>
                <a:t>手</a:t>
              </a:r>
              <a:endParaRPr kumimoji="1" lang="en-US" altLang="ko-KR" dirty="0">
                <a:solidFill>
                  <a:schemeClr val="bg1"/>
                </a:solidFill>
                <a:latin typeface="微软雅黑" pitchFamily="34" charset="-122"/>
                <a:ea typeface="微软雅黑" pitchFamily="34" charset="-122"/>
              </a:endParaRPr>
            </a:p>
          </p:txBody>
        </p:sp>
        <p:sp>
          <p:nvSpPr>
            <p:cNvPr id="10" name="AutoShape 18"/>
            <p:cNvSpPr>
              <a:spLocks noChangeArrowheads="1"/>
            </p:cNvSpPr>
            <p:nvPr/>
          </p:nvSpPr>
          <p:spPr bwMode="auto">
            <a:xfrm>
              <a:off x="5111428" y="3275930"/>
              <a:ext cx="1428750" cy="347663"/>
            </a:xfrm>
            <a:prstGeom prst="flowChartProcess">
              <a:avLst/>
            </a:prstGeom>
            <a:solidFill>
              <a:schemeClr val="accent2">
                <a:lumMod val="60000"/>
                <a:lumOff val="40000"/>
              </a:schemeClr>
            </a:solidFill>
            <a:ln w="9525">
              <a:noFill/>
              <a:miter lim="800000"/>
              <a:headEnd/>
              <a:tailEnd/>
            </a:ln>
            <a:effectLst>
              <a:prstShdw prst="shdw17" dist="17961" dir="2700000">
                <a:schemeClr val="accent2">
                  <a:gamma/>
                  <a:shade val="60000"/>
                  <a:invGamma/>
                </a:schemeClr>
              </a:prstShdw>
            </a:effectLst>
          </p:spPr>
          <p:txBody>
            <a:bodyPr wrap="none" anchor="ctr"/>
            <a:lstStyle/>
            <a:p>
              <a:pPr algn="ctr" eaLnBrk="0" hangingPunct="0">
                <a:defRPr/>
              </a:pPr>
              <a:r>
                <a:rPr kumimoji="1" lang="en-US" altLang="zh-CN" dirty="0" smtClean="0">
                  <a:solidFill>
                    <a:schemeClr val="bg1"/>
                  </a:solidFill>
                  <a:latin typeface="微软雅黑" pitchFamily="34" charset="-122"/>
                  <a:ea typeface="微软雅黑" pitchFamily="34" charset="-122"/>
                </a:rPr>
                <a:t>1500</a:t>
              </a:r>
              <a:r>
                <a:rPr kumimoji="1" lang="zh-CN" altLang="en-US" dirty="0">
                  <a:solidFill>
                    <a:schemeClr val="bg1"/>
                  </a:solidFill>
                  <a:latin typeface="微软雅黑" pitchFamily="34" charset="-122"/>
                  <a:ea typeface="微软雅黑" pitchFamily="34" charset="-122"/>
                </a:rPr>
                <a:t>手</a:t>
              </a:r>
              <a:endParaRPr kumimoji="1" lang="en-US" altLang="ko-KR" dirty="0">
                <a:solidFill>
                  <a:schemeClr val="bg1"/>
                </a:solidFill>
                <a:latin typeface="微软雅黑" pitchFamily="34" charset="-122"/>
                <a:ea typeface="微软雅黑" pitchFamily="34" charset="-122"/>
              </a:endParaRPr>
            </a:p>
          </p:txBody>
        </p:sp>
        <p:sp>
          <p:nvSpPr>
            <p:cNvPr id="11" name="AutoShape 19"/>
            <p:cNvSpPr>
              <a:spLocks noChangeArrowheads="1"/>
            </p:cNvSpPr>
            <p:nvPr/>
          </p:nvSpPr>
          <p:spPr bwMode="auto">
            <a:xfrm>
              <a:off x="6624316" y="3996655"/>
              <a:ext cx="1079500" cy="347663"/>
            </a:xfrm>
            <a:prstGeom prst="flowChartProcess">
              <a:avLst/>
            </a:prstGeom>
            <a:solidFill>
              <a:schemeClr val="accent2">
                <a:lumMod val="75000"/>
              </a:schemeClr>
            </a:solidFill>
            <a:ln w="9525">
              <a:noFill/>
              <a:miter lim="800000"/>
              <a:headEnd/>
              <a:tailEnd/>
            </a:ln>
            <a:effectLst>
              <a:prstShdw prst="shdw17" dist="17961" dir="2700000">
                <a:schemeClr val="hlink">
                  <a:gamma/>
                  <a:shade val="60000"/>
                  <a:invGamma/>
                </a:schemeClr>
              </a:prstShdw>
            </a:effectLst>
          </p:spPr>
          <p:txBody>
            <a:bodyPr wrap="none" anchor="ctr"/>
            <a:lstStyle/>
            <a:p>
              <a:pPr algn="ctr" eaLnBrk="0" hangingPunct="0">
                <a:defRPr/>
              </a:pPr>
              <a:r>
                <a:rPr kumimoji="1" lang="en-US" altLang="zh-CN" dirty="0" smtClean="0">
                  <a:solidFill>
                    <a:schemeClr val="bg1"/>
                  </a:solidFill>
                  <a:latin typeface="微软雅黑" pitchFamily="34" charset="-122"/>
                  <a:ea typeface="微软雅黑" pitchFamily="34" charset="-122"/>
                </a:rPr>
                <a:t>500</a:t>
              </a:r>
              <a:r>
                <a:rPr kumimoji="1" lang="zh-CN" altLang="en-US" dirty="0">
                  <a:solidFill>
                    <a:schemeClr val="bg1"/>
                  </a:solidFill>
                  <a:latin typeface="微软雅黑" pitchFamily="34" charset="-122"/>
                  <a:ea typeface="微软雅黑" pitchFamily="34" charset="-122"/>
                </a:rPr>
                <a:t>手</a:t>
              </a:r>
              <a:endParaRPr kumimoji="1" lang="en-US" altLang="ko-KR" dirty="0">
                <a:solidFill>
                  <a:schemeClr val="bg1"/>
                </a:solidFill>
                <a:latin typeface="微软雅黑" pitchFamily="34" charset="-122"/>
                <a:ea typeface="微软雅黑" pitchFamily="34" charset="-122"/>
              </a:endParaRPr>
            </a:p>
          </p:txBody>
        </p:sp>
        <p:sp>
          <p:nvSpPr>
            <p:cNvPr id="12" name="Text Box 16"/>
            <p:cNvSpPr txBox="1">
              <a:spLocks noChangeArrowheads="1"/>
            </p:cNvSpPr>
            <p:nvPr/>
          </p:nvSpPr>
          <p:spPr bwMode="auto">
            <a:xfrm>
              <a:off x="6408416" y="5220618"/>
              <a:ext cx="552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r>
                <a:rPr kumimoji="1" lang="en-US" altLang="ko-KR">
                  <a:latin typeface="微软雅黑" pitchFamily="34" charset="-122"/>
                  <a:ea typeface="微软雅黑" pitchFamily="34" charset="-122"/>
                </a:rPr>
                <a:t>7/</a:t>
              </a:r>
              <a:r>
                <a:rPr kumimoji="1" lang="en-US" altLang="zh-CN">
                  <a:latin typeface="微软雅黑" pitchFamily="34" charset="-122"/>
                  <a:ea typeface="微软雅黑" pitchFamily="34" charset="-122"/>
                </a:rPr>
                <a:t>1</a:t>
              </a:r>
              <a:endParaRPr kumimoji="1" lang="en-US" altLang="ko-KR">
                <a:latin typeface="微软雅黑" pitchFamily="34" charset="-122"/>
                <a:ea typeface="微软雅黑" pitchFamily="34" charset="-122"/>
              </a:endParaRPr>
            </a:p>
          </p:txBody>
        </p:sp>
        <p:sp>
          <p:nvSpPr>
            <p:cNvPr id="13" name="TextBox 12"/>
            <p:cNvSpPr txBox="1">
              <a:spLocks noChangeArrowheads="1"/>
            </p:cNvSpPr>
            <p:nvPr/>
          </p:nvSpPr>
          <p:spPr bwMode="auto">
            <a:xfrm>
              <a:off x="7919716" y="4428455"/>
              <a:ext cx="647700" cy="369888"/>
            </a:xfrm>
            <a:prstGeom prst="rect">
              <a:avLst/>
            </a:prstGeom>
            <a:solidFill>
              <a:schemeClr val="accent2">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r>
                <a:rPr lang="en-US" altLang="zh-CN" dirty="0">
                  <a:solidFill>
                    <a:schemeClr val="bg1"/>
                  </a:solidFill>
                  <a:latin typeface="微软雅黑" pitchFamily="34" charset="-122"/>
                  <a:ea typeface="微软雅黑" pitchFamily="34" charset="-122"/>
                </a:rPr>
                <a:t>0</a:t>
              </a:r>
              <a:r>
                <a:rPr kumimoji="1" lang="zh-CN" altLang="en-US" dirty="0">
                  <a:solidFill>
                    <a:schemeClr val="bg1"/>
                  </a:solidFill>
                  <a:latin typeface="微软雅黑" pitchFamily="34" charset="-122"/>
                  <a:ea typeface="微软雅黑" pitchFamily="34" charset="-122"/>
                </a:rPr>
                <a:t>手</a:t>
              </a:r>
            </a:p>
          </p:txBody>
        </p:sp>
      </p:grpSp>
      <p:sp>
        <p:nvSpPr>
          <p:cNvPr id="15"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持仓限额制度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
        <p:nvSpPr>
          <p:cNvPr id="16" name="矩形 15"/>
          <p:cNvSpPr/>
          <p:nvPr/>
        </p:nvSpPr>
        <p:spPr>
          <a:xfrm>
            <a:off x="0" y="1214422"/>
            <a:ext cx="3643306" cy="4524315"/>
          </a:xfrm>
          <a:prstGeom prst="rect">
            <a:avLst/>
          </a:prstGeom>
        </p:spPr>
        <p:txBody>
          <a:bodyPr wrap="square">
            <a:spAutoFit/>
          </a:bodyPr>
          <a:lstStyle/>
          <a:p>
            <a:pPr marL="615950" algn="just">
              <a:spcBef>
                <a:spcPts val="0"/>
              </a:spcBef>
              <a:buClr>
                <a:schemeClr val="accent2">
                  <a:lumMod val="75000"/>
                </a:schemeClr>
              </a:buClr>
              <a:buFont typeface="Wingdings" pitchFamily="2" charset="2"/>
              <a:buChar char="Ø"/>
              <a:defRPr/>
            </a:pPr>
            <a:r>
              <a:rPr lang="zh-CN" altLang="en-US" sz="2400" dirty="0" smtClean="0">
                <a:solidFill>
                  <a:prstClr val="black"/>
                </a:solidFill>
                <a:latin typeface="微软雅黑" pitchFamily="34" charset="-122"/>
                <a:ea typeface="微软雅黑" pitchFamily="34" charset="-122"/>
              </a:rPr>
              <a:t>原油期货合约</a:t>
            </a:r>
            <a:r>
              <a:rPr lang="zh-CN" altLang="en-US" sz="2400" b="1" dirty="0" smtClean="0">
                <a:solidFill>
                  <a:schemeClr val="accent2">
                    <a:lumMod val="50000"/>
                  </a:schemeClr>
                </a:solidFill>
                <a:latin typeface="微软雅黑" pitchFamily="34" charset="-122"/>
                <a:ea typeface="微软雅黑" pitchFamily="34" charset="-122"/>
              </a:rPr>
              <a:t>最后交易日前第八个交易日收市后</a:t>
            </a:r>
            <a:r>
              <a:rPr lang="zh-CN" altLang="en-US" sz="2400" dirty="0" smtClean="0"/>
              <a:t>，</a:t>
            </a:r>
            <a:r>
              <a:rPr lang="zh-CN" altLang="en-US" sz="2400" dirty="0" smtClean="0">
                <a:solidFill>
                  <a:prstClr val="black"/>
                </a:solidFill>
                <a:latin typeface="微软雅黑" pitchFamily="34" charset="-122"/>
                <a:ea typeface="微软雅黑" pitchFamily="34" charset="-122"/>
              </a:rPr>
              <a:t>不能交付或者接收能源中心规定发票的自然人客户该期货合约的持仓应当为</a:t>
            </a:r>
            <a:r>
              <a:rPr lang="en-US" altLang="en-US" sz="2400" b="1" dirty="0" smtClean="0">
                <a:solidFill>
                  <a:schemeClr val="accent2">
                    <a:lumMod val="50000"/>
                  </a:schemeClr>
                </a:solidFill>
                <a:latin typeface="微软雅黑" pitchFamily="34" charset="-122"/>
                <a:ea typeface="微软雅黑" pitchFamily="34" charset="-122"/>
              </a:rPr>
              <a:t>0</a:t>
            </a:r>
            <a:r>
              <a:rPr lang="zh-CN" altLang="en-US" sz="2400" b="1" dirty="0" smtClean="0">
                <a:solidFill>
                  <a:schemeClr val="accent2">
                    <a:lumMod val="50000"/>
                  </a:schemeClr>
                </a:solidFill>
                <a:latin typeface="微软雅黑" pitchFamily="34" charset="-122"/>
                <a:ea typeface="微软雅黑" pitchFamily="34" charset="-122"/>
              </a:rPr>
              <a:t>手</a:t>
            </a:r>
            <a:r>
              <a:rPr lang="zh-CN" altLang="en-US" sz="2400" dirty="0" smtClean="0">
                <a:solidFill>
                  <a:prstClr val="black"/>
                </a:solidFill>
                <a:latin typeface="微软雅黑" pitchFamily="34" charset="-122"/>
                <a:ea typeface="微软雅黑" pitchFamily="34" charset="-122"/>
              </a:rPr>
              <a:t>。</a:t>
            </a:r>
            <a:endParaRPr lang="en-US" altLang="zh-CN" sz="2400" dirty="0" smtClean="0">
              <a:solidFill>
                <a:prstClr val="black"/>
              </a:solidFill>
              <a:latin typeface="微软雅黑" pitchFamily="34" charset="-122"/>
              <a:ea typeface="微软雅黑" pitchFamily="34" charset="-122"/>
            </a:endParaRPr>
          </a:p>
          <a:p>
            <a:pPr marL="615950" algn="just">
              <a:spcBef>
                <a:spcPts val="0"/>
              </a:spcBef>
              <a:buClr>
                <a:schemeClr val="accent2">
                  <a:lumMod val="75000"/>
                </a:schemeClr>
              </a:buClr>
              <a:buFont typeface="Wingdings" pitchFamily="2" charset="2"/>
              <a:buChar char="Ø"/>
              <a:defRPr/>
            </a:pPr>
            <a:r>
              <a:rPr lang="zh-CN" altLang="en-US" sz="2400" dirty="0" smtClean="0">
                <a:solidFill>
                  <a:prstClr val="black"/>
                </a:solidFill>
                <a:latin typeface="微软雅黑" pitchFamily="34" charset="-122"/>
                <a:ea typeface="微软雅黑" pitchFamily="34" charset="-122"/>
              </a:rPr>
              <a:t>自最后交易日前第七个交易日起，对该自然人客户的交割月份持仓直接由能源中心强行平仓。</a:t>
            </a:r>
            <a:endParaRPr lang="en-US" altLang="zh-CN" sz="2400" dirty="0" smtClean="0">
              <a:solidFill>
                <a:prstClr val="black"/>
              </a:solidFill>
              <a:latin typeface="微软雅黑" pitchFamily="34" charset="-122"/>
              <a:ea typeface="微软雅黑" pitchFamily="34" charset="-122"/>
            </a:endParaRPr>
          </a:p>
        </p:txBody>
      </p:sp>
    </p:spTree>
    <p:extLst>
      <p:ext uri="{BB962C8B-B14F-4D97-AF65-F5344CB8AC3E}">
        <p14:creationId xmlns:p14="http://schemas.microsoft.com/office/powerpoint/2010/main" val="2844021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18</a:t>
            </a:fld>
            <a:endParaRPr lang="zh-CN" altLang="en-US" dirty="0"/>
          </a:p>
        </p:txBody>
      </p:sp>
      <p:sp>
        <p:nvSpPr>
          <p:cNvPr id="4" name="内容占位符 2"/>
          <p:cNvSpPr txBox="1">
            <a:spLocks/>
          </p:cNvSpPr>
          <p:nvPr/>
        </p:nvSpPr>
        <p:spPr>
          <a:xfrm>
            <a:off x="35496" y="1052736"/>
            <a:ext cx="8783315" cy="50942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15950" algn="just">
              <a:spcBef>
                <a:spcPts val="0"/>
              </a:spcBef>
              <a:buClr>
                <a:schemeClr val="accent2">
                  <a:lumMod val="75000"/>
                </a:schemeClr>
              </a:buClr>
              <a:buFont typeface="Wingdings" pitchFamily="2" charset="2"/>
              <a:buChar char="Ø"/>
              <a:defRPr/>
            </a:pPr>
            <a:r>
              <a:rPr lang="zh-CN" altLang="en-US" sz="2400" b="1" dirty="0" smtClean="0">
                <a:solidFill>
                  <a:schemeClr val="accent2">
                    <a:lumMod val="50000"/>
                  </a:schemeClr>
                </a:solidFill>
                <a:latin typeface="微软雅黑" pitchFamily="34" charset="-122"/>
                <a:ea typeface="微软雅黑" pitchFamily="34" charset="-122"/>
              </a:rPr>
              <a:t>期货公司会员、境外特殊经纪参与者</a:t>
            </a:r>
            <a:r>
              <a:rPr lang="zh-CN" altLang="en-US" sz="2400" dirty="0" smtClean="0">
                <a:solidFill>
                  <a:prstClr val="black"/>
                </a:solidFill>
                <a:latin typeface="微软雅黑" pitchFamily="34" charset="-122"/>
                <a:ea typeface="微软雅黑" pitchFamily="34" charset="-122"/>
              </a:rPr>
              <a:t>的持仓数量不得超过能源中心规定的持仓限额；达到或者超过持仓限额的，</a:t>
            </a:r>
            <a:r>
              <a:rPr lang="zh-CN" altLang="en-US" sz="2400" b="1" dirty="0" smtClean="0">
                <a:solidFill>
                  <a:schemeClr val="accent2">
                    <a:lumMod val="50000"/>
                  </a:schemeClr>
                </a:solidFill>
                <a:latin typeface="微软雅黑" pitchFamily="34" charset="-122"/>
                <a:ea typeface="微软雅黑" pitchFamily="34" charset="-122"/>
              </a:rPr>
              <a:t>不得同方向开新仓</a:t>
            </a:r>
            <a:endParaRPr lang="en-US" altLang="zh-CN" sz="2400" b="1" dirty="0" smtClean="0">
              <a:solidFill>
                <a:schemeClr val="accent2">
                  <a:lumMod val="50000"/>
                </a:schemeClr>
              </a:solidFill>
              <a:latin typeface="微软雅黑" pitchFamily="34" charset="-122"/>
              <a:ea typeface="微软雅黑" pitchFamily="34" charset="-122"/>
            </a:endParaRPr>
          </a:p>
          <a:p>
            <a:pPr marL="685800" algn="just">
              <a:spcBef>
                <a:spcPts val="0"/>
              </a:spcBef>
              <a:buClr>
                <a:schemeClr val="accent2">
                  <a:lumMod val="75000"/>
                </a:schemeClr>
              </a:buClr>
              <a:buFont typeface="Wingdings" pitchFamily="2" charset="2"/>
              <a:buChar char="Ø"/>
              <a:defRPr/>
            </a:pPr>
            <a:endParaRPr lang="en-US" altLang="zh-CN" sz="2400" dirty="0" smtClean="0">
              <a:solidFill>
                <a:prstClr val="black"/>
              </a:solidFill>
              <a:latin typeface="微软雅黑" pitchFamily="34" charset="-122"/>
              <a:ea typeface="微软雅黑" pitchFamily="34" charset="-122"/>
            </a:endParaRPr>
          </a:p>
          <a:p>
            <a:pPr marL="615950" algn="just">
              <a:spcBef>
                <a:spcPts val="0"/>
              </a:spcBef>
              <a:buClr>
                <a:schemeClr val="accent2">
                  <a:lumMod val="75000"/>
                </a:schemeClr>
              </a:buClr>
              <a:buFont typeface="Wingdings" pitchFamily="2" charset="2"/>
              <a:buChar char="Ø"/>
              <a:defRPr/>
            </a:pPr>
            <a:r>
              <a:rPr lang="zh-CN" altLang="en-US" sz="2400" b="1" dirty="0" smtClean="0">
                <a:solidFill>
                  <a:schemeClr val="accent2">
                    <a:lumMod val="50000"/>
                  </a:schemeClr>
                </a:solidFill>
                <a:latin typeface="微软雅黑" pitchFamily="34" charset="-122"/>
                <a:ea typeface="微软雅黑" pitchFamily="34" charset="-122"/>
              </a:rPr>
              <a:t>境外中介机构</a:t>
            </a:r>
            <a:r>
              <a:rPr lang="zh-CN" altLang="en-US" sz="2400" dirty="0" smtClean="0">
                <a:solidFill>
                  <a:prstClr val="black"/>
                </a:solidFill>
                <a:latin typeface="微软雅黑" pitchFamily="34" charset="-122"/>
                <a:ea typeface="微软雅黑" pitchFamily="34" charset="-122"/>
              </a:rPr>
              <a:t>在同一或不同期货公司会员、境外特殊经纪参与者处的所有持仓的</a:t>
            </a:r>
            <a:r>
              <a:rPr lang="zh-CN" altLang="en-US" sz="2400" b="1" dirty="0" smtClean="0">
                <a:solidFill>
                  <a:schemeClr val="accent2">
                    <a:lumMod val="50000"/>
                  </a:schemeClr>
                </a:solidFill>
                <a:latin typeface="微软雅黑" pitchFamily="34" charset="-122"/>
                <a:ea typeface="微软雅黑" pitchFamily="34" charset="-122"/>
              </a:rPr>
              <a:t>合计数，</a:t>
            </a:r>
            <a:r>
              <a:rPr lang="zh-CN" altLang="en-US" sz="2400" dirty="0" smtClean="0">
                <a:solidFill>
                  <a:prstClr val="black"/>
                </a:solidFill>
                <a:latin typeface="微软雅黑" pitchFamily="34" charset="-122"/>
                <a:ea typeface="微软雅黑" pitchFamily="34" charset="-122"/>
              </a:rPr>
              <a:t>达到或超过能源中心持仓限额的，</a:t>
            </a:r>
            <a:r>
              <a:rPr lang="zh-CN" altLang="en-US" sz="2400" b="1" dirty="0" smtClean="0">
                <a:solidFill>
                  <a:schemeClr val="accent2">
                    <a:lumMod val="50000"/>
                  </a:schemeClr>
                </a:solidFill>
                <a:latin typeface="微软雅黑" pitchFamily="34" charset="-122"/>
                <a:ea typeface="微软雅黑" pitchFamily="34" charset="-122"/>
              </a:rPr>
              <a:t>下一交易日不得</a:t>
            </a:r>
            <a:r>
              <a:rPr lang="zh-CN" altLang="en-US" sz="2400" b="1" dirty="0">
                <a:solidFill>
                  <a:schemeClr val="accent2">
                    <a:lumMod val="50000"/>
                  </a:schemeClr>
                </a:solidFill>
                <a:latin typeface="微软雅黑" pitchFamily="34" charset="-122"/>
                <a:ea typeface="微软雅黑" pitchFamily="34" charset="-122"/>
              </a:rPr>
              <a:t>开新</a:t>
            </a:r>
            <a:r>
              <a:rPr lang="zh-CN" altLang="en-US" sz="2400" b="1" dirty="0" smtClean="0">
                <a:solidFill>
                  <a:schemeClr val="accent2">
                    <a:lumMod val="50000"/>
                  </a:schemeClr>
                </a:solidFill>
                <a:latin typeface="微软雅黑" pitchFamily="34" charset="-122"/>
                <a:ea typeface="微软雅黑" pitchFamily="34" charset="-122"/>
              </a:rPr>
              <a:t>仓</a:t>
            </a:r>
            <a:endParaRPr lang="en-US" altLang="zh-CN" sz="2400" b="1" dirty="0">
              <a:solidFill>
                <a:schemeClr val="accent2">
                  <a:lumMod val="50000"/>
                </a:schemeClr>
              </a:solidFill>
              <a:latin typeface="微软雅黑" pitchFamily="34" charset="-122"/>
              <a:ea typeface="微软雅黑" pitchFamily="34" charset="-122"/>
            </a:endParaRPr>
          </a:p>
          <a:p>
            <a:pPr marL="685800" algn="just">
              <a:spcBef>
                <a:spcPts val="0"/>
              </a:spcBef>
              <a:buClr>
                <a:schemeClr val="accent2">
                  <a:lumMod val="75000"/>
                </a:schemeClr>
              </a:buClr>
              <a:buNone/>
              <a:defRPr/>
            </a:pPr>
            <a:endParaRPr lang="en-US" altLang="zh-CN" sz="2400" dirty="0" smtClean="0">
              <a:solidFill>
                <a:prstClr val="black"/>
              </a:solidFill>
              <a:latin typeface="微软雅黑" pitchFamily="34" charset="-122"/>
              <a:ea typeface="微软雅黑" pitchFamily="34" charset="-122"/>
            </a:endParaRPr>
          </a:p>
          <a:p>
            <a:pPr marL="615950" algn="just">
              <a:spcBef>
                <a:spcPts val="0"/>
              </a:spcBef>
              <a:buClr>
                <a:schemeClr val="accent2">
                  <a:lumMod val="75000"/>
                </a:schemeClr>
              </a:buClr>
              <a:buFont typeface="Wingdings" pitchFamily="2" charset="2"/>
              <a:buChar char="Ø"/>
              <a:defRPr/>
            </a:pPr>
            <a:r>
              <a:rPr lang="zh-CN" altLang="en-US" sz="2400" b="1" dirty="0" smtClean="0">
                <a:solidFill>
                  <a:schemeClr val="accent2">
                    <a:lumMod val="50000"/>
                  </a:schemeClr>
                </a:solidFill>
                <a:latin typeface="微软雅黑" pitchFamily="34" charset="-122"/>
                <a:ea typeface="微软雅黑" pitchFamily="34" charset="-122"/>
              </a:rPr>
              <a:t>非期货公司会员、境外特殊非经纪参与者、客户</a:t>
            </a:r>
            <a:r>
              <a:rPr lang="zh-CN" altLang="en-US" sz="2400" dirty="0" smtClean="0">
                <a:solidFill>
                  <a:prstClr val="black"/>
                </a:solidFill>
                <a:latin typeface="微软雅黑" pitchFamily="34" charset="-122"/>
                <a:ea typeface="微软雅黑" pitchFamily="34" charset="-122"/>
              </a:rPr>
              <a:t>持仓不得超出能源中心持仓限额；超过持仓限额的，能源中心可以执行强行平仓</a:t>
            </a:r>
            <a:endParaRPr lang="en-US" altLang="zh-CN" sz="2400" dirty="0" smtClean="0">
              <a:solidFill>
                <a:prstClr val="black"/>
              </a:solidFill>
              <a:latin typeface="微软雅黑" pitchFamily="34" charset="-122"/>
              <a:ea typeface="微软雅黑" pitchFamily="34" charset="-122"/>
            </a:endParaRPr>
          </a:p>
          <a:p>
            <a:pPr marL="558800" indent="-285750" algn="just">
              <a:spcBef>
                <a:spcPts val="0"/>
              </a:spcBef>
              <a:buFont typeface="Wingdings" pitchFamily="2" charset="2"/>
              <a:buChar char="ü"/>
              <a:defRPr/>
            </a:pPr>
            <a:endParaRPr lang="en-US" altLang="zh-CN" sz="2400" dirty="0" smtClean="0">
              <a:solidFill>
                <a:prstClr val="black"/>
              </a:solidFill>
              <a:latin typeface="微软雅黑" pitchFamily="34" charset="-122"/>
              <a:ea typeface="微软雅黑" pitchFamily="34" charset="-122"/>
            </a:endParaRPr>
          </a:p>
          <a:p>
            <a:pPr indent="0" algn="just">
              <a:spcBef>
                <a:spcPts val="0"/>
              </a:spcBef>
              <a:buFont typeface="Wingdings 2" pitchFamily="18" charset="2"/>
              <a:buNone/>
              <a:defRPr/>
            </a:pPr>
            <a:endParaRPr lang="en-US" altLang="zh-CN" sz="2400" dirty="0" smtClean="0">
              <a:solidFill>
                <a:prstClr val="black"/>
              </a:solidFill>
              <a:latin typeface="微软雅黑" pitchFamily="34" charset="-122"/>
              <a:ea typeface="微软雅黑" pitchFamily="34" charset="-122"/>
            </a:endParaRPr>
          </a:p>
          <a:p>
            <a:pPr marL="558800" indent="-285750" algn="just">
              <a:spcBef>
                <a:spcPts val="0"/>
              </a:spcBef>
              <a:buFont typeface="Wingdings" pitchFamily="2" charset="2"/>
              <a:buChar char="ü"/>
              <a:defRPr/>
            </a:pPr>
            <a:endParaRPr lang="en-US" altLang="zh-CN" sz="2400" dirty="0" smtClean="0">
              <a:solidFill>
                <a:prstClr val="black"/>
              </a:solidFill>
              <a:latin typeface="微软雅黑" pitchFamily="34" charset="-122"/>
              <a:ea typeface="微软雅黑" pitchFamily="34" charset="-122"/>
            </a:endParaRPr>
          </a:p>
          <a:p>
            <a:pPr marL="558800" indent="-285750" algn="just">
              <a:spcBef>
                <a:spcPts val="0"/>
              </a:spcBef>
              <a:buFont typeface="Wingdings" pitchFamily="2" charset="2"/>
              <a:buChar char="ü"/>
              <a:defRPr/>
            </a:pPr>
            <a:endParaRPr lang="en-US" altLang="zh-CN" sz="2400" dirty="0" smtClean="0">
              <a:solidFill>
                <a:prstClr val="black"/>
              </a:solidFill>
              <a:latin typeface="微软雅黑" pitchFamily="34" charset="-122"/>
              <a:ea typeface="微软雅黑" pitchFamily="34" charset="-122"/>
            </a:endParaRPr>
          </a:p>
          <a:p>
            <a:pPr marL="558800" indent="-285750" algn="just">
              <a:spcBef>
                <a:spcPts val="0"/>
              </a:spcBef>
              <a:buFont typeface="Wingdings" pitchFamily="2" charset="2"/>
              <a:buChar char="ü"/>
              <a:defRPr/>
            </a:pPr>
            <a:endParaRPr lang="en-US" altLang="zh-CN" sz="2400" dirty="0">
              <a:solidFill>
                <a:prstClr val="black"/>
              </a:solidFill>
              <a:latin typeface="微软雅黑" pitchFamily="34" charset="-122"/>
              <a:ea typeface="微软雅黑" pitchFamily="34" charset="-122"/>
            </a:endParaRPr>
          </a:p>
        </p:txBody>
      </p:sp>
      <p:sp>
        <p:nvSpPr>
          <p:cNvPr id="6"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持仓限额制度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663557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19</a:t>
            </a:fld>
            <a:endParaRPr lang="zh-CN" altLang="en-US" dirty="0"/>
          </a:p>
        </p:txBody>
      </p:sp>
      <p:sp>
        <p:nvSpPr>
          <p:cNvPr id="4" name="内容占位符 2"/>
          <p:cNvSpPr txBox="1">
            <a:spLocks/>
          </p:cNvSpPr>
          <p:nvPr/>
        </p:nvSpPr>
        <p:spPr>
          <a:xfrm>
            <a:off x="186630" y="764704"/>
            <a:ext cx="8705850" cy="50942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buClr>
                <a:schemeClr val="accent2">
                  <a:lumMod val="75000"/>
                </a:schemeClr>
              </a:buClr>
              <a:buFont typeface="Wingdings" pitchFamily="2" charset="2"/>
              <a:buChar char="u"/>
              <a:defRPr/>
            </a:pPr>
            <a:r>
              <a:rPr lang="zh-CN" altLang="en-US" sz="2400" b="1" dirty="0" smtClean="0">
                <a:latin typeface="微软雅黑" pitchFamily="34" charset="-122"/>
                <a:ea typeface="微软雅黑" pitchFamily="34" charset="-122"/>
              </a:rPr>
              <a:t>报告标准：</a:t>
            </a:r>
            <a:endParaRPr lang="en-US" altLang="zh-CN" sz="2400" b="1" dirty="0" smtClean="0">
              <a:latin typeface="微软雅黑" pitchFamily="34" charset="-122"/>
              <a:ea typeface="微软雅黑" pitchFamily="34" charset="-122"/>
            </a:endParaRPr>
          </a:p>
          <a:p>
            <a:pPr marL="631825" lvl="1" indent="-265113">
              <a:lnSpc>
                <a:spcPts val="2300"/>
              </a:lnSpc>
              <a:buFont typeface="Wingdings 2" pitchFamily="18" charset="2"/>
              <a:buNone/>
              <a:defRPr/>
            </a:pPr>
            <a:r>
              <a:rPr lang="zh-CN" altLang="en-US" sz="2000" dirty="0" smtClean="0">
                <a:latin typeface="微软雅黑" pitchFamily="34" charset="-122"/>
                <a:ea typeface="微软雅黑" pitchFamily="34" charset="-122"/>
              </a:rPr>
              <a:t>①客户、会员、境外特殊参与者某期货</a:t>
            </a:r>
            <a:r>
              <a:rPr lang="zh-CN" altLang="en-US" sz="2000" dirty="0">
                <a:latin typeface="微软雅黑" pitchFamily="34" charset="-122"/>
                <a:ea typeface="微软雅黑" pitchFamily="34" charset="-122"/>
              </a:rPr>
              <a:t>合约的买（卖）持仓</a:t>
            </a:r>
            <a:r>
              <a:rPr lang="zh-CN" altLang="en-US" sz="2000" dirty="0">
                <a:solidFill>
                  <a:srgbClr val="FF0000"/>
                </a:solidFill>
                <a:latin typeface="微软雅黑" pitchFamily="34" charset="-122"/>
                <a:ea typeface="微软雅黑" pitchFamily="34" charset="-122"/>
              </a:rPr>
              <a:t>（同一方向上一般持仓与套利持仓合并</a:t>
            </a:r>
            <a:r>
              <a:rPr lang="zh-CN" altLang="en-US" sz="2000" dirty="0" smtClean="0">
                <a:solidFill>
                  <a:srgbClr val="FF0000"/>
                </a:solidFill>
                <a:latin typeface="微软雅黑" pitchFamily="34" charset="-122"/>
                <a:ea typeface="微软雅黑" pitchFamily="34" charset="-122"/>
              </a:rPr>
              <a:t>计算，下同）</a:t>
            </a:r>
            <a:r>
              <a:rPr lang="zh-CN" altLang="en-US" sz="2000" dirty="0" smtClean="0">
                <a:latin typeface="微软雅黑" pitchFamily="34" charset="-122"/>
                <a:ea typeface="微软雅黑" pitchFamily="34" charset="-122"/>
              </a:rPr>
              <a:t>达到能源中心规定的一般持仓限额的</a:t>
            </a:r>
            <a:r>
              <a:rPr lang="en-US" altLang="zh-CN" sz="2000" dirty="0" smtClean="0">
                <a:latin typeface="微软雅黑" pitchFamily="34" charset="-122"/>
                <a:ea typeface="微软雅黑" pitchFamily="34" charset="-122"/>
              </a:rPr>
              <a:t>100%</a:t>
            </a:r>
            <a:r>
              <a:rPr lang="zh-CN" altLang="en-US" sz="2000" dirty="0" smtClean="0">
                <a:latin typeface="微软雅黑" pitchFamily="34" charset="-122"/>
                <a:ea typeface="微软雅黑" pitchFamily="34" charset="-122"/>
              </a:rPr>
              <a:t>时</a:t>
            </a:r>
            <a:endParaRPr lang="en-US" altLang="zh-CN" sz="2000" dirty="0" smtClean="0">
              <a:latin typeface="微软雅黑" pitchFamily="34" charset="-122"/>
              <a:ea typeface="微软雅黑" pitchFamily="34" charset="-122"/>
            </a:endParaRPr>
          </a:p>
          <a:p>
            <a:pPr marL="631825" lvl="1" indent="-265113">
              <a:lnSpc>
                <a:spcPts val="2300"/>
              </a:lnSpc>
              <a:buFont typeface="Wingdings 2" pitchFamily="18" charset="2"/>
              <a:buNone/>
              <a:defRPr/>
            </a:pPr>
            <a:r>
              <a:rPr lang="zh-CN" altLang="en-US" sz="2000" dirty="0" smtClean="0">
                <a:latin typeface="微软雅黑" pitchFamily="34" charset="-122"/>
                <a:ea typeface="微软雅黑" pitchFamily="34" charset="-122"/>
              </a:rPr>
              <a:t>②境外中介</a:t>
            </a:r>
            <a:r>
              <a:rPr lang="zh-CN" altLang="en-US" sz="2000" dirty="0">
                <a:latin typeface="微软雅黑" pitchFamily="34" charset="-122"/>
                <a:ea typeface="微软雅黑" pitchFamily="34" charset="-122"/>
              </a:rPr>
              <a:t>机构的买（卖）持仓达到</a:t>
            </a:r>
            <a:r>
              <a:rPr lang="zh-CN" altLang="en-US" sz="2000" dirty="0" smtClean="0">
                <a:latin typeface="微软雅黑" pitchFamily="34" charset="-122"/>
                <a:ea typeface="微软雅黑" pitchFamily="34" charset="-122"/>
              </a:rPr>
              <a:t>能源中心一般持仓限额的</a:t>
            </a:r>
            <a:r>
              <a:rPr lang="en-US" altLang="zh-CN" sz="2000" dirty="0" smtClean="0">
                <a:latin typeface="微软雅黑" pitchFamily="34" charset="-122"/>
                <a:ea typeface="微软雅黑" pitchFamily="34" charset="-122"/>
              </a:rPr>
              <a:t>60%</a:t>
            </a:r>
            <a:r>
              <a:rPr lang="zh-CN" altLang="en-US" sz="2000" dirty="0" smtClean="0">
                <a:latin typeface="微软雅黑" pitchFamily="34" charset="-122"/>
                <a:ea typeface="微软雅黑" pitchFamily="34" charset="-122"/>
              </a:rPr>
              <a:t>时</a:t>
            </a:r>
            <a:endParaRPr lang="en-US" altLang="zh-CN" sz="2000" dirty="0" smtClean="0">
              <a:latin typeface="微软雅黑" pitchFamily="34" charset="-122"/>
              <a:ea typeface="微软雅黑" pitchFamily="34" charset="-122"/>
            </a:endParaRPr>
          </a:p>
          <a:p>
            <a:pPr marL="631825" lvl="1" indent="-265113">
              <a:lnSpc>
                <a:spcPts val="1700"/>
              </a:lnSpc>
              <a:buFont typeface="Wingdings 2" pitchFamily="18" charset="2"/>
              <a:buNone/>
              <a:defRPr/>
            </a:pPr>
            <a:endParaRPr lang="en-US" altLang="zh-CN" sz="2000" dirty="0" smtClean="0">
              <a:latin typeface="微软雅黑" pitchFamily="34" charset="-122"/>
              <a:ea typeface="微软雅黑" pitchFamily="34" charset="-122"/>
            </a:endParaRPr>
          </a:p>
          <a:p>
            <a:pPr marL="631825" lvl="1" indent="-265113">
              <a:lnSpc>
                <a:spcPts val="1700"/>
              </a:lnSpc>
              <a:buFont typeface="Wingdings 2" pitchFamily="18" charset="2"/>
              <a:buNone/>
              <a:defRPr/>
            </a:pPr>
            <a:r>
              <a:rPr lang="zh-CN" altLang="en-US" sz="2000" b="1" dirty="0" smtClean="0">
                <a:solidFill>
                  <a:schemeClr val="accent2">
                    <a:lumMod val="50000"/>
                  </a:schemeClr>
                </a:solidFill>
                <a:latin typeface="微软雅黑" pitchFamily="34" charset="-122"/>
                <a:ea typeface="微软雅黑" pitchFamily="34" charset="-122"/>
              </a:rPr>
              <a:t>  应当主动于下一交易日</a:t>
            </a:r>
            <a:r>
              <a:rPr lang="en-US" altLang="zh-CN" sz="2000" b="1" dirty="0" smtClean="0">
                <a:solidFill>
                  <a:schemeClr val="accent2">
                    <a:lumMod val="50000"/>
                  </a:schemeClr>
                </a:solidFill>
                <a:latin typeface="微软雅黑" pitchFamily="34" charset="-122"/>
                <a:ea typeface="微软雅黑" pitchFamily="34" charset="-122"/>
              </a:rPr>
              <a:t>15:00</a:t>
            </a:r>
            <a:r>
              <a:rPr lang="zh-CN" altLang="en-US" sz="2000" b="1" dirty="0" smtClean="0">
                <a:solidFill>
                  <a:schemeClr val="accent2">
                    <a:lumMod val="50000"/>
                  </a:schemeClr>
                </a:solidFill>
                <a:latin typeface="微软雅黑" pitchFamily="34" charset="-122"/>
                <a:ea typeface="微软雅黑" pitchFamily="34" charset="-122"/>
              </a:rPr>
              <a:t>前报告</a:t>
            </a:r>
            <a:endParaRPr lang="en-US" altLang="zh-CN" sz="2000" b="1" dirty="0" smtClean="0">
              <a:solidFill>
                <a:schemeClr val="accent2">
                  <a:lumMod val="50000"/>
                </a:schemeClr>
              </a:solidFill>
              <a:latin typeface="微软雅黑" pitchFamily="34" charset="-122"/>
              <a:ea typeface="微软雅黑" pitchFamily="34" charset="-122"/>
            </a:endParaRPr>
          </a:p>
          <a:p>
            <a:pPr marL="631825" lvl="1" indent="-265113">
              <a:lnSpc>
                <a:spcPts val="1700"/>
              </a:lnSpc>
              <a:buFont typeface="Wingdings 2" pitchFamily="18" charset="2"/>
              <a:buNone/>
              <a:defRPr/>
            </a:pPr>
            <a:endParaRPr lang="en-US" altLang="zh-CN" sz="2000" dirty="0" smtClean="0">
              <a:latin typeface="微软雅黑" pitchFamily="34" charset="-122"/>
              <a:ea typeface="微软雅黑" pitchFamily="34" charset="-122"/>
            </a:endParaRPr>
          </a:p>
          <a:p>
            <a:pPr marL="342900" lvl="1" indent="-342900">
              <a:lnSpc>
                <a:spcPts val="1700"/>
              </a:lnSpc>
              <a:spcAft>
                <a:spcPts val="1200"/>
              </a:spcAft>
              <a:buClr>
                <a:schemeClr val="accent2">
                  <a:lumMod val="75000"/>
                </a:schemeClr>
              </a:buClr>
              <a:buSzPct val="95000"/>
              <a:buFont typeface="Wingdings" pitchFamily="2" charset="2"/>
              <a:buChar char="u"/>
              <a:defRPr/>
            </a:pPr>
            <a:r>
              <a:rPr lang="zh-CN" altLang="en-US" sz="2400" b="1" dirty="0" smtClean="0">
                <a:latin typeface="微软雅黑" pitchFamily="34" charset="-122"/>
                <a:ea typeface="微软雅黑" pitchFamily="34" charset="-122"/>
              </a:rPr>
              <a:t>报告途径：</a:t>
            </a:r>
            <a:endParaRPr lang="en-US" altLang="zh-CN" sz="2400" b="1" dirty="0" smtClean="0">
              <a:latin typeface="微软雅黑" pitchFamily="34" charset="-122"/>
              <a:ea typeface="微软雅黑" pitchFamily="34" charset="-122"/>
            </a:endParaRPr>
          </a:p>
          <a:p>
            <a:pPr marL="631825" lvl="1" indent="-265113">
              <a:lnSpc>
                <a:spcPts val="2400"/>
              </a:lnSpc>
              <a:spcBef>
                <a:spcPts val="600"/>
              </a:spcBef>
              <a:spcAft>
                <a:spcPts val="600"/>
              </a:spcAft>
              <a:buClr>
                <a:srgbClr val="0F6FC6"/>
              </a:buClr>
              <a:buFont typeface="Wingdings 2" pitchFamily="18" charset="2"/>
              <a:buNone/>
              <a:defRPr/>
            </a:pPr>
            <a:r>
              <a:rPr lang="zh-CN" altLang="en-US" sz="2000" dirty="0" smtClean="0">
                <a:solidFill>
                  <a:prstClr val="black"/>
                </a:solidFill>
                <a:latin typeface="微软雅黑" pitchFamily="34" charset="-122"/>
                <a:ea typeface="微软雅黑" pitchFamily="34" charset="-122"/>
              </a:rPr>
              <a:t>①</a:t>
            </a:r>
            <a:r>
              <a:rPr lang="zh-CN" altLang="en-US" sz="2000" b="1" dirty="0" smtClean="0">
                <a:solidFill>
                  <a:schemeClr val="accent2">
                    <a:lumMod val="50000"/>
                  </a:schemeClr>
                </a:solidFill>
                <a:latin typeface="微软雅黑" pitchFamily="34" charset="-122"/>
                <a:ea typeface="微软雅黑" pitchFamily="34" charset="-122"/>
              </a:rPr>
              <a:t>会员、境外特殊参与者</a:t>
            </a:r>
            <a:r>
              <a:rPr lang="zh-CN" altLang="en-US" sz="2000" dirty="0" smtClean="0">
                <a:solidFill>
                  <a:prstClr val="black"/>
                </a:solidFill>
                <a:latin typeface="微软雅黑" pitchFamily="34" charset="-122"/>
                <a:ea typeface="微软雅黑" pitchFamily="34" charset="-122"/>
              </a:rPr>
              <a:t>直接向能源中心提交大户持仓报告</a:t>
            </a:r>
            <a:endParaRPr lang="en-US" altLang="zh-CN" sz="2000" dirty="0" smtClean="0">
              <a:solidFill>
                <a:prstClr val="black"/>
              </a:solidFill>
              <a:latin typeface="微软雅黑" pitchFamily="34" charset="-122"/>
              <a:ea typeface="微软雅黑" pitchFamily="34" charset="-122"/>
            </a:endParaRPr>
          </a:p>
          <a:p>
            <a:pPr marL="631825" lvl="1" indent="-265113">
              <a:lnSpc>
                <a:spcPts val="2400"/>
              </a:lnSpc>
              <a:spcBef>
                <a:spcPts val="600"/>
              </a:spcBef>
              <a:spcAft>
                <a:spcPts val="600"/>
              </a:spcAft>
              <a:buClr>
                <a:srgbClr val="0F6FC6"/>
              </a:buClr>
              <a:buFont typeface="Wingdings 2" pitchFamily="18" charset="2"/>
              <a:buNone/>
              <a:defRPr/>
            </a:pPr>
            <a:r>
              <a:rPr lang="zh-CN" altLang="en-US" sz="2000" dirty="0" smtClean="0">
                <a:solidFill>
                  <a:prstClr val="black"/>
                </a:solidFill>
                <a:latin typeface="微软雅黑" pitchFamily="34" charset="-122"/>
                <a:ea typeface="微软雅黑" pitchFamily="34" charset="-122"/>
              </a:rPr>
              <a:t>②</a:t>
            </a:r>
            <a:r>
              <a:rPr lang="zh-CN" altLang="en-US" sz="2000" b="1" dirty="0" smtClean="0">
                <a:solidFill>
                  <a:schemeClr val="accent2">
                    <a:lumMod val="50000"/>
                  </a:schemeClr>
                </a:solidFill>
                <a:latin typeface="微软雅黑" pitchFamily="34" charset="-122"/>
                <a:ea typeface="微软雅黑" pitchFamily="34" charset="-122"/>
              </a:rPr>
              <a:t>境外中介机构</a:t>
            </a:r>
            <a:r>
              <a:rPr lang="zh-CN" altLang="en-US" sz="2000" dirty="0" smtClean="0">
                <a:solidFill>
                  <a:prstClr val="black"/>
                </a:solidFill>
                <a:latin typeface="微软雅黑" pitchFamily="34" charset="-122"/>
                <a:ea typeface="微软雅黑" pitchFamily="34" charset="-122"/>
              </a:rPr>
              <a:t>通过其委托交易结算的期货公司会员或境外特殊经纪参与者提交大户持仓报告</a:t>
            </a:r>
            <a:endParaRPr lang="en-US" altLang="zh-CN" sz="2000" dirty="0" smtClean="0">
              <a:solidFill>
                <a:prstClr val="black"/>
              </a:solidFill>
              <a:latin typeface="微软雅黑" pitchFamily="34" charset="-122"/>
              <a:ea typeface="微软雅黑" pitchFamily="34" charset="-122"/>
            </a:endParaRPr>
          </a:p>
          <a:p>
            <a:pPr marL="631825" lvl="1" indent="-265113">
              <a:lnSpc>
                <a:spcPts val="2400"/>
              </a:lnSpc>
              <a:spcBef>
                <a:spcPts val="600"/>
              </a:spcBef>
              <a:spcAft>
                <a:spcPts val="600"/>
              </a:spcAft>
              <a:buClr>
                <a:srgbClr val="0F6FC6"/>
              </a:buClr>
              <a:buFont typeface="Wingdings 2" pitchFamily="18" charset="2"/>
              <a:buNone/>
              <a:defRPr/>
            </a:pPr>
            <a:r>
              <a:rPr lang="zh-CN" altLang="en-US" sz="2000" dirty="0" smtClean="0">
                <a:solidFill>
                  <a:prstClr val="black"/>
                </a:solidFill>
                <a:latin typeface="微软雅黑" pitchFamily="34" charset="-122"/>
                <a:ea typeface="微软雅黑" pitchFamily="34" charset="-122"/>
              </a:rPr>
              <a:t>③</a:t>
            </a:r>
            <a:r>
              <a:rPr lang="zh-CN" altLang="en-US" sz="2000" b="1" dirty="0" smtClean="0">
                <a:solidFill>
                  <a:schemeClr val="accent2">
                    <a:lumMod val="50000"/>
                  </a:schemeClr>
                </a:solidFill>
                <a:latin typeface="微软雅黑" pitchFamily="34" charset="-122"/>
                <a:ea typeface="微软雅黑" pitchFamily="34" charset="-122"/>
              </a:rPr>
              <a:t>客户</a:t>
            </a:r>
            <a:r>
              <a:rPr lang="zh-CN" altLang="en-US" sz="2000" dirty="0" smtClean="0">
                <a:solidFill>
                  <a:prstClr val="black"/>
                </a:solidFill>
                <a:latin typeface="微软雅黑" pitchFamily="34" charset="-122"/>
                <a:ea typeface="微软雅黑" pitchFamily="34" charset="-122"/>
              </a:rPr>
              <a:t>应当通过期货公</a:t>
            </a:r>
            <a:r>
              <a:rPr lang="zh-CN" altLang="en-US" sz="2000" dirty="0">
                <a:solidFill>
                  <a:prstClr val="black"/>
                </a:solidFill>
                <a:latin typeface="微软雅黑" pitchFamily="34" charset="-122"/>
                <a:ea typeface="微软雅黑" pitchFamily="34" charset="-122"/>
              </a:rPr>
              <a:t>司会员</a:t>
            </a:r>
            <a:r>
              <a:rPr lang="zh-CN" altLang="zh-CN" sz="2000" dirty="0">
                <a:solidFill>
                  <a:prstClr val="black"/>
                </a:solidFill>
                <a:latin typeface="微软雅黑" pitchFamily="34" charset="-122"/>
                <a:ea typeface="微软雅黑" pitchFamily="34" charset="-122"/>
              </a:rPr>
              <a:t>或者</a:t>
            </a:r>
            <a:r>
              <a:rPr lang="zh-CN" altLang="zh-CN" sz="2000" dirty="0" smtClean="0">
                <a:solidFill>
                  <a:prstClr val="black"/>
                </a:solidFill>
                <a:latin typeface="微软雅黑" pitchFamily="34" charset="-122"/>
                <a:ea typeface="微软雅黑" pitchFamily="34" charset="-122"/>
              </a:rPr>
              <a:t>境外</a:t>
            </a:r>
            <a:r>
              <a:rPr lang="zh-CN" altLang="en-US" sz="2000" dirty="0" smtClean="0">
                <a:solidFill>
                  <a:prstClr val="black"/>
                </a:solidFill>
                <a:latin typeface="微软雅黑" pitchFamily="34" charset="-122"/>
                <a:ea typeface="微软雅黑" pitchFamily="34" charset="-122"/>
              </a:rPr>
              <a:t>特殊</a:t>
            </a:r>
            <a:r>
              <a:rPr lang="zh-CN" altLang="zh-CN" sz="2000" dirty="0" smtClean="0">
                <a:solidFill>
                  <a:prstClr val="black"/>
                </a:solidFill>
                <a:latin typeface="微软雅黑" pitchFamily="34" charset="-122"/>
                <a:ea typeface="微软雅黑" pitchFamily="34" charset="-122"/>
              </a:rPr>
              <a:t>经纪</a:t>
            </a:r>
            <a:r>
              <a:rPr lang="zh-CN" altLang="zh-CN" sz="2000" dirty="0">
                <a:solidFill>
                  <a:prstClr val="black"/>
                </a:solidFill>
                <a:latin typeface="微软雅黑" pitchFamily="34" charset="-122"/>
                <a:ea typeface="微软雅黑" pitchFamily="34" charset="-122"/>
              </a:rPr>
              <a:t>参与者</a:t>
            </a:r>
            <a:r>
              <a:rPr lang="zh-CN" altLang="en-US" sz="2000" dirty="0">
                <a:solidFill>
                  <a:prstClr val="black"/>
                </a:solidFill>
                <a:latin typeface="微软雅黑" pitchFamily="34" charset="-122"/>
                <a:ea typeface="微软雅黑" pitchFamily="34" charset="-122"/>
              </a:rPr>
              <a:t>提交</a:t>
            </a:r>
            <a:r>
              <a:rPr lang="zh-CN" altLang="en-US" sz="2000" dirty="0" smtClean="0">
                <a:solidFill>
                  <a:prstClr val="black"/>
                </a:solidFill>
                <a:latin typeface="微软雅黑" pitchFamily="34" charset="-122"/>
                <a:ea typeface="微软雅黑" pitchFamily="34" charset="-122"/>
              </a:rPr>
              <a:t>大户持仓报告。客户委托境外中介机构从事期货交易的，应当委托境外中介机构通过期货公司会员或境外特殊经纪参与者报告</a:t>
            </a:r>
            <a:endParaRPr lang="en-US" altLang="zh-CN" sz="2000" dirty="0" smtClean="0">
              <a:solidFill>
                <a:prstClr val="black"/>
              </a:solidFill>
              <a:latin typeface="微软雅黑" pitchFamily="34" charset="-122"/>
              <a:ea typeface="微软雅黑" pitchFamily="34" charset="-122"/>
            </a:endParaRPr>
          </a:p>
          <a:p>
            <a:pPr marL="358775" lvl="1" indent="7938">
              <a:lnSpc>
                <a:spcPts val="1700"/>
              </a:lnSpc>
              <a:buFont typeface="Wingdings 2" pitchFamily="18" charset="2"/>
              <a:buNone/>
              <a:defRPr/>
            </a:pPr>
            <a:endParaRPr lang="en-US" altLang="zh-CN" sz="2000" dirty="0">
              <a:latin typeface="微软雅黑" pitchFamily="34" charset="-122"/>
              <a:ea typeface="微软雅黑" pitchFamily="34" charset="-122"/>
            </a:endParaRPr>
          </a:p>
        </p:txBody>
      </p:sp>
      <p:sp>
        <p:nvSpPr>
          <p:cNvPr id="6"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大户持仓报告制度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4121491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标题 38"/>
          <p:cNvSpPr>
            <a:spLocks noGrp="1"/>
          </p:cNvSpPr>
          <p:nvPr>
            <p:ph type="title"/>
          </p:nvPr>
        </p:nvSpPr>
        <p:spPr/>
        <p:txBody>
          <a:bodyPr/>
          <a:lstStyle/>
          <a:p>
            <a:r>
              <a:rPr lang="zh-CN" altLang="en-US" sz="3000" spc="300" dirty="0" smtClean="0">
                <a:solidFill>
                  <a:schemeClr val="bg1">
                    <a:lumMod val="95000"/>
                  </a:schemeClr>
                </a:solidFill>
                <a:cs typeface="+mn-cs"/>
              </a:rPr>
              <a:t>目录</a:t>
            </a:r>
          </a:p>
        </p:txBody>
      </p:sp>
      <p:sp>
        <p:nvSpPr>
          <p:cNvPr id="3" name="灯片编号占位符 2"/>
          <p:cNvSpPr>
            <a:spLocks noGrp="1"/>
          </p:cNvSpPr>
          <p:nvPr>
            <p:ph type="sldNum" sz="quarter" idx="10"/>
          </p:nvPr>
        </p:nvSpPr>
        <p:spPr/>
        <p:txBody>
          <a:bodyPr/>
          <a:lstStyle/>
          <a:p>
            <a:fld id="{5AF2E0F7-C431-4F99-9C4B-FDB8429E4BD9}" type="slidenum">
              <a:rPr lang="zh-CN" altLang="en-US" smtClean="0"/>
              <a:pPr/>
              <a:t>2</a:t>
            </a:fld>
            <a:endParaRPr lang="zh-CN" altLang="en-US" dirty="0"/>
          </a:p>
        </p:txBody>
      </p:sp>
      <p:grpSp>
        <p:nvGrpSpPr>
          <p:cNvPr id="2" name="组合 3"/>
          <p:cNvGrpSpPr>
            <a:grpSpLocks noChangeAspect="1"/>
          </p:cNvGrpSpPr>
          <p:nvPr/>
        </p:nvGrpSpPr>
        <p:grpSpPr bwMode="auto">
          <a:xfrm>
            <a:off x="2411760" y="836712"/>
            <a:ext cx="2230437" cy="1624012"/>
            <a:chOff x="476527" y="2317471"/>
            <a:chExt cx="1728897" cy="1489821"/>
          </a:xfrm>
          <a:solidFill>
            <a:schemeClr val="accent2">
              <a:lumMod val="60000"/>
              <a:lumOff val="40000"/>
            </a:schemeClr>
          </a:solidFill>
        </p:grpSpPr>
        <p:sp>
          <p:nvSpPr>
            <p:cNvPr id="5" name="六边形 4"/>
            <p:cNvSpPr/>
            <p:nvPr/>
          </p:nvSpPr>
          <p:spPr>
            <a:xfrm>
              <a:off x="476527" y="2317471"/>
              <a:ext cx="1728897" cy="1489821"/>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b="1" dirty="0">
                <a:latin typeface="微软雅黑" pitchFamily="34" charset="-122"/>
                <a:ea typeface="微软雅黑" pitchFamily="34" charset="-122"/>
              </a:endParaRPr>
            </a:p>
          </p:txBody>
        </p:sp>
        <p:sp>
          <p:nvSpPr>
            <p:cNvPr id="6" name="矩形 7"/>
            <p:cNvSpPr>
              <a:spLocks noChangeArrowheads="1"/>
            </p:cNvSpPr>
            <p:nvPr/>
          </p:nvSpPr>
          <p:spPr bwMode="auto">
            <a:xfrm>
              <a:off x="536189" y="2903629"/>
              <a:ext cx="1598461" cy="42351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2400" b="1" dirty="0">
                  <a:solidFill>
                    <a:schemeClr val="bg1"/>
                  </a:solidFill>
                  <a:latin typeface="微软雅黑" pitchFamily="34" charset="-122"/>
                  <a:ea typeface="微软雅黑" pitchFamily="34" charset="-122"/>
                </a:rPr>
                <a:t>保证金制度</a:t>
              </a:r>
            </a:p>
          </p:txBody>
        </p:sp>
      </p:grpSp>
      <p:grpSp>
        <p:nvGrpSpPr>
          <p:cNvPr id="4" name="组合 6"/>
          <p:cNvGrpSpPr>
            <a:grpSpLocks noChangeAspect="1"/>
          </p:cNvGrpSpPr>
          <p:nvPr/>
        </p:nvGrpSpPr>
        <p:grpSpPr bwMode="auto">
          <a:xfrm>
            <a:off x="395536" y="1772816"/>
            <a:ext cx="2332037" cy="1624013"/>
            <a:chOff x="437150" y="2317471"/>
            <a:chExt cx="1807651" cy="1489821"/>
          </a:xfrm>
          <a:solidFill>
            <a:schemeClr val="tx1">
              <a:lumMod val="65000"/>
              <a:lumOff val="35000"/>
            </a:schemeClr>
          </a:solidFill>
        </p:grpSpPr>
        <p:sp>
          <p:nvSpPr>
            <p:cNvPr id="8" name="六边形 7"/>
            <p:cNvSpPr/>
            <p:nvPr/>
          </p:nvSpPr>
          <p:spPr>
            <a:xfrm>
              <a:off x="476527" y="2317471"/>
              <a:ext cx="1728897" cy="1489821"/>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b="1" dirty="0">
                <a:latin typeface="微软雅黑" pitchFamily="34" charset="-122"/>
                <a:ea typeface="微软雅黑" pitchFamily="34" charset="-122"/>
              </a:endParaRPr>
            </a:p>
          </p:txBody>
        </p:sp>
        <p:sp>
          <p:nvSpPr>
            <p:cNvPr id="9" name="矩形 10"/>
            <p:cNvSpPr>
              <a:spLocks noChangeArrowheads="1"/>
            </p:cNvSpPr>
            <p:nvPr/>
          </p:nvSpPr>
          <p:spPr bwMode="auto">
            <a:xfrm>
              <a:off x="437150" y="2905063"/>
              <a:ext cx="1807651" cy="42351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b="1" dirty="0">
                  <a:solidFill>
                    <a:schemeClr val="bg1"/>
                  </a:solidFill>
                  <a:latin typeface="微软雅黑" pitchFamily="34" charset="-122"/>
                  <a:ea typeface="微软雅黑" pitchFamily="34" charset="-122"/>
                </a:rPr>
                <a:t>风险警示制度</a:t>
              </a:r>
            </a:p>
          </p:txBody>
        </p:sp>
      </p:grpSp>
      <p:grpSp>
        <p:nvGrpSpPr>
          <p:cNvPr id="7" name="组合 9"/>
          <p:cNvGrpSpPr>
            <a:grpSpLocks noChangeAspect="1"/>
          </p:cNvGrpSpPr>
          <p:nvPr/>
        </p:nvGrpSpPr>
        <p:grpSpPr bwMode="auto">
          <a:xfrm>
            <a:off x="4283968" y="1700808"/>
            <a:ext cx="2332038" cy="1624013"/>
            <a:chOff x="437150" y="2317471"/>
            <a:chExt cx="1807651" cy="1489821"/>
          </a:xfrm>
          <a:solidFill>
            <a:schemeClr val="tx1">
              <a:lumMod val="65000"/>
              <a:lumOff val="35000"/>
            </a:schemeClr>
          </a:solidFill>
        </p:grpSpPr>
        <p:sp>
          <p:nvSpPr>
            <p:cNvPr id="11" name="六边形 10"/>
            <p:cNvSpPr/>
            <p:nvPr/>
          </p:nvSpPr>
          <p:spPr>
            <a:xfrm>
              <a:off x="476527" y="2317471"/>
              <a:ext cx="1728897" cy="1489821"/>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b="1" dirty="0">
                <a:latin typeface="微软雅黑" pitchFamily="34" charset="-122"/>
                <a:ea typeface="微软雅黑" pitchFamily="34" charset="-122"/>
              </a:endParaRPr>
            </a:p>
          </p:txBody>
        </p:sp>
        <p:sp>
          <p:nvSpPr>
            <p:cNvPr id="12" name="矩形 13"/>
            <p:cNvSpPr>
              <a:spLocks noChangeArrowheads="1"/>
            </p:cNvSpPr>
            <p:nvPr/>
          </p:nvSpPr>
          <p:spPr bwMode="auto">
            <a:xfrm>
              <a:off x="437150" y="2839000"/>
              <a:ext cx="1807651" cy="42351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b="1">
                  <a:solidFill>
                    <a:schemeClr val="bg1"/>
                  </a:solidFill>
                  <a:latin typeface="微软雅黑" pitchFamily="34" charset="-122"/>
                  <a:ea typeface="微软雅黑" pitchFamily="34" charset="-122"/>
                </a:rPr>
                <a:t>涨跌停板制度</a:t>
              </a:r>
            </a:p>
          </p:txBody>
        </p:sp>
      </p:grpSp>
      <p:grpSp>
        <p:nvGrpSpPr>
          <p:cNvPr id="10" name="组合 12"/>
          <p:cNvGrpSpPr>
            <a:grpSpLocks noChangeAspect="1"/>
          </p:cNvGrpSpPr>
          <p:nvPr/>
        </p:nvGrpSpPr>
        <p:grpSpPr bwMode="auto">
          <a:xfrm>
            <a:off x="4357786" y="3429000"/>
            <a:ext cx="2230438" cy="1624012"/>
            <a:chOff x="476527" y="2317471"/>
            <a:chExt cx="1728897" cy="1489821"/>
          </a:xfrm>
          <a:solidFill>
            <a:schemeClr val="accent2">
              <a:lumMod val="60000"/>
              <a:lumOff val="40000"/>
            </a:schemeClr>
          </a:solidFill>
        </p:grpSpPr>
        <p:sp>
          <p:nvSpPr>
            <p:cNvPr id="14" name="六边形 13"/>
            <p:cNvSpPr/>
            <p:nvPr/>
          </p:nvSpPr>
          <p:spPr>
            <a:xfrm>
              <a:off x="476527" y="2317471"/>
              <a:ext cx="1728897" cy="1489821"/>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b="1" dirty="0">
                <a:latin typeface="微软雅黑" pitchFamily="34" charset="-122"/>
                <a:ea typeface="微软雅黑" pitchFamily="34" charset="-122"/>
              </a:endParaRPr>
            </a:p>
          </p:txBody>
        </p:sp>
        <p:sp>
          <p:nvSpPr>
            <p:cNvPr id="15" name="矩形 16"/>
            <p:cNvSpPr>
              <a:spLocks noChangeArrowheads="1"/>
            </p:cNvSpPr>
            <p:nvPr/>
          </p:nvSpPr>
          <p:spPr bwMode="auto">
            <a:xfrm>
              <a:off x="519749" y="2882548"/>
              <a:ext cx="1645451" cy="42351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2400" b="1">
                  <a:solidFill>
                    <a:schemeClr val="bg1"/>
                  </a:solidFill>
                  <a:latin typeface="微软雅黑" pitchFamily="34" charset="-122"/>
                  <a:ea typeface="微软雅黑" pitchFamily="34" charset="-122"/>
                </a:rPr>
                <a:t>持仓限额制度</a:t>
              </a:r>
            </a:p>
          </p:txBody>
        </p:sp>
      </p:grpSp>
      <p:grpSp>
        <p:nvGrpSpPr>
          <p:cNvPr id="13" name="组合 15"/>
          <p:cNvGrpSpPr>
            <a:grpSpLocks noChangeAspect="1"/>
          </p:cNvGrpSpPr>
          <p:nvPr/>
        </p:nvGrpSpPr>
        <p:grpSpPr bwMode="auto">
          <a:xfrm>
            <a:off x="2413571" y="2564904"/>
            <a:ext cx="2230437" cy="1624013"/>
            <a:chOff x="476527" y="2317471"/>
            <a:chExt cx="1728897" cy="1489821"/>
          </a:xfrm>
          <a:solidFill>
            <a:schemeClr val="accent2">
              <a:lumMod val="75000"/>
            </a:schemeClr>
          </a:solidFill>
        </p:grpSpPr>
        <p:sp>
          <p:nvSpPr>
            <p:cNvPr id="17" name="六边形 16"/>
            <p:cNvSpPr/>
            <p:nvPr/>
          </p:nvSpPr>
          <p:spPr>
            <a:xfrm>
              <a:off x="476527" y="2317471"/>
              <a:ext cx="1728897" cy="1489821"/>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b="1" dirty="0">
                <a:latin typeface="微软雅黑" pitchFamily="34" charset="-122"/>
                <a:ea typeface="微软雅黑" pitchFamily="34" charset="-122"/>
              </a:endParaRPr>
            </a:p>
          </p:txBody>
        </p:sp>
        <p:sp>
          <p:nvSpPr>
            <p:cNvPr id="18" name="矩形 19"/>
            <p:cNvSpPr>
              <a:spLocks noChangeArrowheads="1"/>
            </p:cNvSpPr>
            <p:nvPr/>
          </p:nvSpPr>
          <p:spPr bwMode="auto">
            <a:xfrm>
              <a:off x="515981" y="2581703"/>
              <a:ext cx="1617188" cy="110114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50000"/>
                </a:lnSpc>
              </a:pPr>
              <a:r>
                <a:rPr lang="zh-CN" altLang="en-US" sz="2400" b="1" dirty="0">
                  <a:solidFill>
                    <a:schemeClr val="bg1"/>
                  </a:solidFill>
                  <a:latin typeface="微软雅黑" pitchFamily="34" charset="-122"/>
                  <a:ea typeface="微软雅黑" pitchFamily="34" charset="-122"/>
                </a:rPr>
                <a:t>原油期</a:t>
              </a:r>
              <a:r>
                <a:rPr lang="zh-CN" altLang="en-US" sz="2400" b="1" dirty="0" smtClean="0">
                  <a:solidFill>
                    <a:schemeClr val="bg1"/>
                  </a:solidFill>
                  <a:latin typeface="微软雅黑" pitchFamily="34" charset="-122"/>
                  <a:ea typeface="微软雅黑" pitchFamily="34" charset="-122"/>
                </a:rPr>
                <a:t>货</a:t>
              </a:r>
              <a:endParaRPr lang="en-US" altLang="zh-CN" sz="2400" b="1" dirty="0" smtClean="0">
                <a:solidFill>
                  <a:schemeClr val="bg1"/>
                </a:solidFill>
                <a:latin typeface="微软雅黑" pitchFamily="34" charset="-122"/>
                <a:ea typeface="微软雅黑" pitchFamily="34" charset="-122"/>
              </a:endParaRPr>
            </a:p>
            <a:p>
              <a:pPr algn="ctr">
                <a:lnSpc>
                  <a:spcPct val="150000"/>
                </a:lnSpc>
              </a:pPr>
              <a:r>
                <a:rPr lang="zh-CN" altLang="en-US" sz="2400" b="1" dirty="0" smtClean="0">
                  <a:solidFill>
                    <a:schemeClr val="bg1"/>
                  </a:solidFill>
                  <a:latin typeface="微软雅黑" pitchFamily="34" charset="-122"/>
                  <a:ea typeface="微软雅黑" pitchFamily="34" charset="-122"/>
                </a:rPr>
                <a:t>风</a:t>
              </a:r>
              <a:r>
                <a:rPr lang="zh-CN" altLang="en-US" sz="2400" b="1" dirty="0">
                  <a:solidFill>
                    <a:schemeClr val="bg1"/>
                  </a:solidFill>
                  <a:latin typeface="微软雅黑" pitchFamily="34" charset="-122"/>
                  <a:ea typeface="微软雅黑" pitchFamily="34" charset="-122"/>
                </a:rPr>
                <a:t>控体系</a:t>
              </a:r>
            </a:p>
          </p:txBody>
        </p:sp>
      </p:grpSp>
      <p:grpSp>
        <p:nvGrpSpPr>
          <p:cNvPr id="16" name="组合 18"/>
          <p:cNvGrpSpPr>
            <a:grpSpLocks noChangeAspect="1"/>
          </p:cNvGrpSpPr>
          <p:nvPr/>
        </p:nvGrpSpPr>
        <p:grpSpPr bwMode="auto">
          <a:xfrm>
            <a:off x="539552" y="3501008"/>
            <a:ext cx="2230437" cy="1624013"/>
            <a:chOff x="476527" y="2317471"/>
            <a:chExt cx="1728897" cy="1489821"/>
          </a:xfrm>
          <a:solidFill>
            <a:schemeClr val="accent2">
              <a:lumMod val="60000"/>
              <a:lumOff val="40000"/>
            </a:schemeClr>
          </a:solidFill>
        </p:grpSpPr>
        <p:sp>
          <p:nvSpPr>
            <p:cNvPr id="20" name="六边形 19"/>
            <p:cNvSpPr/>
            <p:nvPr/>
          </p:nvSpPr>
          <p:spPr>
            <a:xfrm>
              <a:off x="476527" y="2317471"/>
              <a:ext cx="1728897" cy="1489821"/>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b="1" dirty="0">
                <a:latin typeface="微软雅黑" pitchFamily="34" charset="-122"/>
                <a:ea typeface="微软雅黑" pitchFamily="34" charset="-122"/>
              </a:endParaRPr>
            </a:p>
          </p:txBody>
        </p:sp>
        <p:sp>
          <p:nvSpPr>
            <p:cNvPr id="21" name="矩形 22"/>
            <p:cNvSpPr>
              <a:spLocks noChangeArrowheads="1"/>
            </p:cNvSpPr>
            <p:nvPr/>
          </p:nvSpPr>
          <p:spPr bwMode="auto">
            <a:xfrm>
              <a:off x="528574" y="2873894"/>
              <a:ext cx="1583060" cy="42351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2400" b="1" dirty="0">
                  <a:solidFill>
                    <a:schemeClr val="bg1"/>
                  </a:solidFill>
                  <a:latin typeface="微软雅黑" pitchFamily="34" charset="-122"/>
                  <a:ea typeface="微软雅黑" pitchFamily="34" charset="-122"/>
                </a:rPr>
                <a:t>强行平仓制度</a:t>
              </a:r>
            </a:p>
          </p:txBody>
        </p:sp>
      </p:grpSp>
      <p:grpSp>
        <p:nvGrpSpPr>
          <p:cNvPr id="19" name="组合 21"/>
          <p:cNvGrpSpPr>
            <a:grpSpLocks noChangeAspect="1"/>
          </p:cNvGrpSpPr>
          <p:nvPr/>
        </p:nvGrpSpPr>
        <p:grpSpPr bwMode="auto">
          <a:xfrm>
            <a:off x="2383979" y="4293096"/>
            <a:ext cx="2332037" cy="1624013"/>
            <a:chOff x="437150" y="2450698"/>
            <a:chExt cx="1807651" cy="1489821"/>
          </a:xfrm>
          <a:solidFill>
            <a:schemeClr val="tx1">
              <a:lumMod val="65000"/>
              <a:lumOff val="35000"/>
            </a:schemeClr>
          </a:solidFill>
        </p:grpSpPr>
        <p:sp>
          <p:nvSpPr>
            <p:cNvPr id="23" name="六边形 22"/>
            <p:cNvSpPr/>
            <p:nvPr/>
          </p:nvSpPr>
          <p:spPr>
            <a:xfrm>
              <a:off x="476527" y="2450698"/>
              <a:ext cx="1728897" cy="1489821"/>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latin typeface="微软雅黑" pitchFamily="34" charset="-122"/>
                <a:ea typeface="微软雅黑" pitchFamily="34" charset="-122"/>
              </a:endParaRPr>
            </a:p>
          </p:txBody>
        </p:sp>
        <p:sp>
          <p:nvSpPr>
            <p:cNvPr id="24" name="矩形 25"/>
            <p:cNvSpPr>
              <a:spLocks noChangeArrowheads="1"/>
            </p:cNvSpPr>
            <p:nvPr/>
          </p:nvSpPr>
          <p:spPr bwMode="auto">
            <a:xfrm>
              <a:off x="437150" y="3007121"/>
              <a:ext cx="1807651" cy="76233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b="1" dirty="0">
                  <a:solidFill>
                    <a:schemeClr val="bg1"/>
                  </a:solidFill>
                  <a:latin typeface="微软雅黑" pitchFamily="34" charset="-122"/>
                  <a:ea typeface="微软雅黑" pitchFamily="34" charset="-122"/>
                </a:rPr>
                <a:t>大户持仓</a:t>
              </a:r>
              <a:r>
                <a:rPr lang="zh-CN" altLang="en-US" sz="2400" b="1" dirty="0" smtClean="0">
                  <a:solidFill>
                    <a:schemeClr val="bg1"/>
                  </a:solidFill>
                  <a:latin typeface="微软雅黑" pitchFamily="34" charset="-122"/>
                  <a:ea typeface="微软雅黑" pitchFamily="34" charset="-122"/>
                </a:rPr>
                <a:t>报告</a:t>
              </a:r>
              <a:endParaRPr lang="en-US" altLang="zh-CN" sz="2400" b="1" dirty="0" smtClean="0">
                <a:solidFill>
                  <a:schemeClr val="bg1"/>
                </a:solidFill>
                <a:latin typeface="微软雅黑" pitchFamily="34" charset="-122"/>
                <a:ea typeface="微软雅黑" pitchFamily="34" charset="-122"/>
              </a:endParaRPr>
            </a:p>
            <a:p>
              <a:pPr algn="ctr"/>
              <a:r>
                <a:rPr lang="zh-CN" altLang="en-US" sz="2400" b="1" dirty="0" smtClean="0">
                  <a:solidFill>
                    <a:schemeClr val="bg1"/>
                  </a:solidFill>
                  <a:latin typeface="微软雅黑" pitchFamily="34" charset="-122"/>
                  <a:ea typeface="微软雅黑" pitchFamily="34" charset="-122"/>
                </a:rPr>
                <a:t>制度</a:t>
              </a:r>
              <a:endParaRPr lang="zh-CN" altLang="en-US" sz="2400" b="1" dirty="0">
                <a:solidFill>
                  <a:schemeClr val="bg1"/>
                </a:solidFill>
                <a:latin typeface="微软雅黑" pitchFamily="34" charset="-122"/>
                <a:ea typeface="微软雅黑" pitchFamily="34" charset="-122"/>
              </a:endParaRPr>
            </a:p>
          </p:txBody>
        </p:sp>
      </p:grpSp>
      <p:grpSp>
        <p:nvGrpSpPr>
          <p:cNvPr id="22" name="组合 79"/>
          <p:cNvGrpSpPr>
            <a:grpSpLocks/>
          </p:cNvGrpSpPr>
          <p:nvPr/>
        </p:nvGrpSpPr>
        <p:grpSpPr bwMode="auto">
          <a:xfrm>
            <a:off x="6588224" y="5436580"/>
            <a:ext cx="2197697" cy="1160772"/>
            <a:chOff x="5959495" y="2402651"/>
            <a:chExt cx="1935190" cy="916532"/>
          </a:xfrm>
          <a:solidFill>
            <a:schemeClr val="accent2">
              <a:lumMod val="75000"/>
            </a:schemeClr>
          </a:solidFill>
        </p:grpSpPr>
        <p:sp>
          <p:nvSpPr>
            <p:cNvPr id="28" name="圆角矩形 2"/>
            <p:cNvSpPr/>
            <p:nvPr/>
          </p:nvSpPr>
          <p:spPr>
            <a:xfrm>
              <a:off x="6014264" y="2402651"/>
              <a:ext cx="1825651" cy="544546"/>
            </a:xfrm>
            <a:prstGeom prst="roundRect">
              <a:avLst/>
            </a:prstGeom>
            <a:grpFill/>
            <a:ln>
              <a:gradFill>
                <a:gsLst>
                  <a:gs pos="0">
                    <a:schemeClr val="bg1"/>
                  </a:gs>
                  <a:gs pos="70000">
                    <a:schemeClr val="bg1">
                      <a:alpha val="62000"/>
                    </a:schemeClr>
                  </a:gs>
                  <a:gs pos="100000">
                    <a:srgbClr val="FFEBFA">
                      <a:alpha val="2700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400">
                <a:solidFill>
                  <a:schemeClr val="bg1"/>
                </a:solidFill>
                <a:latin typeface="微软雅黑" pitchFamily="34" charset="-122"/>
                <a:ea typeface="微软雅黑" pitchFamily="34" charset="-122"/>
              </a:endParaRPr>
            </a:p>
          </p:txBody>
        </p:sp>
        <p:sp>
          <p:nvSpPr>
            <p:cNvPr id="27" name="TextBox 81"/>
            <p:cNvSpPr txBox="1">
              <a:spLocks noChangeArrowheads="1"/>
            </p:cNvSpPr>
            <p:nvPr/>
          </p:nvSpPr>
          <p:spPr bwMode="auto">
            <a:xfrm>
              <a:off x="5959495" y="2488683"/>
              <a:ext cx="1935190" cy="8305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400" dirty="0">
                  <a:solidFill>
                    <a:schemeClr val="bg1"/>
                  </a:solidFill>
                  <a:latin typeface="微软雅黑" pitchFamily="34" charset="-122"/>
                  <a:ea typeface="微软雅黑" pitchFamily="34" charset="-122"/>
                </a:rPr>
                <a:t>异常交</a:t>
              </a:r>
              <a:r>
                <a:rPr lang="zh-CN" altLang="en-US" sz="2400" dirty="0" smtClean="0">
                  <a:solidFill>
                    <a:schemeClr val="bg1"/>
                  </a:solidFill>
                  <a:latin typeface="微软雅黑" pitchFamily="34" charset="-122"/>
                  <a:ea typeface="微软雅黑" pitchFamily="34" charset="-122"/>
                </a:rPr>
                <a:t>易</a:t>
              </a:r>
              <a:r>
                <a:rPr lang="zh-CN" altLang="en-US" sz="2400" dirty="0">
                  <a:solidFill>
                    <a:schemeClr val="bg1"/>
                  </a:solidFill>
                  <a:latin typeface="微软雅黑" pitchFamily="34" charset="-122"/>
                  <a:ea typeface="微软雅黑" pitchFamily="34" charset="-122"/>
                </a:rPr>
                <a:t>监控</a:t>
              </a:r>
            </a:p>
          </p:txBody>
        </p:sp>
      </p:grpSp>
      <p:grpSp>
        <p:nvGrpSpPr>
          <p:cNvPr id="25" name="组合 74"/>
          <p:cNvGrpSpPr>
            <a:grpSpLocks/>
          </p:cNvGrpSpPr>
          <p:nvPr/>
        </p:nvGrpSpPr>
        <p:grpSpPr bwMode="auto">
          <a:xfrm>
            <a:off x="6588224" y="4644492"/>
            <a:ext cx="2142927" cy="689658"/>
            <a:chOff x="5959493" y="2402651"/>
            <a:chExt cx="1935190" cy="544546"/>
          </a:xfrm>
          <a:solidFill>
            <a:schemeClr val="accent2">
              <a:lumMod val="75000"/>
            </a:schemeClr>
          </a:solidFill>
        </p:grpSpPr>
        <p:sp>
          <p:nvSpPr>
            <p:cNvPr id="33" name="圆角矩形 2"/>
            <p:cNvSpPr/>
            <p:nvPr/>
          </p:nvSpPr>
          <p:spPr>
            <a:xfrm>
              <a:off x="6014264" y="2402651"/>
              <a:ext cx="1825651" cy="544546"/>
            </a:xfrm>
            <a:prstGeom prst="roundRect">
              <a:avLst/>
            </a:prstGeom>
            <a:grpFill/>
            <a:ln>
              <a:gradFill>
                <a:gsLst>
                  <a:gs pos="0">
                    <a:schemeClr val="bg1"/>
                  </a:gs>
                  <a:gs pos="70000">
                    <a:schemeClr val="bg1">
                      <a:alpha val="62000"/>
                    </a:schemeClr>
                  </a:gs>
                  <a:gs pos="100000">
                    <a:srgbClr val="FFEBFA">
                      <a:alpha val="2700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400">
                <a:solidFill>
                  <a:schemeClr val="bg1"/>
                </a:solidFill>
                <a:latin typeface="微软雅黑" pitchFamily="34" charset="-122"/>
                <a:ea typeface="微软雅黑" pitchFamily="34" charset="-122"/>
              </a:endParaRPr>
            </a:p>
          </p:txBody>
        </p:sp>
        <p:sp>
          <p:nvSpPr>
            <p:cNvPr id="32" name="TextBox 76"/>
            <p:cNvSpPr txBox="1">
              <a:spLocks noChangeArrowheads="1"/>
            </p:cNvSpPr>
            <p:nvPr/>
          </p:nvSpPr>
          <p:spPr bwMode="auto">
            <a:xfrm>
              <a:off x="5959493" y="2488683"/>
              <a:ext cx="1935190" cy="36452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400" dirty="0">
                  <a:solidFill>
                    <a:schemeClr val="bg1"/>
                  </a:solidFill>
                  <a:latin typeface="微软雅黑" pitchFamily="34" charset="-122"/>
                  <a:ea typeface="微软雅黑" pitchFamily="34" charset="-122"/>
                </a:rPr>
                <a:t>实</a:t>
              </a:r>
              <a:r>
                <a:rPr lang="zh-CN" altLang="en-US" sz="2400" dirty="0" smtClean="0">
                  <a:solidFill>
                    <a:schemeClr val="bg1"/>
                  </a:solidFill>
                  <a:latin typeface="微软雅黑" pitchFamily="34" charset="-122"/>
                  <a:ea typeface="微软雅黑" pitchFamily="34" charset="-122"/>
                </a:rPr>
                <a:t>控</a:t>
              </a:r>
              <a:r>
                <a:rPr lang="zh-CN" altLang="en-US" sz="2400" dirty="0">
                  <a:solidFill>
                    <a:schemeClr val="bg1"/>
                  </a:solidFill>
                  <a:latin typeface="微软雅黑" pitchFamily="34" charset="-122"/>
                  <a:ea typeface="微软雅黑" pitchFamily="34" charset="-122"/>
                </a:rPr>
                <a:t>账户</a:t>
              </a:r>
              <a:r>
                <a:rPr lang="zh-CN" altLang="en-US" sz="2400" dirty="0" smtClean="0">
                  <a:solidFill>
                    <a:schemeClr val="bg1"/>
                  </a:solidFill>
                  <a:latin typeface="微软雅黑" pitchFamily="34" charset="-122"/>
                  <a:ea typeface="微软雅黑" pitchFamily="34" charset="-122"/>
                </a:rPr>
                <a:t>管</a:t>
              </a:r>
              <a:r>
                <a:rPr lang="zh-CN" altLang="en-US" sz="2400" dirty="0">
                  <a:solidFill>
                    <a:schemeClr val="bg1"/>
                  </a:solidFill>
                  <a:latin typeface="微软雅黑" pitchFamily="34" charset="-122"/>
                  <a:ea typeface="微软雅黑" pitchFamily="34" charset="-122"/>
                </a:rPr>
                <a:t>理</a:t>
              </a:r>
            </a:p>
          </p:txBody>
        </p:sp>
      </p:grpSp>
    </p:spTree>
    <p:extLst>
      <p:ext uri="{BB962C8B-B14F-4D97-AF65-F5344CB8AC3E}">
        <p14:creationId xmlns:p14="http://schemas.microsoft.com/office/powerpoint/2010/main" val="258215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3" decel="100000" fill="hold" nodeType="withEffect">
                                  <p:stCondLst>
                                    <p:cond delay="1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par>
                                <p:cTn id="13" presetID="2" presetClass="entr" presetSubtype="6" decel="100000" fill="hold" nodeType="withEffect">
                                  <p:stCondLst>
                                    <p:cond delay="30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decel="100000" fill="hold" nodeType="withEffect">
                                  <p:stCondLst>
                                    <p:cond delay="45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par>
                                <p:cTn id="21" presetID="2" presetClass="entr" presetSubtype="12" decel="100000" fill="hold" nodeType="withEffect">
                                  <p:stCondLst>
                                    <p:cond delay="60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0-#ppt_w/2"/>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9" decel="100000" fill="hold" nodeType="withEffect">
                                  <p:stCondLst>
                                    <p:cond delay="75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0-#ppt_w/2"/>
                                          </p:val>
                                        </p:tav>
                                        <p:tav tm="100000">
                                          <p:val>
                                            <p:strVal val="#ppt_x"/>
                                          </p:val>
                                        </p:tav>
                                      </p:tavLst>
                                    </p:anim>
                                    <p:anim calcmode="lin" valueType="num">
                                      <p:cBhvr additive="base">
                                        <p:cTn id="28" dur="500" fill="hold"/>
                                        <p:tgtEl>
                                          <p:spTgt spid="4"/>
                                        </p:tgtEl>
                                        <p:attrNameLst>
                                          <p:attrName>ppt_y</p:attrName>
                                        </p:attrNameLst>
                                      </p:cBhvr>
                                      <p:tavLst>
                                        <p:tav tm="0">
                                          <p:val>
                                            <p:strVal val="0-#ppt_h/2"/>
                                          </p:val>
                                        </p:tav>
                                        <p:tav tm="100000">
                                          <p:val>
                                            <p:strVal val="#ppt_y"/>
                                          </p:val>
                                        </p:tav>
                                      </p:tavLst>
                                    </p:anim>
                                  </p:childTnLst>
                                </p:cTn>
                              </p:par>
                              <p:par>
                                <p:cTn id="29" presetID="23" presetClass="entr" presetSubtype="16" fill="hold" nodeType="withEffect">
                                  <p:stCondLst>
                                    <p:cond delay="100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childTnLst>
                                </p:cTn>
                              </p:par>
                              <p:par>
                                <p:cTn id="33" presetID="12" presetClass="entr" presetSubtype="8"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slide(fromLeft)">
                                      <p:cBhvr>
                                        <p:cTn id="35" dur="500"/>
                                        <p:tgtEl>
                                          <p:spTgt spid="22"/>
                                        </p:tgtEl>
                                      </p:cBhvr>
                                    </p:animEffect>
                                  </p:childTnLst>
                                </p:cTn>
                              </p:par>
                              <p:par>
                                <p:cTn id="36" presetID="12" presetClass="entr" presetSubtype="8"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slide(fromLeft)">
                                      <p:cBhvr>
                                        <p:cTn id="3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20</a:t>
            </a:fld>
            <a:endParaRPr lang="zh-CN" altLang="en-US" dirty="0"/>
          </a:p>
        </p:txBody>
      </p:sp>
      <p:sp>
        <p:nvSpPr>
          <p:cNvPr id="4" name="内容占位符 2"/>
          <p:cNvSpPr txBox="1">
            <a:spLocks/>
          </p:cNvSpPr>
          <p:nvPr/>
        </p:nvSpPr>
        <p:spPr>
          <a:xfrm>
            <a:off x="179512" y="836712"/>
            <a:ext cx="8785225" cy="50942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600"/>
              </a:spcAft>
              <a:buClr>
                <a:schemeClr val="accent2">
                  <a:lumMod val="75000"/>
                </a:schemeClr>
              </a:buClr>
              <a:buFont typeface="Wingdings" pitchFamily="2" charset="2"/>
              <a:buChar char="u"/>
              <a:defRPr/>
            </a:pPr>
            <a:r>
              <a:rPr lang="zh-CN" altLang="en-US" sz="2400" b="1" dirty="0" smtClean="0">
                <a:latin typeface="微软雅黑" pitchFamily="34" charset="-122"/>
                <a:ea typeface="微软雅黑" pitchFamily="34" charset="-122"/>
              </a:rPr>
              <a:t>报告义务：</a:t>
            </a:r>
            <a:endParaRPr lang="en-US" altLang="zh-CN" sz="2400" b="1" dirty="0" smtClean="0">
              <a:latin typeface="微软雅黑" pitchFamily="34" charset="-122"/>
              <a:ea typeface="微软雅黑" pitchFamily="34" charset="-122"/>
            </a:endParaRPr>
          </a:p>
          <a:p>
            <a:pPr marL="644525" lvl="1">
              <a:spcBef>
                <a:spcPts val="1200"/>
              </a:spcBef>
              <a:buClr>
                <a:schemeClr val="accent2">
                  <a:lumMod val="75000"/>
                </a:schemeClr>
              </a:buClr>
              <a:buFont typeface="Wingdings" pitchFamily="2" charset="2"/>
              <a:buChar char="Ø"/>
              <a:defRPr/>
            </a:pPr>
            <a:r>
              <a:rPr lang="zh-CN" altLang="en-US" sz="2000" dirty="0" smtClean="0">
                <a:solidFill>
                  <a:prstClr val="black"/>
                </a:solidFill>
                <a:latin typeface="微软雅黑" pitchFamily="34" charset="-122"/>
                <a:ea typeface="微软雅黑" pitchFamily="34" charset="-122"/>
              </a:rPr>
              <a:t>客户在不同期货公司会员、境外特殊经纪参与者、境外中介机构处的持仓数额合计达到报告标准，</a:t>
            </a:r>
            <a:r>
              <a:rPr lang="zh-CN" altLang="en-US" sz="2000" b="1" dirty="0" smtClean="0">
                <a:solidFill>
                  <a:schemeClr val="accent2">
                    <a:lumMod val="50000"/>
                  </a:schemeClr>
                </a:solidFill>
                <a:latin typeface="微软雅黑" pitchFamily="34" charset="-122"/>
                <a:ea typeface="微软雅黑" pitchFamily="34" charset="-122"/>
              </a:rPr>
              <a:t>客户应当主动报送</a:t>
            </a:r>
            <a:endParaRPr lang="en-US" altLang="zh-CN" sz="2000" b="1" dirty="0" smtClean="0">
              <a:solidFill>
                <a:schemeClr val="accent2">
                  <a:lumMod val="50000"/>
                </a:schemeClr>
              </a:solidFill>
              <a:latin typeface="微软雅黑" pitchFamily="34" charset="-122"/>
              <a:ea typeface="微软雅黑" pitchFamily="34" charset="-122"/>
            </a:endParaRPr>
          </a:p>
          <a:p>
            <a:pPr marL="644525" lvl="1">
              <a:spcBef>
                <a:spcPts val="1200"/>
              </a:spcBef>
              <a:buClr>
                <a:schemeClr val="accent2">
                  <a:lumMod val="75000"/>
                </a:schemeClr>
              </a:buClr>
              <a:buFont typeface="Wingdings" pitchFamily="2" charset="2"/>
              <a:buChar char="Ø"/>
              <a:defRPr/>
            </a:pPr>
            <a:r>
              <a:rPr lang="zh-CN" altLang="zh-CN" sz="2000" b="1" dirty="0" smtClean="0">
                <a:solidFill>
                  <a:schemeClr val="accent2">
                    <a:lumMod val="50000"/>
                  </a:schemeClr>
                </a:solidFill>
                <a:latin typeface="微软雅黑" pitchFamily="34" charset="-122"/>
                <a:ea typeface="微软雅黑" pitchFamily="34" charset="-122"/>
              </a:rPr>
              <a:t>客户</a:t>
            </a:r>
            <a:r>
              <a:rPr lang="zh-CN" altLang="zh-CN" sz="2000" b="1" dirty="0">
                <a:solidFill>
                  <a:schemeClr val="accent2">
                    <a:lumMod val="50000"/>
                  </a:schemeClr>
                </a:solidFill>
                <a:latin typeface="微软雅黑" pitchFamily="34" charset="-122"/>
                <a:ea typeface="微软雅黑" pitchFamily="34" charset="-122"/>
              </a:rPr>
              <a:t>未报告的，</a:t>
            </a:r>
            <a:r>
              <a:rPr lang="zh-CN" altLang="zh-CN" sz="2000" dirty="0">
                <a:solidFill>
                  <a:prstClr val="black"/>
                </a:solidFill>
                <a:latin typeface="微软雅黑" pitchFamily="34" charset="-122"/>
                <a:ea typeface="微软雅黑" pitchFamily="34" charset="-122"/>
              </a:rPr>
              <a:t>所在的期货公司会员、</a:t>
            </a:r>
            <a:r>
              <a:rPr lang="zh-CN" altLang="zh-CN" sz="2000" dirty="0" smtClean="0">
                <a:solidFill>
                  <a:prstClr val="black"/>
                </a:solidFill>
                <a:latin typeface="微软雅黑" pitchFamily="34" charset="-122"/>
                <a:ea typeface="微软雅黑" pitchFamily="34" charset="-122"/>
              </a:rPr>
              <a:t>境外</a:t>
            </a:r>
            <a:r>
              <a:rPr lang="zh-CN" altLang="en-US" sz="2000" dirty="0">
                <a:solidFill>
                  <a:prstClr val="black"/>
                </a:solidFill>
                <a:latin typeface="微软雅黑" pitchFamily="34" charset="-122"/>
                <a:ea typeface="微软雅黑" pitchFamily="34" charset="-122"/>
              </a:rPr>
              <a:t>特殊</a:t>
            </a:r>
            <a:r>
              <a:rPr lang="zh-CN" altLang="zh-CN" sz="2000" dirty="0" smtClean="0">
                <a:solidFill>
                  <a:prstClr val="black"/>
                </a:solidFill>
                <a:latin typeface="微软雅黑" pitchFamily="34" charset="-122"/>
                <a:ea typeface="微软雅黑" pitchFamily="34" charset="-122"/>
              </a:rPr>
              <a:t>经纪</a:t>
            </a:r>
            <a:r>
              <a:rPr lang="zh-CN" altLang="zh-CN" sz="2000" dirty="0">
                <a:solidFill>
                  <a:prstClr val="black"/>
                </a:solidFill>
                <a:latin typeface="微软雅黑" pitchFamily="34" charset="-122"/>
                <a:ea typeface="微软雅黑" pitchFamily="34" charset="-122"/>
              </a:rPr>
              <a:t>参与者或境外中介机构应当向能源中心报告</a:t>
            </a:r>
            <a:endParaRPr lang="en-US" altLang="zh-CN" sz="2000" dirty="0">
              <a:solidFill>
                <a:prstClr val="black"/>
              </a:solidFill>
              <a:latin typeface="微软雅黑" pitchFamily="34" charset="-122"/>
              <a:ea typeface="微软雅黑" pitchFamily="34" charset="-122"/>
            </a:endParaRPr>
          </a:p>
          <a:p>
            <a:pPr marL="644525" lvl="1">
              <a:spcBef>
                <a:spcPts val="1200"/>
              </a:spcBef>
              <a:buClr>
                <a:schemeClr val="accent2">
                  <a:lumMod val="75000"/>
                </a:schemeClr>
              </a:buClr>
              <a:buFont typeface="Wingdings" pitchFamily="2" charset="2"/>
              <a:buChar char="Ø"/>
              <a:defRPr/>
            </a:pPr>
            <a:r>
              <a:rPr lang="zh-CN" altLang="en-US" sz="2000" dirty="0">
                <a:solidFill>
                  <a:prstClr val="black"/>
                </a:solidFill>
                <a:latin typeface="微软雅黑" pitchFamily="34" charset="-122"/>
                <a:ea typeface="微软雅黑" pitchFamily="34" charset="-122"/>
              </a:rPr>
              <a:t>能源中心也可以指定并通知有关期货公司会员、</a:t>
            </a:r>
            <a:r>
              <a:rPr lang="zh-CN" altLang="en-US" sz="2000" dirty="0" smtClean="0">
                <a:solidFill>
                  <a:prstClr val="black"/>
                </a:solidFill>
                <a:latin typeface="微软雅黑" pitchFamily="34" charset="-122"/>
                <a:ea typeface="微软雅黑" pitchFamily="34" charset="-122"/>
              </a:rPr>
              <a:t>境外特殊经纪</a:t>
            </a:r>
            <a:r>
              <a:rPr lang="zh-CN" altLang="en-US" sz="2000" dirty="0">
                <a:solidFill>
                  <a:prstClr val="black"/>
                </a:solidFill>
                <a:latin typeface="微软雅黑" pitchFamily="34" charset="-122"/>
                <a:ea typeface="微软雅黑" pitchFamily="34" charset="-122"/>
              </a:rPr>
              <a:t>参与者或境外中介机构报送</a:t>
            </a:r>
            <a:endParaRPr lang="en-US" altLang="zh-CN" sz="2000" dirty="0">
              <a:solidFill>
                <a:prstClr val="black"/>
              </a:solidFill>
              <a:latin typeface="微软雅黑" pitchFamily="34" charset="-122"/>
              <a:ea typeface="微软雅黑" pitchFamily="34" charset="-122"/>
            </a:endParaRPr>
          </a:p>
          <a:p>
            <a:pPr marL="644525" lvl="1">
              <a:spcBef>
                <a:spcPts val="1200"/>
              </a:spcBef>
              <a:buClr>
                <a:schemeClr val="accent2">
                  <a:lumMod val="75000"/>
                </a:schemeClr>
              </a:buClr>
              <a:buFont typeface="Wingdings" pitchFamily="2" charset="2"/>
              <a:buChar char="Ø"/>
              <a:defRPr/>
            </a:pPr>
            <a:r>
              <a:rPr lang="zh-CN" altLang="en-US" sz="2000" dirty="0" smtClean="0">
                <a:solidFill>
                  <a:prstClr val="black"/>
                </a:solidFill>
                <a:latin typeface="微软雅黑" pitchFamily="34" charset="-122"/>
                <a:ea typeface="微软雅黑" pitchFamily="34" charset="-122"/>
              </a:rPr>
              <a:t>期货公司会员、境外特殊经纪参与者、境外中介机构应当对达到能源中心报告标准的客户所提供的材料进行初审，保证客户所提供的材料的真实性和准确性</a:t>
            </a:r>
            <a:endParaRPr lang="en-US" altLang="zh-CN" sz="2000" dirty="0" smtClean="0">
              <a:latin typeface="微软雅黑" pitchFamily="34" charset="-122"/>
              <a:ea typeface="微软雅黑" pitchFamily="34" charset="-122"/>
            </a:endParaRPr>
          </a:p>
          <a:p>
            <a:pPr marL="342900" lvl="1" indent="-342900">
              <a:spcAft>
                <a:spcPts val="600"/>
              </a:spcAft>
              <a:buClr>
                <a:schemeClr val="accent2">
                  <a:lumMod val="75000"/>
                </a:schemeClr>
              </a:buClr>
              <a:buSzPct val="95000"/>
              <a:buFont typeface="Wingdings" pitchFamily="2" charset="2"/>
              <a:buChar char="u"/>
              <a:defRPr/>
            </a:pPr>
            <a:r>
              <a:rPr lang="zh-CN" altLang="en-US" sz="2400" b="1" dirty="0" smtClean="0">
                <a:latin typeface="微软雅黑" pitchFamily="34" charset="-122"/>
                <a:ea typeface="微软雅黑" pitchFamily="34" charset="-122"/>
              </a:rPr>
              <a:t>指定报告：</a:t>
            </a:r>
          </a:p>
          <a:p>
            <a:pPr marL="644525" lvl="1">
              <a:spcBef>
                <a:spcPts val="1200"/>
              </a:spcBef>
              <a:buClr>
                <a:schemeClr val="accent2">
                  <a:lumMod val="75000"/>
                </a:schemeClr>
              </a:buClr>
              <a:buFont typeface="Wingdings" pitchFamily="2" charset="2"/>
              <a:buChar char="Ø"/>
              <a:defRPr/>
            </a:pPr>
            <a:r>
              <a:rPr lang="zh-CN" altLang="en-US" sz="2000" dirty="0" smtClean="0">
                <a:solidFill>
                  <a:prstClr val="black"/>
                </a:solidFill>
                <a:latin typeface="微软雅黑" pitchFamily="34" charset="-122"/>
                <a:ea typeface="微软雅黑" pitchFamily="34" charset="-122"/>
              </a:rPr>
              <a:t>能源中心可以根据市场风险状况，指定会员、境外特殊参与者、境外中介机构或客户提交大户持仓报告或进一步提交其他说明材料</a:t>
            </a:r>
            <a:endParaRPr lang="en-US" altLang="zh-CN" sz="2000" dirty="0" smtClean="0">
              <a:solidFill>
                <a:prstClr val="black"/>
              </a:solidFill>
              <a:latin typeface="微软雅黑" pitchFamily="34" charset="-122"/>
              <a:ea typeface="微软雅黑" pitchFamily="34" charset="-122"/>
            </a:endParaRPr>
          </a:p>
          <a:p>
            <a:pPr marL="358775" lvl="1" indent="7938">
              <a:buFont typeface="Wingdings 2" pitchFamily="18" charset="2"/>
              <a:buNone/>
              <a:defRPr/>
            </a:pPr>
            <a:endParaRPr lang="en-US" altLang="zh-CN" sz="2000" dirty="0" smtClean="0">
              <a:latin typeface="微软雅黑" pitchFamily="34" charset="-122"/>
              <a:ea typeface="微软雅黑" pitchFamily="34" charset="-122"/>
            </a:endParaRPr>
          </a:p>
          <a:p>
            <a:pPr marL="358775" lvl="1" indent="7938">
              <a:buFont typeface="Wingdings 2" pitchFamily="18" charset="2"/>
              <a:buNone/>
              <a:defRPr/>
            </a:pPr>
            <a:endParaRPr lang="en-US" altLang="zh-CN" sz="2000" dirty="0">
              <a:latin typeface="微软雅黑" pitchFamily="34" charset="-122"/>
              <a:ea typeface="微软雅黑" pitchFamily="34" charset="-122"/>
            </a:endParaRPr>
          </a:p>
        </p:txBody>
      </p:sp>
      <p:sp>
        <p:nvSpPr>
          <p:cNvPr id="6"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大户持仓报告制度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1170053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灯片编号占位符 4"/>
          <p:cNvSpPr txBox="1">
            <a:spLocks/>
          </p:cNvSpPr>
          <p:nvPr/>
        </p:nvSpPr>
        <p:spPr>
          <a:xfrm>
            <a:off x="8151813" y="6245548"/>
            <a:ext cx="762000" cy="268287"/>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E785E3F-6EEC-4F62-BAEF-03A8EFA63E66}" type="slidenum">
              <a:rPr lang="zh-CN" altLang="en-US" smtClean="0">
                <a:latin typeface="Arial Unicode MS" pitchFamily="34" charset="-122"/>
                <a:ea typeface="宋体" pitchFamily="2" charset="-122"/>
              </a:rPr>
              <a:pPr>
                <a:defRPr/>
              </a:pPr>
              <a:t>21</a:t>
            </a:fld>
            <a:endParaRPr lang="zh-CN" altLang="en-US">
              <a:latin typeface="Arial Unicode MS" pitchFamily="34" charset="-122"/>
              <a:ea typeface="宋体" pitchFamily="2" charset="-122"/>
            </a:endParaRPr>
          </a:p>
        </p:txBody>
      </p:sp>
      <p:grpSp>
        <p:nvGrpSpPr>
          <p:cNvPr id="54" name="Group 96"/>
          <p:cNvGrpSpPr>
            <a:grpSpLocks/>
          </p:cNvGrpSpPr>
          <p:nvPr/>
        </p:nvGrpSpPr>
        <p:grpSpPr bwMode="auto">
          <a:xfrm>
            <a:off x="1619672" y="1482731"/>
            <a:ext cx="1071308" cy="720473"/>
            <a:chOff x="1016388" y="913002"/>
            <a:chExt cx="731924" cy="428904"/>
          </a:xfrm>
          <a:solidFill>
            <a:schemeClr val="accent2">
              <a:lumMod val="50000"/>
            </a:schemeClr>
          </a:solidFill>
        </p:grpSpPr>
        <p:sp>
          <p:nvSpPr>
            <p:cNvPr id="55" name="Parallelogram 6"/>
            <p:cNvSpPr/>
            <p:nvPr/>
          </p:nvSpPr>
          <p:spPr bwMode="auto">
            <a:xfrm>
              <a:off x="1016388" y="913002"/>
              <a:ext cx="731924" cy="428904"/>
            </a:xfrm>
            <a:prstGeom prst="parallelogram">
              <a:avLst>
                <a:gd name="adj" fmla="val 28140"/>
              </a:avLst>
            </a:prstGeom>
            <a:grpFill/>
            <a:ln w="25400" cap="flat" cmpd="sng" algn="ctr">
              <a:solidFill>
                <a:schemeClr val="accent2">
                  <a:lumMod val="50000"/>
                </a:schemeClr>
              </a:solidFill>
              <a:prstDash val="solid"/>
            </a:ln>
            <a:effectLst/>
          </p:spPr>
          <p:txBody>
            <a:bodyPr anchor="ctr"/>
            <a:lstStyle/>
            <a:p>
              <a:pPr algn="ctr" fontAlgn="auto">
                <a:spcBef>
                  <a:spcPts val="0"/>
                </a:spcBef>
                <a:spcAft>
                  <a:spcPts val="0"/>
                </a:spcAft>
                <a:defRPr/>
              </a:pPr>
              <a:endParaRPr lang="en-US" sz="2400" kern="0" dirty="0">
                <a:solidFill>
                  <a:schemeClr val="bg1"/>
                </a:solidFill>
                <a:latin typeface="微软雅黑" pitchFamily="34" charset="-122"/>
                <a:ea typeface="微软雅黑" pitchFamily="34" charset="-122"/>
              </a:endParaRPr>
            </a:p>
          </p:txBody>
        </p:sp>
        <p:sp>
          <p:nvSpPr>
            <p:cNvPr id="56" name="TextBox 7"/>
            <p:cNvSpPr txBox="1">
              <a:spLocks noChangeArrowheads="1"/>
            </p:cNvSpPr>
            <p:nvPr/>
          </p:nvSpPr>
          <p:spPr bwMode="auto">
            <a:xfrm>
              <a:off x="1246510" y="954850"/>
              <a:ext cx="279015" cy="274833"/>
            </a:xfrm>
            <a:prstGeom prst="rect">
              <a:avLst/>
            </a:prstGeom>
            <a:grpFill/>
            <a:ln w="9525">
              <a:solidFill>
                <a:schemeClr val="accent2">
                  <a:lumMod val="50000"/>
                </a:schemeClr>
              </a:solidFill>
              <a:miter lim="800000"/>
              <a:headEnd/>
              <a:tailEnd/>
            </a:ln>
          </p:spPr>
          <p:txBody>
            <a:bodyPr>
              <a:spAutoFit/>
            </a:bodyPr>
            <a:lstStyle/>
            <a:p>
              <a:pPr fontAlgn="auto">
                <a:spcBef>
                  <a:spcPts val="0"/>
                </a:spcBef>
                <a:spcAft>
                  <a:spcPts val="0"/>
                </a:spcAft>
                <a:defRPr/>
              </a:pPr>
              <a:r>
                <a:rPr lang="en-US" sz="2400" kern="0">
                  <a:solidFill>
                    <a:schemeClr val="bg1"/>
                  </a:solidFill>
                  <a:latin typeface="微软雅黑" pitchFamily="34" charset="-122"/>
                  <a:ea typeface="微软雅黑" pitchFamily="34" charset="-122"/>
                </a:rPr>
                <a:t>1</a:t>
              </a:r>
            </a:p>
          </p:txBody>
        </p:sp>
      </p:grpSp>
      <p:sp>
        <p:nvSpPr>
          <p:cNvPr id="57" name="Parallelogram 8"/>
          <p:cNvSpPr/>
          <p:nvPr/>
        </p:nvSpPr>
        <p:spPr bwMode="auto">
          <a:xfrm>
            <a:off x="2555776" y="1463923"/>
            <a:ext cx="6192688" cy="740941"/>
          </a:xfrm>
          <a:prstGeom prst="parallelogram">
            <a:avLst/>
          </a:prstGeom>
          <a:solidFill>
            <a:schemeClr val="accent2">
              <a:lumMod val="75000"/>
            </a:schemeClr>
          </a:solidFill>
          <a:ln w="3175" cap="flat" cmpd="sng" algn="ctr">
            <a:noFill/>
            <a:prstDash val="solid"/>
          </a:ln>
          <a:effectLst>
            <a:innerShdw blurRad="63500" dist="50800" dir="13500000">
              <a:prstClr val="black">
                <a:alpha val="36000"/>
              </a:prstClr>
            </a:innerShdw>
          </a:effectLst>
        </p:spPr>
        <p:txBody>
          <a:bodyPr anchor="ctr"/>
          <a:lstStyle/>
          <a:p>
            <a:pPr algn="ctr" fontAlgn="auto">
              <a:spcBef>
                <a:spcPts val="0"/>
              </a:spcBef>
              <a:spcAft>
                <a:spcPts val="0"/>
              </a:spcAft>
              <a:defRPr/>
            </a:pPr>
            <a:endParaRPr lang="en-US" sz="2400" kern="0" dirty="0">
              <a:solidFill>
                <a:schemeClr val="bg1"/>
              </a:solidFill>
              <a:latin typeface="微软雅黑" pitchFamily="34" charset="-122"/>
              <a:ea typeface="微软雅黑" pitchFamily="34" charset="-122"/>
            </a:endParaRPr>
          </a:p>
        </p:txBody>
      </p:sp>
      <p:sp>
        <p:nvSpPr>
          <p:cNvPr id="58" name="Rektangel 76"/>
          <p:cNvSpPr>
            <a:spLocks noChangeArrowheads="1"/>
          </p:cNvSpPr>
          <p:nvPr/>
        </p:nvSpPr>
        <p:spPr bwMode="auto">
          <a:xfrm>
            <a:off x="2708275" y="1658714"/>
            <a:ext cx="6027738" cy="400110"/>
          </a:xfrm>
          <a:prstGeom prst="rect">
            <a:avLst/>
          </a:prstGeom>
          <a:noFill/>
          <a:ln w="9525">
            <a:noFill/>
            <a:miter lim="800000"/>
            <a:headEnd/>
            <a:tailEnd/>
          </a:ln>
        </p:spPr>
        <p:txBody>
          <a:bodyPr>
            <a:spAutoFit/>
          </a:bodyPr>
          <a:lstStyle/>
          <a:p>
            <a:pPr fontAlgn="auto">
              <a:spcBef>
                <a:spcPct val="50000"/>
              </a:spcBef>
              <a:spcAft>
                <a:spcPts val="0"/>
              </a:spcAft>
              <a:buClr>
                <a:srgbClr val="000000"/>
              </a:buClr>
              <a:defRPr/>
            </a:pPr>
            <a:r>
              <a:rPr lang="zh-CN" altLang="en-US" sz="2000" dirty="0" smtClean="0">
                <a:solidFill>
                  <a:schemeClr val="bg1"/>
                </a:solidFill>
              </a:rPr>
              <a:t>会员</a:t>
            </a:r>
            <a:r>
              <a:rPr lang="zh-CN" altLang="zh-CN" sz="200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结算</a:t>
            </a:r>
            <a:r>
              <a:rPr lang="zh-CN" altLang="zh-CN" sz="2000" dirty="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准备金余额小于零，</a:t>
            </a:r>
            <a:r>
              <a:rPr lang="zh-CN" altLang="en-US" sz="2000" dirty="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且</a:t>
            </a:r>
            <a:r>
              <a:rPr lang="zh-CN" altLang="zh-CN" sz="2000" dirty="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未能补足</a:t>
            </a:r>
            <a:endParaRPr lang="en-US" altLang="zh-CN" sz="2000" kern="0" dirty="0">
              <a:solidFill>
                <a:schemeClr val="bg1"/>
              </a:solidFill>
              <a:effectLst>
                <a:outerShdw blurRad="38100" dist="38100" dir="2700000" algn="tl">
                  <a:srgbClr val="000000">
                    <a:alpha val="43137"/>
                  </a:srgbClr>
                </a:outerShdw>
              </a:effectLst>
              <a:latin typeface="微软雅黑" pitchFamily="34" charset="-122"/>
              <a:ea typeface="微软雅黑" pitchFamily="34" charset="-122"/>
              <a:cs typeface="Arial" charset="0"/>
            </a:endParaRPr>
          </a:p>
        </p:txBody>
      </p:sp>
      <p:grpSp>
        <p:nvGrpSpPr>
          <p:cNvPr id="59" name="Group 96"/>
          <p:cNvGrpSpPr>
            <a:grpSpLocks/>
          </p:cNvGrpSpPr>
          <p:nvPr/>
        </p:nvGrpSpPr>
        <p:grpSpPr bwMode="auto">
          <a:xfrm>
            <a:off x="1403648" y="2274819"/>
            <a:ext cx="1071308" cy="720473"/>
            <a:chOff x="1016388" y="913002"/>
            <a:chExt cx="731924" cy="428904"/>
          </a:xfrm>
          <a:solidFill>
            <a:schemeClr val="accent2">
              <a:lumMod val="50000"/>
            </a:schemeClr>
          </a:solidFill>
        </p:grpSpPr>
        <p:sp>
          <p:nvSpPr>
            <p:cNvPr id="60" name="Parallelogram 6"/>
            <p:cNvSpPr/>
            <p:nvPr/>
          </p:nvSpPr>
          <p:spPr bwMode="auto">
            <a:xfrm>
              <a:off x="1016388" y="913002"/>
              <a:ext cx="731924" cy="428904"/>
            </a:xfrm>
            <a:prstGeom prst="parallelogram">
              <a:avLst>
                <a:gd name="adj" fmla="val 28140"/>
              </a:avLst>
            </a:prstGeom>
            <a:grpFill/>
            <a:ln w="25400" cap="flat" cmpd="sng" algn="ctr">
              <a:solidFill>
                <a:schemeClr val="accent2">
                  <a:lumMod val="50000"/>
                </a:schemeClr>
              </a:solidFill>
              <a:prstDash val="solid"/>
            </a:ln>
            <a:effectLst/>
          </p:spPr>
          <p:txBody>
            <a:bodyPr anchor="ctr"/>
            <a:lstStyle/>
            <a:p>
              <a:pPr algn="ctr" fontAlgn="auto">
                <a:spcBef>
                  <a:spcPts val="0"/>
                </a:spcBef>
                <a:spcAft>
                  <a:spcPts val="0"/>
                </a:spcAft>
                <a:defRPr/>
              </a:pPr>
              <a:endParaRPr lang="en-US" sz="2400" kern="0" dirty="0">
                <a:solidFill>
                  <a:schemeClr val="bg1"/>
                </a:solidFill>
                <a:latin typeface="微软雅黑" pitchFamily="34" charset="-122"/>
                <a:ea typeface="微软雅黑" pitchFamily="34" charset="-122"/>
              </a:endParaRPr>
            </a:p>
          </p:txBody>
        </p:sp>
        <p:sp>
          <p:nvSpPr>
            <p:cNvPr id="61" name="TextBox 7"/>
            <p:cNvSpPr txBox="1">
              <a:spLocks noChangeArrowheads="1"/>
            </p:cNvSpPr>
            <p:nvPr/>
          </p:nvSpPr>
          <p:spPr bwMode="auto">
            <a:xfrm>
              <a:off x="1246510" y="954850"/>
              <a:ext cx="279015" cy="274833"/>
            </a:xfrm>
            <a:prstGeom prst="rect">
              <a:avLst/>
            </a:prstGeom>
            <a:grpFill/>
            <a:ln w="9525">
              <a:solidFill>
                <a:schemeClr val="accent2">
                  <a:lumMod val="50000"/>
                </a:schemeClr>
              </a:solidFill>
              <a:miter lim="800000"/>
              <a:headEnd/>
              <a:tailEnd/>
            </a:ln>
          </p:spPr>
          <p:txBody>
            <a:bodyPr>
              <a:spAutoFit/>
            </a:bodyPr>
            <a:lstStyle/>
            <a:p>
              <a:pPr fontAlgn="auto">
                <a:spcBef>
                  <a:spcPts val="0"/>
                </a:spcBef>
                <a:spcAft>
                  <a:spcPts val="0"/>
                </a:spcAft>
                <a:defRPr/>
              </a:pPr>
              <a:r>
                <a:rPr lang="en-US" altLang="zh-CN" sz="2400" kern="0" dirty="0">
                  <a:solidFill>
                    <a:schemeClr val="bg1"/>
                  </a:solidFill>
                  <a:latin typeface="微软雅黑" pitchFamily="34" charset="-122"/>
                  <a:ea typeface="微软雅黑" pitchFamily="34" charset="-122"/>
                </a:rPr>
                <a:t>2</a:t>
              </a:r>
              <a:endParaRPr lang="en-US" sz="2400" kern="0" dirty="0">
                <a:solidFill>
                  <a:schemeClr val="bg1"/>
                </a:solidFill>
                <a:latin typeface="微软雅黑" pitchFamily="34" charset="-122"/>
                <a:ea typeface="微软雅黑" pitchFamily="34" charset="-122"/>
              </a:endParaRPr>
            </a:p>
          </p:txBody>
        </p:sp>
      </p:grpSp>
      <p:sp>
        <p:nvSpPr>
          <p:cNvPr id="62" name="Parallelogram 8"/>
          <p:cNvSpPr/>
          <p:nvPr/>
        </p:nvSpPr>
        <p:spPr bwMode="auto">
          <a:xfrm>
            <a:off x="2339752" y="2256011"/>
            <a:ext cx="6192688" cy="740941"/>
          </a:xfrm>
          <a:prstGeom prst="parallelogram">
            <a:avLst/>
          </a:prstGeom>
          <a:solidFill>
            <a:schemeClr val="accent2">
              <a:lumMod val="75000"/>
            </a:schemeClr>
          </a:solidFill>
          <a:ln w="3175" cap="flat" cmpd="sng" algn="ctr">
            <a:noFill/>
            <a:prstDash val="solid"/>
          </a:ln>
          <a:effectLst>
            <a:innerShdw blurRad="63500" dist="50800" dir="13500000">
              <a:prstClr val="black">
                <a:alpha val="36000"/>
              </a:prstClr>
            </a:innerShdw>
          </a:effectLst>
        </p:spPr>
        <p:txBody>
          <a:bodyPr anchor="ctr"/>
          <a:lstStyle/>
          <a:p>
            <a:pPr algn="ctr" fontAlgn="auto">
              <a:spcBef>
                <a:spcPts val="0"/>
              </a:spcBef>
              <a:spcAft>
                <a:spcPts val="0"/>
              </a:spcAft>
              <a:defRPr/>
            </a:pPr>
            <a:endParaRPr lang="en-US" kern="0" dirty="0">
              <a:solidFill>
                <a:schemeClr val="bg1"/>
              </a:solidFill>
              <a:latin typeface="微软雅黑" pitchFamily="34" charset="-122"/>
              <a:ea typeface="微软雅黑" pitchFamily="34" charset="-122"/>
            </a:endParaRPr>
          </a:p>
        </p:txBody>
      </p:sp>
      <p:sp>
        <p:nvSpPr>
          <p:cNvPr id="63" name="Rektangel 76"/>
          <p:cNvSpPr>
            <a:spLocks noChangeArrowheads="1"/>
          </p:cNvSpPr>
          <p:nvPr/>
        </p:nvSpPr>
        <p:spPr bwMode="auto">
          <a:xfrm>
            <a:off x="2500298" y="2285992"/>
            <a:ext cx="60261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dirty="0" smtClean="0">
                <a:solidFill>
                  <a:schemeClr val="bg1"/>
                </a:solidFill>
              </a:rPr>
              <a:t>非期货公司会员、境外特殊非经纪参与者、客户</a:t>
            </a:r>
            <a:r>
              <a:rPr lang="zh-CN" altLang="zh-CN" sz="2000" dirty="0" smtClean="0">
                <a:solidFill>
                  <a:schemeClr val="bg1"/>
                </a:solidFill>
                <a:latin typeface="微软雅黑" pitchFamily="34" charset="-122"/>
                <a:ea typeface="微软雅黑" pitchFamily="34" charset="-122"/>
              </a:rPr>
              <a:t>持</a:t>
            </a:r>
            <a:r>
              <a:rPr lang="zh-CN" altLang="zh-CN" sz="2000" dirty="0">
                <a:solidFill>
                  <a:schemeClr val="bg1"/>
                </a:solidFill>
                <a:latin typeface="微软雅黑" pitchFamily="34" charset="-122"/>
                <a:ea typeface="微软雅黑" pitchFamily="34" charset="-122"/>
              </a:rPr>
              <a:t>仓数量超出持仓限额规定的</a:t>
            </a:r>
            <a:endParaRPr lang="en-US" altLang="zh-CN" sz="2000" dirty="0">
              <a:solidFill>
                <a:schemeClr val="bg1"/>
              </a:solidFill>
              <a:latin typeface="微软雅黑" pitchFamily="34" charset="-122"/>
              <a:ea typeface="微软雅黑" pitchFamily="34" charset="-122"/>
            </a:endParaRPr>
          </a:p>
        </p:txBody>
      </p:sp>
      <p:grpSp>
        <p:nvGrpSpPr>
          <p:cNvPr id="64" name="Group 96"/>
          <p:cNvGrpSpPr>
            <a:grpSpLocks/>
          </p:cNvGrpSpPr>
          <p:nvPr/>
        </p:nvGrpSpPr>
        <p:grpSpPr bwMode="auto">
          <a:xfrm>
            <a:off x="1150531" y="3066907"/>
            <a:ext cx="1071308" cy="720473"/>
            <a:chOff x="1016388" y="913002"/>
            <a:chExt cx="731924" cy="428904"/>
          </a:xfrm>
          <a:solidFill>
            <a:schemeClr val="accent2">
              <a:lumMod val="50000"/>
            </a:schemeClr>
          </a:solidFill>
        </p:grpSpPr>
        <p:sp>
          <p:nvSpPr>
            <p:cNvPr id="65" name="Parallelogram 6"/>
            <p:cNvSpPr/>
            <p:nvPr/>
          </p:nvSpPr>
          <p:spPr bwMode="auto">
            <a:xfrm>
              <a:off x="1016388" y="913002"/>
              <a:ext cx="731924" cy="428904"/>
            </a:xfrm>
            <a:prstGeom prst="parallelogram">
              <a:avLst>
                <a:gd name="adj" fmla="val 28140"/>
              </a:avLst>
            </a:prstGeom>
            <a:grpFill/>
            <a:ln w="25400" cap="flat" cmpd="sng" algn="ctr">
              <a:solidFill>
                <a:schemeClr val="accent2">
                  <a:lumMod val="50000"/>
                </a:schemeClr>
              </a:solidFill>
              <a:prstDash val="solid"/>
            </a:ln>
            <a:effectLst/>
          </p:spPr>
          <p:txBody>
            <a:bodyPr anchor="ctr"/>
            <a:lstStyle/>
            <a:p>
              <a:pPr algn="ctr" fontAlgn="auto">
                <a:spcBef>
                  <a:spcPts val="0"/>
                </a:spcBef>
                <a:spcAft>
                  <a:spcPts val="0"/>
                </a:spcAft>
                <a:defRPr/>
              </a:pPr>
              <a:endParaRPr lang="en-US" sz="2400" kern="0" dirty="0">
                <a:solidFill>
                  <a:schemeClr val="bg1"/>
                </a:solidFill>
                <a:latin typeface="微软雅黑" pitchFamily="34" charset="-122"/>
                <a:ea typeface="微软雅黑" pitchFamily="34" charset="-122"/>
              </a:endParaRPr>
            </a:p>
          </p:txBody>
        </p:sp>
        <p:sp>
          <p:nvSpPr>
            <p:cNvPr id="66" name="TextBox 7"/>
            <p:cNvSpPr txBox="1">
              <a:spLocks noChangeArrowheads="1"/>
            </p:cNvSpPr>
            <p:nvPr/>
          </p:nvSpPr>
          <p:spPr bwMode="auto">
            <a:xfrm>
              <a:off x="1246510" y="954850"/>
              <a:ext cx="279015" cy="274833"/>
            </a:xfrm>
            <a:prstGeom prst="rect">
              <a:avLst/>
            </a:prstGeom>
            <a:grpFill/>
            <a:ln w="9525">
              <a:solidFill>
                <a:schemeClr val="accent2">
                  <a:lumMod val="50000"/>
                </a:schemeClr>
              </a:solidFill>
              <a:miter lim="800000"/>
              <a:headEnd/>
              <a:tailEnd/>
            </a:ln>
          </p:spPr>
          <p:txBody>
            <a:bodyPr>
              <a:spAutoFit/>
            </a:bodyPr>
            <a:lstStyle/>
            <a:p>
              <a:pPr fontAlgn="auto">
                <a:spcBef>
                  <a:spcPts val="0"/>
                </a:spcBef>
                <a:spcAft>
                  <a:spcPts val="0"/>
                </a:spcAft>
                <a:defRPr/>
              </a:pPr>
              <a:r>
                <a:rPr lang="en-US" altLang="zh-CN" sz="2400" kern="0" dirty="0">
                  <a:solidFill>
                    <a:schemeClr val="bg1"/>
                  </a:solidFill>
                  <a:latin typeface="微软雅黑" pitchFamily="34" charset="-122"/>
                  <a:ea typeface="微软雅黑" pitchFamily="34" charset="-122"/>
                </a:rPr>
                <a:t>3</a:t>
              </a:r>
              <a:endParaRPr lang="en-US" sz="2400" kern="0" dirty="0">
                <a:solidFill>
                  <a:schemeClr val="bg1"/>
                </a:solidFill>
                <a:latin typeface="微软雅黑" pitchFamily="34" charset="-122"/>
                <a:ea typeface="微软雅黑" pitchFamily="34" charset="-122"/>
              </a:endParaRPr>
            </a:p>
          </p:txBody>
        </p:sp>
      </p:grpSp>
      <p:sp>
        <p:nvSpPr>
          <p:cNvPr id="67" name="Parallelogram 8"/>
          <p:cNvSpPr/>
          <p:nvPr/>
        </p:nvSpPr>
        <p:spPr bwMode="auto">
          <a:xfrm>
            <a:off x="2086635" y="3048099"/>
            <a:ext cx="6192688" cy="740941"/>
          </a:xfrm>
          <a:prstGeom prst="parallelogram">
            <a:avLst/>
          </a:prstGeom>
          <a:solidFill>
            <a:schemeClr val="accent2">
              <a:lumMod val="75000"/>
            </a:schemeClr>
          </a:solidFill>
          <a:ln w="3175" cap="flat" cmpd="sng" algn="ctr">
            <a:noFill/>
            <a:prstDash val="solid"/>
          </a:ln>
          <a:effectLst>
            <a:innerShdw blurRad="63500" dist="50800" dir="13500000">
              <a:prstClr val="black">
                <a:alpha val="36000"/>
              </a:prstClr>
            </a:innerShdw>
          </a:effectLst>
        </p:spPr>
        <p:txBody>
          <a:bodyPr anchor="ctr"/>
          <a:lstStyle/>
          <a:p>
            <a:pPr algn="ctr" fontAlgn="auto">
              <a:spcBef>
                <a:spcPts val="0"/>
              </a:spcBef>
              <a:spcAft>
                <a:spcPts val="0"/>
              </a:spcAft>
              <a:defRPr/>
            </a:pPr>
            <a:endParaRPr lang="en-US" sz="2400" kern="0" dirty="0">
              <a:solidFill>
                <a:schemeClr val="bg1"/>
              </a:solidFill>
              <a:latin typeface="微软雅黑" pitchFamily="34" charset="-122"/>
              <a:ea typeface="微软雅黑" pitchFamily="34" charset="-122"/>
            </a:endParaRPr>
          </a:p>
        </p:txBody>
      </p:sp>
      <p:sp>
        <p:nvSpPr>
          <p:cNvPr id="68" name="Rektangel 76"/>
          <p:cNvSpPr>
            <a:spLocks noChangeArrowheads="1"/>
          </p:cNvSpPr>
          <p:nvPr/>
        </p:nvSpPr>
        <p:spPr bwMode="auto">
          <a:xfrm>
            <a:off x="2239963" y="3264694"/>
            <a:ext cx="6038850" cy="460375"/>
          </a:xfrm>
          <a:prstGeom prst="rect">
            <a:avLst/>
          </a:prstGeom>
          <a:noFill/>
          <a:ln w="9525">
            <a:noFill/>
            <a:miter lim="800000"/>
            <a:headEnd/>
            <a:tailEnd/>
          </a:ln>
        </p:spPr>
        <p:txBody>
          <a:bodyPr>
            <a:spAutoFit/>
          </a:bodyPr>
          <a:lstStyle/>
          <a:p>
            <a:pPr fontAlgn="auto">
              <a:spcBef>
                <a:spcPct val="50000"/>
              </a:spcBef>
              <a:spcAft>
                <a:spcPts val="0"/>
              </a:spcAft>
              <a:buClr>
                <a:srgbClr val="000000"/>
              </a:buClr>
              <a:defRPr/>
            </a:pPr>
            <a:r>
              <a:rPr lang="zh-CN" altLang="zh-CN" sz="2400" dirty="0">
                <a:solidFill>
                  <a:schemeClr val="bg1"/>
                </a:solidFill>
                <a:latin typeface="微软雅黑" pitchFamily="34" charset="-122"/>
                <a:ea typeface="微软雅黑" pitchFamily="34" charset="-122"/>
              </a:rPr>
              <a:t>持仓</a:t>
            </a:r>
            <a:r>
              <a:rPr lang="zh-CN" altLang="en-US" sz="2400" dirty="0">
                <a:solidFill>
                  <a:schemeClr val="bg1"/>
                </a:solidFill>
                <a:latin typeface="微软雅黑" pitchFamily="34" charset="-122"/>
                <a:ea typeface="微软雅黑" pitchFamily="34" charset="-122"/>
              </a:rPr>
              <a:t>未</a:t>
            </a:r>
            <a:r>
              <a:rPr lang="zh-CN" altLang="zh-CN" sz="2400" dirty="0">
                <a:solidFill>
                  <a:schemeClr val="bg1"/>
                </a:solidFill>
                <a:latin typeface="微软雅黑" pitchFamily="34" charset="-122"/>
                <a:ea typeface="微软雅黑" pitchFamily="34" charset="-122"/>
              </a:rPr>
              <a:t>调整为相应整数倍或不符合交割要求</a:t>
            </a:r>
            <a:endParaRPr lang="en-US" altLang="zh-CN" sz="2400" kern="0" dirty="0">
              <a:solidFill>
                <a:schemeClr val="bg1"/>
              </a:solidFill>
              <a:latin typeface="微软雅黑" pitchFamily="34" charset="-122"/>
              <a:ea typeface="微软雅黑" pitchFamily="34" charset="-122"/>
              <a:cs typeface="Arial" charset="0"/>
            </a:endParaRPr>
          </a:p>
        </p:txBody>
      </p:sp>
      <p:grpSp>
        <p:nvGrpSpPr>
          <p:cNvPr id="69" name="Group 96"/>
          <p:cNvGrpSpPr>
            <a:grpSpLocks/>
          </p:cNvGrpSpPr>
          <p:nvPr/>
        </p:nvGrpSpPr>
        <p:grpSpPr bwMode="auto">
          <a:xfrm>
            <a:off x="934507" y="3858995"/>
            <a:ext cx="1071308" cy="720473"/>
            <a:chOff x="1016388" y="913002"/>
            <a:chExt cx="731924" cy="428904"/>
          </a:xfrm>
          <a:solidFill>
            <a:schemeClr val="accent2">
              <a:lumMod val="50000"/>
            </a:schemeClr>
          </a:solidFill>
        </p:grpSpPr>
        <p:sp>
          <p:nvSpPr>
            <p:cNvPr id="70" name="Parallelogram 6"/>
            <p:cNvSpPr/>
            <p:nvPr/>
          </p:nvSpPr>
          <p:spPr bwMode="auto">
            <a:xfrm>
              <a:off x="1016388" y="913002"/>
              <a:ext cx="731924" cy="428904"/>
            </a:xfrm>
            <a:prstGeom prst="parallelogram">
              <a:avLst>
                <a:gd name="adj" fmla="val 28140"/>
              </a:avLst>
            </a:prstGeom>
            <a:grpFill/>
            <a:ln w="25400" cap="flat" cmpd="sng" algn="ctr">
              <a:solidFill>
                <a:schemeClr val="accent2">
                  <a:lumMod val="50000"/>
                </a:schemeClr>
              </a:solidFill>
              <a:prstDash val="solid"/>
            </a:ln>
            <a:effectLst/>
          </p:spPr>
          <p:txBody>
            <a:bodyPr anchor="ctr"/>
            <a:lstStyle/>
            <a:p>
              <a:pPr algn="ctr" fontAlgn="auto">
                <a:spcBef>
                  <a:spcPts val="0"/>
                </a:spcBef>
                <a:spcAft>
                  <a:spcPts val="0"/>
                </a:spcAft>
                <a:defRPr/>
              </a:pPr>
              <a:endParaRPr lang="en-US" sz="2400" kern="0" dirty="0">
                <a:solidFill>
                  <a:schemeClr val="bg1"/>
                </a:solidFill>
                <a:latin typeface="微软雅黑" pitchFamily="34" charset="-122"/>
                <a:ea typeface="微软雅黑" pitchFamily="34" charset="-122"/>
              </a:endParaRPr>
            </a:p>
          </p:txBody>
        </p:sp>
        <p:sp>
          <p:nvSpPr>
            <p:cNvPr id="71" name="TextBox 7"/>
            <p:cNvSpPr txBox="1">
              <a:spLocks noChangeArrowheads="1"/>
            </p:cNvSpPr>
            <p:nvPr/>
          </p:nvSpPr>
          <p:spPr bwMode="auto">
            <a:xfrm>
              <a:off x="1246510" y="954850"/>
              <a:ext cx="279015" cy="274833"/>
            </a:xfrm>
            <a:prstGeom prst="rect">
              <a:avLst/>
            </a:prstGeom>
            <a:grpFill/>
            <a:ln w="9525">
              <a:solidFill>
                <a:schemeClr val="accent2">
                  <a:lumMod val="50000"/>
                </a:schemeClr>
              </a:solidFill>
              <a:miter lim="800000"/>
              <a:headEnd/>
              <a:tailEnd/>
            </a:ln>
          </p:spPr>
          <p:txBody>
            <a:bodyPr>
              <a:spAutoFit/>
            </a:bodyPr>
            <a:lstStyle/>
            <a:p>
              <a:pPr fontAlgn="auto">
                <a:spcBef>
                  <a:spcPts val="0"/>
                </a:spcBef>
                <a:spcAft>
                  <a:spcPts val="0"/>
                </a:spcAft>
                <a:defRPr/>
              </a:pPr>
              <a:r>
                <a:rPr lang="en-US" altLang="zh-CN" sz="2400" kern="0" dirty="0">
                  <a:solidFill>
                    <a:schemeClr val="bg1"/>
                  </a:solidFill>
                  <a:latin typeface="微软雅黑" pitchFamily="34" charset="-122"/>
                  <a:ea typeface="微软雅黑" pitchFamily="34" charset="-122"/>
                </a:rPr>
                <a:t>4</a:t>
              </a:r>
              <a:endParaRPr lang="en-US" sz="2400" kern="0" dirty="0">
                <a:solidFill>
                  <a:schemeClr val="bg1"/>
                </a:solidFill>
                <a:latin typeface="微软雅黑" pitchFamily="34" charset="-122"/>
                <a:ea typeface="微软雅黑" pitchFamily="34" charset="-122"/>
              </a:endParaRPr>
            </a:p>
          </p:txBody>
        </p:sp>
      </p:grpSp>
      <p:sp>
        <p:nvSpPr>
          <p:cNvPr id="72" name="Parallelogram 8"/>
          <p:cNvSpPr/>
          <p:nvPr/>
        </p:nvSpPr>
        <p:spPr bwMode="auto">
          <a:xfrm>
            <a:off x="1870611" y="3840187"/>
            <a:ext cx="6192688" cy="740941"/>
          </a:xfrm>
          <a:prstGeom prst="parallelogram">
            <a:avLst/>
          </a:prstGeom>
          <a:solidFill>
            <a:schemeClr val="accent2">
              <a:lumMod val="75000"/>
            </a:schemeClr>
          </a:solidFill>
          <a:ln w="3175" cap="flat" cmpd="sng" algn="ctr">
            <a:noFill/>
            <a:prstDash val="solid"/>
          </a:ln>
          <a:effectLst>
            <a:innerShdw blurRad="63500" dist="50800" dir="13500000">
              <a:prstClr val="black">
                <a:alpha val="36000"/>
              </a:prstClr>
            </a:innerShdw>
          </a:effectLst>
        </p:spPr>
        <p:txBody>
          <a:bodyPr anchor="ctr"/>
          <a:lstStyle/>
          <a:p>
            <a:pPr algn="ctr" fontAlgn="auto">
              <a:spcBef>
                <a:spcPts val="0"/>
              </a:spcBef>
              <a:spcAft>
                <a:spcPts val="0"/>
              </a:spcAft>
              <a:defRPr/>
            </a:pPr>
            <a:endParaRPr lang="en-US" sz="2400" kern="0" dirty="0">
              <a:solidFill>
                <a:schemeClr val="bg1"/>
              </a:solidFill>
              <a:latin typeface="微软雅黑" pitchFamily="34" charset="-122"/>
              <a:ea typeface="微软雅黑" pitchFamily="34" charset="-122"/>
            </a:endParaRPr>
          </a:p>
        </p:txBody>
      </p:sp>
      <p:sp>
        <p:nvSpPr>
          <p:cNvPr id="73" name="Rektangel 76"/>
          <p:cNvSpPr>
            <a:spLocks noChangeArrowheads="1"/>
          </p:cNvSpPr>
          <p:nvPr/>
        </p:nvSpPr>
        <p:spPr bwMode="auto">
          <a:xfrm>
            <a:off x="1979613" y="4034284"/>
            <a:ext cx="6026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Clr>
                <a:srgbClr val="000000"/>
              </a:buClr>
            </a:pPr>
            <a:r>
              <a:rPr lang="zh-CN" altLang="zh-CN" sz="2400">
                <a:solidFill>
                  <a:schemeClr val="bg1"/>
                </a:solidFill>
                <a:latin typeface="微软雅黑" pitchFamily="34" charset="-122"/>
                <a:ea typeface="微软雅黑" pitchFamily="34" charset="-122"/>
              </a:rPr>
              <a:t>违规受到强行平仓处罚的</a:t>
            </a:r>
            <a:endParaRPr lang="en-US" altLang="zh-CN" sz="2400">
              <a:solidFill>
                <a:schemeClr val="bg1"/>
              </a:solidFill>
              <a:latin typeface="微软雅黑" pitchFamily="34" charset="-122"/>
              <a:ea typeface="微软雅黑" pitchFamily="34" charset="-122"/>
            </a:endParaRPr>
          </a:p>
        </p:txBody>
      </p:sp>
      <p:grpSp>
        <p:nvGrpSpPr>
          <p:cNvPr id="74" name="Group 96"/>
          <p:cNvGrpSpPr>
            <a:grpSpLocks/>
          </p:cNvGrpSpPr>
          <p:nvPr/>
        </p:nvGrpSpPr>
        <p:grpSpPr bwMode="auto">
          <a:xfrm>
            <a:off x="683568" y="4671944"/>
            <a:ext cx="1071308" cy="720473"/>
            <a:chOff x="1016388" y="913002"/>
            <a:chExt cx="731924" cy="428904"/>
          </a:xfrm>
          <a:solidFill>
            <a:schemeClr val="accent2">
              <a:lumMod val="50000"/>
            </a:schemeClr>
          </a:solidFill>
        </p:grpSpPr>
        <p:sp>
          <p:nvSpPr>
            <p:cNvPr id="75" name="Parallelogram 6"/>
            <p:cNvSpPr/>
            <p:nvPr/>
          </p:nvSpPr>
          <p:spPr bwMode="auto">
            <a:xfrm>
              <a:off x="1016388" y="913002"/>
              <a:ext cx="731924" cy="428904"/>
            </a:xfrm>
            <a:prstGeom prst="parallelogram">
              <a:avLst>
                <a:gd name="adj" fmla="val 28140"/>
              </a:avLst>
            </a:prstGeom>
            <a:grpFill/>
            <a:ln w="25400" cap="flat" cmpd="sng" algn="ctr">
              <a:solidFill>
                <a:schemeClr val="accent2">
                  <a:lumMod val="50000"/>
                </a:schemeClr>
              </a:solidFill>
              <a:prstDash val="solid"/>
            </a:ln>
            <a:effectLst/>
          </p:spPr>
          <p:txBody>
            <a:bodyPr anchor="ctr"/>
            <a:lstStyle/>
            <a:p>
              <a:pPr algn="ctr" fontAlgn="auto">
                <a:spcBef>
                  <a:spcPts val="0"/>
                </a:spcBef>
                <a:spcAft>
                  <a:spcPts val="0"/>
                </a:spcAft>
                <a:defRPr/>
              </a:pPr>
              <a:endParaRPr lang="en-US" sz="2400" kern="0" dirty="0">
                <a:solidFill>
                  <a:schemeClr val="bg1"/>
                </a:solidFill>
                <a:latin typeface="微软雅黑" pitchFamily="34" charset="-122"/>
                <a:ea typeface="微软雅黑" pitchFamily="34" charset="-122"/>
              </a:endParaRPr>
            </a:p>
          </p:txBody>
        </p:sp>
        <p:sp>
          <p:nvSpPr>
            <p:cNvPr id="76" name="TextBox 7"/>
            <p:cNvSpPr txBox="1">
              <a:spLocks noChangeArrowheads="1"/>
            </p:cNvSpPr>
            <p:nvPr/>
          </p:nvSpPr>
          <p:spPr bwMode="auto">
            <a:xfrm>
              <a:off x="1246510" y="954850"/>
              <a:ext cx="279015" cy="274833"/>
            </a:xfrm>
            <a:prstGeom prst="rect">
              <a:avLst/>
            </a:prstGeom>
            <a:grpFill/>
            <a:ln w="9525">
              <a:solidFill>
                <a:schemeClr val="accent2">
                  <a:lumMod val="50000"/>
                </a:schemeClr>
              </a:solidFill>
              <a:miter lim="800000"/>
              <a:headEnd/>
              <a:tailEnd/>
            </a:ln>
          </p:spPr>
          <p:txBody>
            <a:bodyPr>
              <a:spAutoFit/>
            </a:bodyPr>
            <a:lstStyle/>
            <a:p>
              <a:pPr fontAlgn="auto">
                <a:spcBef>
                  <a:spcPts val="0"/>
                </a:spcBef>
                <a:spcAft>
                  <a:spcPts val="0"/>
                </a:spcAft>
                <a:defRPr/>
              </a:pPr>
              <a:r>
                <a:rPr lang="en-US" altLang="zh-CN" sz="2400" kern="0" dirty="0">
                  <a:solidFill>
                    <a:schemeClr val="bg1"/>
                  </a:solidFill>
                  <a:latin typeface="微软雅黑" pitchFamily="34" charset="-122"/>
                  <a:ea typeface="微软雅黑" pitchFamily="34" charset="-122"/>
                </a:rPr>
                <a:t>5</a:t>
              </a:r>
              <a:endParaRPr lang="en-US" sz="2400" kern="0" dirty="0">
                <a:solidFill>
                  <a:schemeClr val="bg1"/>
                </a:solidFill>
                <a:latin typeface="微软雅黑" pitchFamily="34" charset="-122"/>
                <a:ea typeface="微软雅黑" pitchFamily="34" charset="-122"/>
              </a:endParaRPr>
            </a:p>
          </p:txBody>
        </p:sp>
      </p:grpSp>
      <p:sp>
        <p:nvSpPr>
          <p:cNvPr id="77" name="Parallelogram 8"/>
          <p:cNvSpPr/>
          <p:nvPr/>
        </p:nvSpPr>
        <p:spPr bwMode="auto">
          <a:xfrm>
            <a:off x="1619672" y="4653136"/>
            <a:ext cx="6192688" cy="740941"/>
          </a:xfrm>
          <a:prstGeom prst="parallelogram">
            <a:avLst/>
          </a:prstGeom>
          <a:solidFill>
            <a:schemeClr val="accent2">
              <a:lumMod val="75000"/>
            </a:schemeClr>
          </a:solidFill>
          <a:ln w="3175" cap="flat" cmpd="sng" algn="ctr">
            <a:noFill/>
            <a:prstDash val="solid"/>
          </a:ln>
          <a:effectLst>
            <a:innerShdw blurRad="63500" dist="50800" dir="13500000">
              <a:prstClr val="black">
                <a:alpha val="36000"/>
              </a:prstClr>
            </a:innerShdw>
          </a:effectLst>
        </p:spPr>
        <p:txBody>
          <a:bodyPr anchor="ctr"/>
          <a:lstStyle/>
          <a:p>
            <a:pPr algn="ctr" fontAlgn="auto">
              <a:spcBef>
                <a:spcPts val="0"/>
              </a:spcBef>
              <a:spcAft>
                <a:spcPts val="0"/>
              </a:spcAft>
              <a:defRPr/>
            </a:pPr>
            <a:endParaRPr lang="en-US" sz="2400" kern="0" dirty="0">
              <a:solidFill>
                <a:schemeClr val="bg1"/>
              </a:solidFill>
              <a:latin typeface="微软雅黑" pitchFamily="34" charset="-122"/>
              <a:ea typeface="微软雅黑" pitchFamily="34" charset="-122"/>
            </a:endParaRPr>
          </a:p>
        </p:txBody>
      </p:sp>
      <p:sp>
        <p:nvSpPr>
          <p:cNvPr id="78" name="Rektangel 76"/>
          <p:cNvSpPr>
            <a:spLocks noChangeArrowheads="1"/>
          </p:cNvSpPr>
          <p:nvPr/>
        </p:nvSpPr>
        <p:spPr bwMode="auto">
          <a:xfrm>
            <a:off x="1773238" y="4847084"/>
            <a:ext cx="6026150" cy="461963"/>
          </a:xfrm>
          <a:prstGeom prst="rect">
            <a:avLst/>
          </a:prstGeom>
          <a:noFill/>
          <a:ln>
            <a:noFill/>
          </a:ln>
          <a:extLst/>
        </p:spPr>
        <p:txBody>
          <a:bodyPr>
            <a:spAutoFit/>
          </a:bodyPr>
          <a:lstStyle/>
          <a:p>
            <a:r>
              <a:rPr lang="zh-CN" altLang="zh-CN" sz="2400">
                <a:solidFill>
                  <a:schemeClr val="bg1"/>
                </a:solidFill>
                <a:latin typeface="微软雅黑" pitchFamily="34" charset="-122"/>
                <a:ea typeface="微软雅黑" pitchFamily="34" charset="-122"/>
              </a:rPr>
              <a:t>根据紧急措施应当实行强行平仓的</a:t>
            </a:r>
            <a:endParaRPr lang="en-US" altLang="zh-CN" sz="2400">
              <a:solidFill>
                <a:schemeClr val="bg1"/>
              </a:solidFill>
              <a:latin typeface="微软雅黑" pitchFamily="34" charset="-122"/>
              <a:ea typeface="微软雅黑" pitchFamily="34" charset="-122"/>
            </a:endParaRPr>
          </a:p>
        </p:txBody>
      </p:sp>
      <p:grpSp>
        <p:nvGrpSpPr>
          <p:cNvPr id="79" name="Group 96"/>
          <p:cNvGrpSpPr>
            <a:grpSpLocks/>
          </p:cNvGrpSpPr>
          <p:nvPr/>
        </p:nvGrpSpPr>
        <p:grpSpPr bwMode="auto">
          <a:xfrm>
            <a:off x="467544" y="5515179"/>
            <a:ext cx="1071308" cy="720473"/>
            <a:chOff x="1016388" y="913002"/>
            <a:chExt cx="731924" cy="428904"/>
          </a:xfrm>
          <a:solidFill>
            <a:schemeClr val="accent2">
              <a:lumMod val="50000"/>
            </a:schemeClr>
          </a:solidFill>
        </p:grpSpPr>
        <p:sp>
          <p:nvSpPr>
            <p:cNvPr id="80" name="Parallelogram 6"/>
            <p:cNvSpPr/>
            <p:nvPr/>
          </p:nvSpPr>
          <p:spPr bwMode="auto">
            <a:xfrm>
              <a:off x="1016388" y="913002"/>
              <a:ext cx="731924" cy="428904"/>
            </a:xfrm>
            <a:prstGeom prst="parallelogram">
              <a:avLst>
                <a:gd name="adj" fmla="val 28140"/>
              </a:avLst>
            </a:prstGeom>
            <a:grpFill/>
            <a:ln w="25400" cap="flat" cmpd="sng" algn="ctr">
              <a:solidFill>
                <a:schemeClr val="accent2">
                  <a:lumMod val="50000"/>
                </a:schemeClr>
              </a:solidFill>
              <a:prstDash val="solid"/>
            </a:ln>
            <a:effectLst/>
          </p:spPr>
          <p:txBody>
            <a:bodyPr anchor="ctr"/>
            <a:lstStyle/>
            <a:p>
              <a:pPr algn="ctr" fontAlgn="auto">
                <a:spcBef>
                  <a:spcPts val="0"/>
                </a:spcBef>
                <a:spcAft>
                  <a:spcPts val="0"/>
                </a:spcAft>
                <a:defRPr/>
              </a:pPr>
              <a:endParaRPr lang="en-US" sz="2400" kern="0" dirty="0">
                <a:solidFill>
                  <a:schemeClr val="bg1"/>
                </a:solidFill>
                <a:latin typeface="微软雅黑" pitchFamily="34" charset="-122"/>
                <a:ea typeface="微软雅黑" pitchFamily="34" charset="-122"/>
              </a:endParaRPr>
            </a:p>
          </p:txBody>
        </p:sp>
        <p:sp>
          <p:nvSpPr>
            <p:cNvPr id="81" name="TextBox 7"/>
            <p:cNvSpPr txBox="1">
              <a:spLocks noChangeArrowheads="1"/>
            </p:cNvSpPr>
            <p:nvPr/>
          </p:nvSpPr>
          <p:spPr bwMode="auto">
            <a:xfrm>
              <a:off x="1246510" y="954850"/>
              <a:ext cx="279015" cy="274833"/>
            </a:xfrm>
            <a:prstGeom prst="rect">
              <a:avLst/>
            </a:prstGeom>
            <a:grpFill/>
            <a:ln w="9525">
              <a:solidFill>
                <a:schemeClr val="accent2">
                  <a:lumMod val="50000"/>
                </a:schemeClr>
              </a:solidFill>
              <a:miter lim="800000"/>
              <a:headEnd/>
              <a:tailEnd/>
            </a:ln>
          </p:spPr>
          <p:txBody>
            <a:bodyPr>
              <a:spAutoFit/>
            </a:bodyPr>
            <a:lstStyle/>
            <a:p>
              <a:pPr fontAlgn="auto">
                <a:spcBef>
                  <a:spcPts val="0"/>
                </a:spcBef>
                <a:spcAft>
                  <a:spcPts val="0"/>
                </a:spcAft>
                <a:defRPr/>
              </a:pPr>
              <a:r>
                <a:rPr lang="en-US" altLang="zh-CN" sz="2400" kern="0" dirty="0">
                  <a:solidFill>
                    <a:schemeClr val="bg1"/>
                  </a:solidFill>
                  <a:latin typeface="微软雅黑" pitchFamily="34" charset="-122"/>
                  <a:ea typeface="微软雅黑" pitchFamily="34" charset="-122"/>
                </a:rPr>
                <a:t>6</a:t>
              </a:r>
              <a:endParaRPr lang="en-US" sz="2400" kern="0" dirty="0">
                <a:solidFill>
                  <a:schemeClr val="bg1"/>
                </a:solidFill>
                <a:latin typeface="微软雅黑" pitchFamily="34" charset="-122"/>
                <a:ea typeface="微软雅黑" pitchFamily="34" charset="-122"/>
              </a:endParaRPr>
            </a:p>
          </p:txBody>
        </p:sp>
      </p:grpSp>
      <p:sp>
        <p:nvSpPr>
          <p:cNvPr id="82" name="Parallelogram 8"/>
          <p:cNvSpPr/>
          <p:nvPr/>
        </p:nvSpPr>
        <p:spPr bwMode="auto">
          <a:xfrm>
            <a:off x="1403648" y="5496371"/>
            <a:ext cx="6192688" cy="740941"/>
          </a:xfrm>
          <a:prstGeom prst="parallelogram">
            <a:avLst/>
          </a:prstGeom>
          <a:solidFill>
            <a:schemeClr val="accent2">
              <a:lumMod val="75000"/>
            </a:schemeClr>
          </a:solidFill>
          <a:ln w="3175" cap="flat" cmpd="sng" algn="ctr">
            <a:noFill/>
            <a:prstDash val="solid"/>
          </a:ln>
          <a:effectLst>
            <a:innerShdw blurRad="63500" dist="50800" dir="13500000">
              <a:prstClr val="black">
                <a:alpha val="36000"/>
              </a:prstClr>
            </a:innerShdw>
          </a:effectLst>
        </p:spPr>
        <p:txBody>
          <a:bodyPr anchor="ctr"/>
          <a:lstStyle/>
          <a:p>
            <a:pPr algn="ctr" fontAlgn="auto">
              <a:spcBef>
                <a:spcPts val="0"/>
              </a:spcBef>
              <a:spcAft>
                <a:spcPts val="0"/>
              </a:spcAft>
              <a:defRPr/>
            </a:pPr>
            <a:endParaRPr lang="en-US" sz="2400" kern="0" dirty="0">
              <a:solidFill>
                <a:schemeClr val="bg1"/>
              </a:solidFill>
              <a:latin typeface="微软雅黑" pitchFamily="34" charset="-122"/>
              <a:ea typeface="微软雅黑" pitchFamily="34" charset="-122"/>
            </a:endParaRPr>
          </a:p>
        </p:txBody>
      </p:sp>
      <p:sp>
        <p:nvSpPr>
          <p:cNvPr id="83" name="Rektangel 76"/>
          <p:cNvSpPr>
            <a:spLocks noChangeArrowheads="1"/>
          </p:cNvSpPr>
          <p:nvPr/>
        </p:nvSpPr>
        <p:spPr bwMode="auto">
          <a:xfrm>
            <a:off x="1547813" y="5690047"/>
            <a:ext cx="6026150" cy="461962"/>
          </a:xfrm>
          <a:prstGeom prst="rect">
            <a:avLst/>
          </a:prstGeom>
          <a:noFill/>
          <a:ln w="9525">
            <a:noFill/>
            <a:miter lim="800000"/>
            <a:headEnd/>
            <a:tailEnd/>
          </a:ln>
        </p:spPr>
        <p:txBody>
          <a:bodyPr>
            <a:spAutoFit/>
          </a:bodyPr>
          <a:lstStyle/>
          <a:p>
            <a:pPr fontAlgn="auto">
              <a:spcBef>
                <a:spcPct val="50000"/>
              </a:spcBef>
              <a:spcAft>
                <a:spcPts val="0"/>
              </a:spcAft>
              <a:buClr>
                <a:srgbClr val="000000"/>
              </a:buClr>
              <a:defRPr/>
            </a:pPr>
            <a:r>
              <a:rPr lang="zh-CN" altLang="zh-CN" sz="2400" dirty="0">
                <a:solidFill>
                  <a:schemeClr val="bg1"/>
                </a:solidFill>
                <a:latin typeface="微软雅黑" pitchFamily="34" charset="-122"/>
                <a:ea typeface="微软雅黑" pitchFamily="34" charset="-122"/>
              </a:rPr>
              <a:t>其他应当实行强行平仓的</a:t>
            </a:r>
            <a:endParaRPr lang="en-US" altLang="zh-CN" sz="2400" kern="0" dirty="0">
              <a:solidFill>
                <a:schemeClr val="bg1"/>
              </a:solidFill>
              <a:latin typeface="微软雅黑" pitchFamily="34" charset="-122"/>
              <a:ea typeface="微软雅黑" pitchFamily="34" charset="-122"/>
              <a:cs typeface="Arial" charset="0"/>
            </a:endParaRPr>
          </a:p>
        </p:txBody>
      </p:sp>
      <p:sp>
        <p:nvSpPr>
          <p:cNvPr id="84" name="内容占位符 2"/>
          <p:cNvSpPr txBox="1">
            <a:spLocks/>
          </p:cNvSpPr>
          <p:nvPr/>
        </p:nvSpPr>
        <p:spPr>
          <a:xfrm>
            <a:off x="109538" y="1107648"/>
            <a:ext cx="8423275" cy="37713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0865" algn="just">
              <a:lnSpc>
                <a:spcPts val="2000"/>
              </a:lnSpc>
              <a:spcBef>
                <a:spcPts val="480"/>
              </a:spcBef>
              <a:spcAft>
                <a:spcPts val="120"/>
              </a:spcAft>
              <a:buClr>
                <a:schemeClr val="accent2">
                  <a:lumMod val="75000"/>
                </a:schemeClr>
              </a:buClr>
              <a:buFont typeface="Wingdings" pitchFamily="2" charset="2"/>
              <a:buChar char="u"/>
              <a:tabLst>
                <a:tab pos="228600" algn="l"/>
                <a:tab pos="266700" algn="l"/>
              </a:tabLst>
              <a:defRPr/>
            </a:pPr>
            <a:r>
              <a:rPr lang="zh-CN" altLang="zh-CN" sz="2800" b="1" dirty="0" smtClean="0">
                <a:latin typeface="微软雅黑" pitchFamily="34" charset="-122"/>
                <a:ea typeface="微软雅黑" pitchFamily="34" charset="-122"/>
              </a:rPr>
              <a:t>为控制市场风险，实行强行平仓制</a:t>
            </a:r>
            <a:r>
              <a:rPr lang="zh-CN" altLang="en-US" sz="2800" b="1" dirty="0" smtClean="0">
                <a:latin typeface="微软雅黑" pitchFamily="34" charset="-122"/>
                <a:ea typeface="微软雅黑" pitchFamily="34" charset="-122"/>
              </a:rPr>
              <a:t>度</a:t>
            </a:r>
            <a:endParaRPr lang="zh-CN" altLang="zh-CN" sz="2800" dirty="0" smtClean="0">
              <a:latin typeface="微软雅黑" pitchFamily="34" charset="-122"/>
              <a:ea typeface="微软雅黑" pitchFamily="34" charset="-122"/>
            </a:endParaRPr>
          </a:p>
          <a:p>
            <a:pPr marL="227965" indent="0" algn="just">
              <a:lnSpc>
                <a:spcPts val="1700"/>
              </a:lnSpc>
              <a:spcBef>
                <a:spcPts val="480"/>
              </a:spcBef>
              <a:spcAft>
                <a:spcPts val="120"/>
              </a:spcAft>
              <a:buFont typeface="Wingdings 2" pitchFamily="18" charset="2"/>
              <a:buNone/>
              <a:tabLst>
                <a:tab pos="228600" algn="l"/>
                <a:tab pos="266700" algn="l"/>
              </a:tabLst>
              <a:defRPr/>
            </a:pPr>
            <a:endParaRPr lang="zh-CN" altLang="zh-CN" sz="2800" dirty="0" smtClean="0">
              <a:latin typeface="微软雅黑" pitchFamily="34" charset="-122"/>
              <a:ea typeface="微软雅黑" pitchFamily="34" charset="-122"/>
            </a:endParaRPr>
          </a:p>
          <a:p>
            <a:pPr marL="358775" lvl="1" indent="7938">
              <a:lnSpc>
                <a:spcPts val="1700"/>
              </a:lnSpc>
              <a:buFont typeface="Wingdings 2" pitchFamily="18" charset="2"/>
              <a:buNone/>
              <a:defRPr/>
            </a:pPr>
            <a:endParaRPr lang="en-US" altLang="zh-CN" dirty="0">
              <a:latin typeface="微软雅黑" pitchFamily="34" charset="-122"/>
              <a:ea typeface="微软雅黑" pitchFamily="34" charset="-122"/>
            </a:endParaRPr>
          </a:p>
        </p:txBody>
      </p:sp>
      <p:sp>
        <p:nvSpPr>
          <p:cNvPr id="36"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强行平仓制度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2447201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ea typeface="宋体" pitchFamily="2" charset="-122"/>
              </a:rPr>
              <a:pPr/>
              <a:t>22</a:t>
            </a:fld>
            <a:endParaRPr lang="zh-CN" altLang="en-US" dirty="0">
              <a:ea typeface="宋体" pitchFamily="2" charset="-122"/>
            </a:endParaRPr>
          </a:p>
        </p:txBody>
      </p:sp>
      <p:sp>
        <p:nvSpPr>
          <p:cNvPr id="5" name="矩形 4"/>
          <p:cNvSpPr/>
          <p:nvPr/>
        </p:nvSpPr>
        <p:spPr>
          <a:xfrm rot="10800000">
            <a:off x="6223000" y="3907062"/>
            <a:ext cx="576263" cy="228441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latin typeface="微软雅黑" pitchFamily="34" charset="-122"/>
              <a:ea typeface="微软雅黑" pitchFamily="34" charset="-122"/>
            </a:endParaRPr>
          </a:p>
        </p:txBody>
      </p:sp>
      <p:sp>
        <p:nvSpPr>
          <p:cNvPr id="6" name="矩形 5"/>
          <p:cNvSpPr/>
          <p:nvPr/>
        </p:nvSpPr>
        <p:spPr>
          <a:xfrm rot="10800000">
            <a:off x="5292725" y="2543400"/>
            <a:ext cx="574675" cy="365283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latin typeface="微软雅黑" pitchFamily="34" charset="-122"/>
              <a:ea typeface="微软雅黑" pitchFamily="34" charset="-122"/>
            </a:endParaRPr>
          </a:p>
        </p:txBody>
      </p:sp>
      <p:sp>
        <p:nvSpPr>
          <p:cNvPr id="7" name="流程图: 卡片 8"/>
          <p:cNvSpPr/>
          <p:nvPr/>
        </p:nvSpPr>
        <p:spPr>
          <a:xfrm rot="16200000">
            <a:off x="836340" y="2844230"/>
            <a:ext cx="4159250" cy="576263"/>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667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10000 h 10000"/>
              <a:gd name="connsiteX1" fmla="*/ 667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2089 w 10000"/>
              <a:gd name="connsiteY1" fmla="*/ 0 h 10000"/>
              <a:gd name="connsiteX2" fmla="*/ 10000 w 10000"/>
              <a:gd name="connsiteY2" fmla="*/ 0 h 10000"/>
              <a:gd name="connsiteX3" fmla="*/ 10000 w 10000"/>
              <a:gd name="connsiteY3" fmla="*/ 10000 h 10000"/>
              <a:gd name="connsiteX4" fmla="*/ 0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2089" y="0"/>
                </a:lnTo>
                <a:lnTo>
                  <a:pt x="10000" y="0"/>
                </a:lnTo>
                <a:lnTo>
                  <a:pt x="10000" y="10000"/>
                </a:lnTo>
                <a:lnTo>
                  <a:pt x="0" y="1000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latin typeface="微软雅黑" pitchFamily="34" charset="-122"/>
              <a:ea typeface="微软雅黑" pitchFamily="34" charset="-122"/>
            </a:endParaRPr>
          </a:p>
        </p:txBody>
      </p:sp>
      <p:sp>
        <p:nvSpPr>
          <p:cNvPr id="8" name="矩形 7"/>
          <p:cNvSpPr/>
          <p:nvPr/>
        </p:nvSpPr>
        <p:spPr>
          <a:xfrm>
            <a:off x="2268538" y="1052737"/>
            <a:ext cx="574675" cy="170656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latin typeface="微软雅黑" pitchFamily="34" charset="-122"/>
              <a:ea typeface="微软雅黑" pitchFamily="34" charset="-122"/>
            </a:endParaRPr>
          </a:p>
        </p:txBody>
      </p:sp>
      <p:sp>
        <p:nvSpPr>
          <p:cNvPr id="9" name="流程图: 卡片 8"/>
          <p:cNvSpPr/>
          <p:nvPr/>
        </p:nvSpPr>
        <p:spPr>
          <a:xfrm rot="16200000">
            <a:off x="946150" y="1365475"/>
            <a:ext cx="1490663" cy="865187"/>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667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10000 h 10000"/>
              <a:gd name="connsiteX1" fmla="*/ 6671 w 10000"/>
              <a:gd name="connsiteY1" fmla="*/ 0 h 10000"/>
              <a:gd name="connsiteX2" fmla="*/ 10000 w 10000"/>
              <a:gd name="connsiteY2" fmla="*/ 0 h 10000"/>
              <a:gd name="connsiteX3" fmla="*/ 10000 w 10000"/>
              <a:gd name="connsiteY3" fmla="*/ 10000 h 10000"/>
              <a:gd name="connsiteX4" fmla="*/ 0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6671" y="0"/>
                </a:lnTo>
                <a:lnTo>
                  <a:pt x="10000" y="0"/>
                </a:lnTo>
                <a:lnTo>
                  <a:pt x="10000" y="10000"/>
                </a:lnTo>
                <a:lnTo>
                  <a:pt x="0" y="100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latin typeface="微软雅黑" pitchFamily="34" charset="-122"/>
              <a:ea typeface="微软雅黑" pitchFamily="34" charset="-122"/>
            </a:endParaRPr>
          </a:p>
        </p:txBody>
      </p:sp>
      <p:sp>
        <p:nvSpPr>
          <p:cNvPr id="10" name="流程图: 卡片 8"/>
          <p:cNvSpPr/>
          <p:nvPr/>
        </p:nvSpPr>
        <p:spPr>
          <a:xfrm rot="10800000" flipV="1">
            <a:off x="2124075" y="1392462"/>
            <a:ext cx="3743325" cy="1150938"/>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667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10000 h 10000"/>
              <a:gd name="connsiteX1" fmla="*/ 667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1940 w 10000"/>
              <a:gd name="connsiteY1" fmla="*/ 11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37 h 10037"/>
              <a:gd name="connsiteX1" fmla="*/ 1948 w 10000"/>
              <a:gd name="connsiteY1" fmla="*/ 0 h 10037"/>
              <a:gd name="connsiteX2" fmla="*/ 10000 w 10000"/>
              <a:gd name="connsiteY2" fmla="*/ 37 h 10037"/>
              <a:gd name="connsiteX3" fmla="*/ 10000 w 10000"/>
              <a:gd name="connsiteY3" fmla="*/ 10037 h 10037"/>
              <a:gd name="connsiteX4" fmla="*/ 0 w 10000"/>
              <a:gd name="connsiteY4" fmla="*/ 10037 h 10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37">
                <a:moveTo>
                  <a:pt x="0" y="10037"/>
                </a:moveTo>
                <a:lnTo>
                  <a:pt x="1948" y="0"/>
                </a:lnTo>
                <a:lnTo>
                  <a:pt x="10000" y="37"/>
                </a:lnTo>
                <a:lnTo>
                  <a:pt x="10000" y="10037"/>
                </a:lnTo>
                <a:lnTo>
                  <a:pt x="0" y="10037"/>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latin typeface="微软雅黑" pitchFamily="34" charset="-122"/>
              <a:ea typeface="微软雅黑" pitchFamily="34" charset="-122"/>
            </a:endParaRPr>
          </a:p>
        </p:txBody>
      </p:sp>
      <p:sp>
        <p:nvSpPr>
          <p:cNvPr id="11" name="流程图: 卡片 8"/>
          <p:cNvSpPr/>
          <p:nvPr/>
        </p:nvSpPr>
        <p:spPr>
          <a:xfrm rot="10800000" flipV="1">
            <a:off x="3204096" y="4078512"/>
            <a:ext cx="5040312" cy="1154113"/>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2000 h 10000"/>
              <a:gd name="connsiteX1" fmla="*/ 667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0 w 10000"/>
              <a:gd name="connsiteY0" fmla="*/ 10000 h 10000"/>
              <a:gd name="connsiteX1" fmla="*/ 667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00 h 10000"/>
              <a:gd name="connsiteX1" fmla="*/ 1940 w 10000"/>
              <a:gd name="connsiteY1" fmla="*/ 110 h 10000"/>
              <a:gd name="connsiteX2" fmla="*/ 10000 w 10000"/>
              <a:gd name="connsiteY2" fmla="*/ 0 h 10000"/>
              <a:gd name="connsiteX3" fmla="*/ 10000 w 10000"/>
              <a:gd name="connsiteY3" fmla="*/ 10000 h 10000"/>
              <a:gd name="connsiteX4" fmla="*/ 0 w 10000"/>
              <a:gd name="connsiteY4" fmla="*/ 10000 h 10000"/>
              <a:gd name="connsiteX0" fmla="*/ 0 w 10000"/>
              <a:gd name="connsiteY0" fmla="*/ 10037 h 10037"/>
              <a:gd name="connsiteX1" fmla="*/ 1948 w 10000"/>
              <a:gd name="connsiteY1" fmla="*/ 0 h 10037"/>
              <a:gd name="connsiteX2" fmla="*/ 10000 w 10000"/>
              <a:gd name="connsiteY2" fmla="*/ 37 h 10037"/>
              <a:gd name="connsiteX3" fmla="*/ 10000 w 10000"/>
              <a:gd name="connsiteY3" fmla="*/ 10037 h 10037"/>
              <a:gd name="connsiteX4" fmla="*/ 0 w 10000"/>
              <a:gd name="connsiteY4" fmla="*/ 10037 h 10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37">
                <a:moveTo>
                  <a:pt x="0" y="10037"/>
                </a:moveTo>
                <a:lnTo>
                  <a:pt x="1948" y="0"/>
                </a:lnTo>
                <a:lnTo>
                  <a:pt x="10000" y="37"/>
                </a:lnTo>
                <a:lnTo>
                  <a:pt x="10000" y="10037"/>
                </a:lnTo>
                <a:lnTo>
                  <a:pt x="0" y="10037"/>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latin typeface="微软雅黑" pitchFamily="34" charset="-122"/>
              <a:ea typeface="微软雅黑" pitchFamily="34" charset="-122"/>
            </a:endParaRPr>
          </a:p>
        </p:txBody>
      </p:sp>
      <p:sp>
        <p:nvSpPr>
          <p:cNvPr id="12" name="流程图: 数据 16"/>
          <p:cNvSpPr/>
          <p:nvPr/>
        </p:nvSpPr>
        <p:spPr>
          <a:xfrm flipH="1">
            <a:off x="2268538" y="2746600"/>
            <a:ext cx="4535487" cy="116522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37 h 10037"/>
              <a:gd name="connsiteX1" fmla="*/ 1118 w 10000"/>
              <a:gd name="connsiteY1" fmla="*/ 0 h 10037"/>
              <a:gd name="connsiteX2" fmla="*/ 10000 w 10000"/>
              <a:gd name="connsiteY2" fmla="*/ 37 h 10037"/>
              <a:gd name="connsiteX3" fmla="*/ 8000 w 10000"/>
              <a:gd name="connsiteY3" fmla="*/ 10037 h 10037"/>
              <a:gd name="connsiteX4" fmla="*/ 0 w 10000"/>
              <a:gd name="connsiteY4" fmla="*/ 10037 h 10037"/>
              <a:gd name="connsiteX0" fmla="*/ 0 w 10000"/>
              <a:gd name="connsiteY0" fmla="*/ 10037 h 10037"/>
              <a:gd name="connsiteX1" fmla="*/ 1118 w 10000"/>
              <a:gd name="connsiteY1" fmla="*/ 0 h 10037"/>
              <a:gd name="connsiteX2" fmla="*/ 10000 w 10000"/>
              <a:gd name="connsiteY2" fmla="*/ 37 h 10037"/>
              <a:gd name="connsiteX3" fmla="*/ 8797 w 10000"/>
              <a:gd name="connsiteY3" fmla="*/ 10037 h 10037"/>
              <a:gd name="connsiteX4" fmla="*/ 0 w 10000"/>
              <a:gd name="connsiteY4" fmla="*/ 10037 h 10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37">
                <a:moveTo>
                  <a:pt x="0" y="10037"/>
                </a:moveTo>
                <a:lnTo>
                  <a:pt x="1118" y="0"/>
                </a:lnTo>
                <a:lnTo>
                  <a:pt x="10000" y="37"/>
                </a:lnTo>
                <a:lnTo>
                  <a:pt x="8797" y="10037"/>
                </a:lnTo>
                <a:lnTo>
                  <a:pt x="0" y="100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latin typeface="微软雅黑" pitchFamily="34" charset="-122"/>
              <a:ea typeface="微软雅黑" pitchFamily="34" charset="-122"/>
            </a:endParaRPr>
          </a:p>
        </p:txBody>
      </p:sp>
      <p:sp>
        <p:nvSpPr>
          <p:cNvPr id="13" name="矩形 12"/>
          <p:cNvSpPr/>
          <p:nvPr/>
        </p:nvSpPr>
        <p:spPr>
          <a:xfrm>
            <a:off x="7668146" y="5211987"/>
            <a:ext cx="576262" cy="98425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000">
              <a:latin typeface="微软雅黑" pitchFamily="34" charset="-122"/>
              <a:ea typeface="微软雅黑" pitchFamily="34" charset="-122"/>
            </a:endParaRPr>
          </a:p>
        </p:txBody>
      </p:sp>
      <p:sp>
        <p:nvSpPr>
          <p:cNvPr id="14" name="TextBox 14"/>
          <p:cNvSpPr txBox="1">
            <a:spLocks noChangeArrowheads="1"/>
          </p:cNvSpPr>
          <p:nvPr/>
        </p:nvSpPr>
        <p:spPr bwMode="auto">
          <a:xfrm>
            <a:off x="2101902" y="1552800"/>
            <a:ext cx="94128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en-US" altLang="zh-CN" sz="2400" b="1">
                <a:solidFill>
                  <a:schemeClr val="bg1"/>
                </a:solidFill>
                <a:latin typeface="微软雅黑" pitchFamily="34" charset="-122"/>
                <a:ea typeface="微软雅黑" pitchFamily="34" charset="-122"/>
                <a:cs typeface="Arial Unicode MS" pitchFamily="34" charset="-122"/>
              </a:rPr>
              <a:t>STEP</a:t>
            </a:r>
          </a:p>
          <a:p>
            <a:pPr algn="ctr" eaLnBrk="1" hangingPunct="1"/>
            <a:r>
              <a:rPr lang="en-US" altLang="zh-CN" sz="3200" b="1">
                <a:solidFill>
                  <a:schemeClr val="bg1"/>
                </a:solidFill>
                <a:latin typeface="微软雅黑" pitchFamily="34" charset="-122"/>
                <a:ea typeface="微软雅黑" pitchFamily="34" charset="-122"/>
                <a:cs typeface="Arial Unicode MS" pitchFamily="34" charset="-122"/>
              </a:rPr>
              <a:t>01</a:t>
            </a:r>
            <a:endParaRPr lang="zh-CN" altLang="en-US" sz="3200" b="1">
              <a:solidFill>
                <a:schemeClr val="bg1"/>
              </a:solidFill>
              <a:latin typeface="微软雅黑" pitchFamily="34" charset="-122"/>
              <a:ea typeface="微软雅黑" pitchFamily="34" charset="-122"/>
              <a:cs typeface="Arial Unicode MS" pitchFamily="34" charset="-122"/>
            </a:endParaRPr>
          </a:p>
        </p:txBody>
      </p:sp>
      <p:sp>
        <p:nvSpPr>
          <p:cNvPr id="15" name="TextBox 15"/>
          <p:cNvSpPr txBox="1">
            <a:spLocks noChangeArrowheads="1"/>
          </p:cNvSpPr>
          <p:nvPr/>
        </p:nvSpPr>
        <p:spPr bwMode="auto">
          <a:xfrm>
            <a:off x="2627784" y="2852936"/>
            <a:ext cx="94128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en-US" altLang="zh-CN" sz="2400" b="1" dirty="0">
                <a:solidFill>
                  <a:schemeClr val="bg1"/>
                </a:solidFill>
                <a:latin typeface="微软雅黑" pitchFamily="34" charset="-122"/>
                <a:ea typeface="微软雅黑" pitchFamily="34" charset="-122"/>
                <a:cs typeface="Arial Unicode MS" pitchFamily="34" charset="-122"/>
              </a:rPr>
              <a:t>STEP</a:t>
            </a:r>
          </a:p>
          <a:p>
            <a:pPr algn="ctr" eaLnBrk="1" hangingPunct="1"/>
            <a:r>
              <a:rPr lang="en-US" altLang="zh-CN" sz="3200" b="1" dirty="0">
                <a:solidFill>
                  <a:schemeClr val="bg1"/>
                </a:solidFill>
                <a:latin typeface="微软雅黑" pitchFamily="34" charset="-122"/>
                <a:ea typeface="微软雅黑" pitchFamily="34" charset="-122"/>
                <a:cs typeface="Arial Unicode MS" pitchFamily="34" charset="-122"/>
              </a:rPr>
              <a:t>02</a:t>
            </a:r>
            <a:endParaRPr lang="zh-CN" altLang="en-US" sz="3200" b="1" dirty="0">
              <a:solidFill>
                <a:schemeClr val="bg1"/>
              </a:solidFill>
              <a:latin typeface="微软雅黑" pitchFamily="34" charset="-122"/>
              <a:ea typeface="微软雅黑" pitchFamily="34" charset="-122"/>
              <a:cs typeface="Arial Unicode MS" pitchFamily="34" charset="-122"/>
            </a:endParaRPr>
          </a:p>
        </p:txBody>
      </p:sp>
      <p:sp>
        <p:nvSpPr>
          <p:cNvPr id="16" name="TextBox 16"/>
          <p:cNvSpPr txBox="1">
            <a:spLocks noChangeArrowheads="1"/>
          </p:cNvSpPr>
          <p:nvPr/>
        </p:nvSpPr>
        <p:spPr bwMode="auto">
          <a:xfrm>
            <a:off x="3059534" y="4218212"/>
            <a:ext cx="94128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en-US" altLang="zh-CN" sz="2400" b="1" dirty="0">
                <a:solidFill>
                  <a:schemeClr val="bg1"/>
                </a:solidFill>
                <a:latin typeface="微软雅黑" pitchFamily="34" charset="-122"/>
                <a:ea typeface="微软雅黑" pitchFamily="34" charset="-122"/>
                <a:cs typeface="Arial Unicode MS" pitchFamily="34" charset="-122"/>
              </a:rPr>
              <a:t>STEP</a:t>
            </a:r>
          </a:p>
          <a:p>
            <a:pPr algn="ctr" eaLnBrk="1" hangingPunct="1"/>
            <a:r>
              <a:rPr lang="en-US" altLang="zh-CN" sz="3200" b="1" dirty="0">
                <a:solidFill>
                  <a:schemeClr val="bg1"/>
                </a:solidFill>
                <a:latin typeface="微软雅黑" pitchFamily="34" charset="-122"/>
                <a:ea typeface="微软雅黑" pitchFamily="34" charset="-122"/>
                <a:cs typeface="Arial Unicode MS" pitchFamily="34" charset="-122"/>
              </a:rPr>
              <a:t>03</a:t>
            </a:r>
            <a:endParaRPr lang="zh-CN" altLang="en-US" sz="3200" b="1" dirty="0">
              <a:solidFill>
                <a:schemeClr val="bg1"/>
              </a:solidFill>
              <a:latin typeface="微软雅黑" pitchFamily="34" charset="-122"/>
              <a:ea typeface="微软雅黑" pitchFamily="34" charset="-122"/>
              <a:cs typeface="Arial Unicode MS" pitchFamily="34" charset="-122"/>
            </a:endParaRPr>
          </a:p>
        </p:txBody>
      </p:sp>
      <p:sp>
        <p:nvSpPr>
          <p:cNvPr id="17" name="TextBox 17"/>
          <p:cNvSpPr txBox="1">
            <a:spLocks noChangeArrowheads="1"/>
          </p:cNvSpPr>
          <p:nvPr/>
        </p:nvSpPr>
        <p:spPr bwMode="auto">
          <a:xfrm>
            <a:off x="3676094" y="1560737"/>
            <a:ext cx="90281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zh-CN" altLang="en-US" sz="2800" dirty="0">
                <a:solidFill>
                  <a:schemeClr val="bg1"/>
                </a:solidFill>
                <a:latin typeface="微软雅黑" pitchFamily="34" charset="-122"/>
                <a:ea typeface="微软雅黑" pitchFamily="34" charset="-122"/>
              </a:rPr>
              <a:t>通知</a:t>
            </a:r>
            <a:endParaRPr lang="en-US" altLang="zh-CN" sz="2800" dirty="0">
              <a:solidFill>
                <a:schemeClr val="bg1"/>
              </a:solidFill>
              <a:latin typeface="微软雅黑" pitchFamily="34" charset="-122"/>
              <a:ea typeface="微软雅黑" pitchFamily="34" charset="-122"/>
            </a:endParaRPr>
          </a:p>
          <a:p>
            <a:pPr algn="ctr" eaLnBrk="1" hangingPunct="1"/>
            <a:r>
              <a:rPr lang="zh-CN" altLang="en-US" sz="2800" dirty="0" smtClean="0">
                <a:solidFill>
                  <a:schemeClr val="bg1"/>
                </a:solidFill>
                <a:latin typeface="微软雅黑" pitchFamily="34" charset="-122"/>
                <a:ea typeface="微软雅黑" pitchFamily="34" charset="-122"/>
              </a:rPr>
              <a:t>会员</a:t>
            </a:r>
            <a:endParaRPr lang="zh-CN" altLang="en-US" sz="2800" dirty="0">
              <a:solidFill>
                <a:schemeClr val="bg1"/>
              </a:solidFill>
              <a:latin typeface="微软雅黑" pitchFamily="34" charset="-122"/>
              <a:ea typeface="微软雅黑" pitchFamily="34" charset="-122"/>
            </a:endParaRPr>
          </a:p>
        </p:txBody>
      </p:sp>
      <p:sp>
        <p:nvSpPr>
          <p:cNvPr id="18" name="TextBox 18"/>
          <p:cNvSpPr txBox="1">
            <a:spLocks noChangeArrowheads="1"/>
          </p:cNvSpPr>
          <p:nvPr/>
        </p:nvSpPr>
        <p:spPr bwMode="auto">
          <a:xfrm>
            <a:off x="3995738" y="3213325"/>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zh-CN" sz="2800" dirty="0">
                <a:solidFill>
                  <a:schemeClr val="bg1"/>
                </a:solidFill>
                <a:latin typeface="微软雅黑" pitchFamily="34" charset="-122"/>
                <a:ea typeface="微软雅黑" pitchFamily="34" charset="-122"/>
              </a:rPr>
              <a:t>自行平仓</a:t>
            </a:r>
            <a:endParaRPr lang="zh-CN" altLang="en-US" sz="2800" dirty="0">
              <a:solidFill>
                <a:schemeClr val="bg1"/>
              </a:solidFill>
              <a:latin typeface="微软雅黑" pitchFamily="34" charset="-122"/>
              <a:ea typeface="微软雅黑" pitchFamily="34" charset="-122"/>
            </a:endParaRPr>
          </a:p>
        </p:txBody>
      </p:sp>
      <p:sp>
        <p:nvSpPr>
          <p:cNvPr id="19" name="TextBox 19"/>
          <p:cNvSpPr txBox="1">
            <a:spLocks noChangeArrowheads="1"/>
          </p:cNvSpPr>
          <p:nvPr/>
        </p:nvSpPr>
        <p:spPr bwMode="auto">
          <a:xfrm>
            <a:off x="4067646" y="4464275"/>
            <a:ext cx="37753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dirty="0" smtClean="0">
                <a:solidFill>
                  <a:schemeClr val="bg1"/>
                </a:solidFill>
                <a:latin typeface="微软雅黑" pitchFamily="34" charset="-122"/>
                <a:ea typeface="微软雅黑" pitchFamily="34" charset="-122"/>
              </a:rPr>
              <a:t>能源中心</a:t>
            </a:r>
            <a:r>
              <a:rPr lang="zh-CN" altLang="zh-CN" sz="2800" dirty="0" smtClean="0">
                <a:solidFill>
                  <a:schemeClr val="bg1"/>
                </a:solidFill>
                <a:latin typeface="微软雅黑" pitchFamily="34" charset="-122"/>
                <a:ea typeface="微软雅黑" pitchFamily="34" charset="-122"/>
              </a:rPr>
              <a:t>执行</a:t>
            </a:r>
            <a:r>
              <a:rPr lang="zh-CN" altLang="zh-CN" sz="2800" dirty="0">
                <a:solidFill>
                  <a:schemeClr val="bg1"/>
                </a:solidFill>
                <a:latin typeface="微软雅黑" pitchFamily="34" charset="-122"/>
                <a:ea typeface="微软雅黑" pitchFamily="34" charset="-122"/>
              </a:rPr>
              <a:t>强行平仓</a:t>
            </a:r>
            <a:endParaRPr lang="zh-CN" altLang="en-US" sz="2800" dirty="0">
              <a:solidFill>
                <a:schemeClr val="bg1"/>
              </a:solidFill>
              <a:latin typeface="微软雅黑" pitchFamily="34" charset="-122"/>
              <a:ea typeface="微软雅黑" pitchFamily="34" charset="-122"/>
            </a:endParaRPr>
          </a:p>
        </p:txBody>
      </p:sp>
      <p:sp>
        <p:nvSpPr>
          <p:cNvPr id="21"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强行平仓制度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7645404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23</a:t>
            </a:fld>
            <a:endParaRPr lang="zh-CN" altLang="en-US" dirty="0"/>
          </a:p>
        </p:txBody>
      </p:sp>
      <p:sp>
        <p:nvSpPr>
          <p:cNvPr id="4" name="内容占位符 2"/>
          <p:cNvSpPr txBox="1">
            <a:spLocks/>
          </p:cNvSpPr>
          <p:nvPr/>
        </p:nvSpPr>
        <p:spPr>
          <a:xfrm>
            <a:off x="323528" y="1052736"/>
            <a:ext cx="8423275" cy="49498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u"/>
              <a:defRPr/>
            </a:pPr>
            <a:r>
              <a:rPr lang="zh-CN" altLang="en-US" sz="2800" b="1" dirty="0" smtClean="0">
                <a:latin typeface="微软雅黑" pitchFamily="34" charset="-122"/>
                <a:ea typeface="微软雅黑" pitchFamily="34" charset="-122"/>
              </a:rPr>
              <a:t>强行平仓的执行：</a:t>
            </a:r>
            <a:endParaRPr lang="en-US" altLang="zh-CN" sz="2800" b="1" dirty="0" smtClean="0">
              <a:latin typeface="微软雅黑" pitchFamily="34" charset="-122"/>
              <a:ea typeface="微软雅黑" pitchFamily="34" charset="-122"/>
            </a:endParaRPr>
          </a:p>
          <a:p>
            <a:pPr marL="174625" indent="-174625">
              <a:buFont typeface="Wingdings 2" pitchFamily="18" charset="2"/>
              <a:buNone/>
              <a:defRPr/>
            </a:pPr>
            <a:r>
              <a:rPr lang="zh-CN" altLang="en-US" sz="2400" b="1" dirty="0" smtClean="0">
                <a:latin typeface="微软雅黑" pitchFamily="34" charset="-122"/>
                <a:ea typeface="微软雅黑" pitchFamily="34" charset="-122"/>
              </a:rPr>
              <a:t>     </a:t>
            </a:r>
            <a:endParaRPr lang="en-US" altLang="zh-CN" sz="2400" b="1" dirty="0" smtClean="0">
              <a:latin typeface="微软雅黑" pitchFamily="34" charset="-122"/>
              <a:ea typeface="微软雅黑" pitchFamily="34" charset="-122"/>
            </a:endParaRPr>
          </a:p>
          <a:p>
            <a:pPr>
              <a:buClr>
                <a:schemeClr val="accent2">
                  <a:lumMod val="75000"/>
                </a:schemeClr>
              </a:buClr>
              <a:buFont typeface="Wingdings" pitchFamily="2" charset="2"/>
              <a:buChar char="Ø"/>
              <a:defRPr/>
            </a:pPr>
            <a:r>
              <a:rPr lang="zh-CN" altLang="en-US" sz="2400" dirty="0" smtClean="0">
                <a:latin typeface="微软雅黑" pitchFamily="34" charset="-122"/>
                <a:ea typeface="微软雅黑" pitchFamily="34" charset="-122"/>
              </a:rPr>
              <a:t>强行平仓先由</a:t>
            </a:r>
            <a:r>
              <a:rPr lang="zh-CN" altLang="en-US" sz="2400" b="1" dirty="0" smtClean="0">
                <a:solidFill>
                  <a:schemeClr val="accent2">
                    <a:lumMod val="50000"/>
                  </a:schemeClr>
                </a:solidFill>
                <a:latin typeface="微软雅黑" pitchFamily="34" charset="-122"/>
                <a:ea typeface="微软雅黑" pitchFamily="34" charset="-122"/>
              </a:rPr>
              <a:t>会员、境外特殊参与者</a:t>
            </a:r>
            <a:r>
              <a:rPr lang="zh-CN" altLang="en-US" sz="2400" dirty="0" smtClean="0">
                <a:latin typeface="微软雅黑" pitchFamily="34" charset="-122"/>
                <a:ea typeface="微软雅黑" pitchFamily="34" charset="-122"/>
              </a:rPr>
              <a:t>自己执行，时限除特别规定外，一律为每个交易日开市后第一节交易时间内</a:t>
            </a:r>
            <a:endParaRPr lang="en-US" altLang="zh-CN" sz="2400" dirty="0" smtClean="0">
              <a:latin typeface="微软雅黑" pitchFamily="34" charset="-122"/>
              <a:ea typeface="微软雅黑" pitchFamily="34" charset="-122"/>
            </a:endParaRPr>
          </a:p>
          <a:p>
            <a:pPr>
              <a:buClr>
                <a:schemeClr val="accent2">
                  <a:lumMod val="75000"/>
                </a:schemeClr>
              </a:buClr>
              <a:buFont typeface="Wingdings" pitchFamily="2" charset="2"/>
              <a:buChar char="Ø"/>
              <a:defRPr/>
            </a:pPr>
            <a:r>
              <a:rPr lang="zh-CN" altLang="en-US" sz="2400" dirty="0" smtClean="0">
                <a:latin typeface="微软雅黑" pitchFamily="34" charset="-122"/>
                <a:ea typeface="微软雅黑" pitchFamily="34" charset="-122"/>
              </a:rPr>
              <a:t>若时限内未执行完毕，则强制执行</a:t>
            </a:r>
            <a:endParaRPr lang="en-US" altLang="zh-CN" sz="2400" dirty="0" smtClean="0">
              <a:latin typeface="微软雅黑" pitchFamily="34" charset="-122"/>
              <a:ea typeface="微软雅黑" pitchFamily="34" charset="-122"/>
            </a:endParaRPr>
          </a:p>
          <a:p>
            <a:pPr>
              <a:buClr>
                <a:schemeClr val="accent2">
                  <a:lumMod val="75000"/>
                </a:schemeClr>
              </a:buClr>
              <a:buFont typeface="Wingdings" pitchFamily="2" charset="2"/>
              <a:buChar char="Ø"/>
              <a:defRPr/>
            </a:pPr>
            <a:r>
              <a:rPr lang="zh-CN" altLang="en-US" sz="2400" dirty="0" smtClean="0">
                <a:latin typeface="微软雅黑" pitchFamily="34" charset="-122"/>
                <a:ea typeface="微软雅黑" pitchFamily="34" charset="-122"/>
              </a:rPr>
              <a:t>因结算准备金小于零而被要求强行平仓的，在保证金补足前，禁止相关会</a:t>
            </a:r>
            <a:r>
              <a:rPr lang="zh-CN" altLang="en-US" sz="2400" dirty="0">
                <a:latin typeface="微软雅黑" pitchFamily="34" charset="-122"/>
                <a:ea typeface="微软雅黑" pitchFamily="34" charset="-122"/>
              </a:rPr>
              <a:t>员</a:t>
            </a:r>
            <a:r>
              <a:rPr lang="zh-CN" altLang="zh-CN" sz="2400" dirty="0">
                <a:latin typeface="微软雅黑" pitchFamily="34" charset="-122"/>
                <a:ea typeface="微软雅黑" pitchFamily="34" charset="-122"/>
              </a:rPr>
              <a:t>及委托其结算的境外特殊参与者、境外中介机构、客</a:t>
            </a:r>
            <a:r>
              <a:rPr lang="zh-CN" altLang="zh-CN" sz="2400" dirty="0" smtClean="0">
                <a:latin typeface="微软雅黑" pitchFamily="34" charset="-122"/>
                <a:ea typeface="微软雅黑" pitchFamily="34" charset="-122"/>
              </a:rPr>
              <a:t>户</a:t>
            </a:r>
            <a:r>
              <a:rPr lang="zh-CN" altLang="en-US" sz="2400" dirty="0" smtClean="0">
                <a:latin typeface="微软雅黑" pitchFamily="34" charset="-122"/>
                <a:ea typeface="微软雅黑" pitchFamily="34" charset="-122"/>
              </a:rPr>
              <a:t>的开仓交易</a:t>
            </a:r>
          </a:p>
          <a:p>
            <a:pPr indent="0" algn="just">
              <a:spcBef>
                <a:spcPts val="600"/>
              </a:spcBef>
              <a:buFont typeface="Wingdings 2" pitchFamily="18" charset="2"/>
              <a:buNone/>
              <a:defRPr/>
            </a:pPr>
            <a:endParaRPr lang="en-US" altLang="zh-CN" sz="2400" dirty="0" smtClean="0">
              <a:solidFill>
                <a:prstClr val="black"/>
              </a:solidFill>
              <a:latin typeface="微软雅黑" pitchFamily="34" charset="-122"/>
              <a:ea typeface="微软雅黑" pitchFamily="34" charset="-122"/>
            </a:endParaRPr>
          </a:p>
          <a:p>
            <a:pPr marL="685800" algn="just">
              <a:spcBef>
                <a:spcPts val="600"/>
              </a:spcBef>
              <a:buFont typeface="Wingdings" pitchFamily="2" charset="2"/>
              <a:buChar char="ü"/>
              <a:defRPr/>
            </a:pPr>
            <a:r>
              <a:rPr lang="zh-CN" altLang="en-US" sz="2400" b="1" dirty="0" smtClean="0">
                <a:solidFill>
                  <a:schemeClr val="accent2">
                    <a:lumMod val="50000"/>
                  </a:schemeClr>
                </a:solidFill>
                <a:latin typeface="微软雅黑" pitchFamily="34" charset="-122"/>
                <a:ea typeface="微软雅黑" pitchFamily="34" charset="-122"/>
              </a:rPr>
              <a:t>连续交易下第一节交易时间为前一个交易日的连续交易开始至当日</a:t>
            </a:r>
            <a:r>
              <a:rPr lang="en-US" altLang="zh-CN" sz="2400" b="1" dirty="0" smtClean="0">
                <a:solidFill>
                  <a:schemeClr val="accent2">
                    <a:lumMod val="50000"/>
                  </a:schemeClr>
                </a:solidFill>
                <a:latin typeface="微软雅黑" pitchFamily="34" charset="-122"/>
                <a:ea typeface="微软雅黑" pitchFamily="34" charset="-122"/>
              </a:rPr>
              <a:t>10:15</a:t>
            </a:r>
            <a:endParaRPr lang="en-US" altLang="zh-CN" sz="2400" dirty="0" smtClean="0">
              <a:solidFill>
                <a:schemeClr val="accent2">
                  <a:lumMod val="50000"/>
                </a:schemeClr>
              </a:solidFill>
              <a:latin typeface="微软雅黑" pitchFamily="34" charset="-122"/>
              <a:ea typeface="微软雅黑" pitchFamily="34" charset="-122"/>
            </a:endParaRPr>
          </a:p>
          <a:p>
            <a:pPr marL="558800" indent="-285750" algn="just">
              <a:spcBef>
                <a:spcPts val="600"/>
              </a:spcBef>
              <a:buFont typeface="Wingdings" pitchFamily="2" charset="2"/>
              <a:buChar char="ü"/>
              <a:defRPr/>
            </a:pPr>
            <a:endParaRPr lang="en-US" altLang="zh-CN" sz="2000" dirty="0" smtClean="0">
              <a:solidFill>
                <a:prstClr val="black"/>
              </a:solidFill>
              <a:latin typeface="微软雅黑" pitchFamily="34" charset="-122"/>
              <a:ea typeface="微软雅黑" pitchFamily="34" charset="-122"/>
            </a:endParaRPr>
          </a:p>
          <a:p>
            <a:pPr marL="358775" lvl="1" indent="7938">
              <a:buFont typeface="Wingdings 2" pitchFamily="18" charset="2"/>
              <a:buNone/>
              <a:defRPr/>
            </a:pPr>
            <a:endParaRPr lang="en-US" altLang="zh-CN" sz="2000" dirty="0" smtClean="0">
              <a:latin typeface="微软雅黑" pitchFamily="34" charset="-122"/>
              <a:ea typeface="微软雅黑" pitchFamily="34" charset="-122"/>
            </a:endParaRPr>
          </a:p>
          <a:p>
            <a:pPr marL="358775" lvl="1" indent="7938">
              <a:buFont typeface="Wingdings 2" pitchFamily="18" charset="2"/>
              <a:buNone/>
              <a:defRPr/>
            </a:pPr>
            <a:endParaRPr lang="en-US" altLang="zh-CN" sz="2000" dirty="0" smtClean="0">
              <a:latin typeface="微软雅黑" pitchFamily="34" charset="-122"/>
              <a:ea typeface="微软雅黑" pitchFamily="34" charset="-122"/>
            </a:endParaRPr>
          </a:p>
          <a:p>
            <a:pPr marL="358775" lvl="1" indent="7938">
              <a:buFont typeface="Wingdings 2" pitchFamily="18" charset="2"/>
              <a:buNone/>
              <a:defRPr/>
            </a:pPr>
            <a:endParaRPr lang="en-US" altLang="zh-CN" sz="2000" dirty="0">
              <a:latin typeface="微软雅黑" pitchFamily="34" charset="-122"/>
              <a:ea typeface="微软雅黑" pitchFamily="34" charset="-122"/>
            </a:endParaRPr>
          </a:p>
        </p:txBody>
      </p:sp>
      <p:sp>
        <p:nvSpPr>
          <p:cNvPr id="6"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强行平仓制度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31518036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24</a:t>
            </a:fld>
            <a:endParaRPr lang="zh-CN" altLang="en-US" dirty="0"/>
          </a:p>
        </p:txBody>
      </p:sp>
      <p:sp>
        <p:nvSpPr>
          <p:cNvPr id="4" name="内容占位符 2"/>
          <p:cNvSpPr txBox="1">
            <a:spLocks/>
          </p:cNvSpPr>
          <p:nvPr/>
        </p:nvSpPr>
        <p:spPr>
          <a:xfrm>
            <a:off x="323528" y="1124744"/>
            <a:ext cx="8423275" cy="49498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u"/>
              <a:defRPr/>
            </a:pPr>
            <a:r>
              <a:rPr lang="zh-CN" altLang="en-US" b="1" dirty="0" smtClean="0">
                <a:latin typeface="微软雅黑" pitchFamily="34" charset="-122"/>
                <a:ea typeface="微软雅黑" pitchFamily="34" charset="-122"/>
              </a:rPr>
              <a:t>强平持仓的确定：结算准备金余额小于零：</a:t>
            </a:r>
            <a:endParaRPr lang="en-US" altLang="zh-CN" sz="2800" dirty="0" smtClean="0">
              <a:solidFill>
                <a:prstClr val="black"/>
              </a:solidFill>
              <a:latin typeface="微软雅黑" pitchFamily="34" charset="-122"/>
              <a:ea typeface="微软雅黑" pitchFamily="34" charset="-122"/>
            </a:endParaRPr>
          </a:p>
          <a:p>
            <a:pPr marL="273050" lvl="1" indent="260350" algn="just">
              <a:lnSpc>
                <a:spcPts val="1700"/>
              </a:lnSpc>
              <a:spcBef>
                <a:spcPts val="600"/>
              </a:spcBef>
              <a:buClr>
                <a:srgbClr val="0BD0D9"/>
              </a:buClr>
              <a:buSzPct val="95000"/>
              <a:buFont typeface="Wingdings 2" pitchFamily="18" charset="2"/>
              <a:buNone/>
              <a:defRPr/>
            </a:pPr>
            <a:endParaRPr lang="en-US" altLang="zh-CN" sz="2000" dirty="0" smtClean="0">
              <a:solidFill>
                <a:prstClr val="black"/>
              </a:solidFill>
              <a:latin typeface="微软雅黑" pitchFamily="34" charset="-122"/>
              <a:ea typeface="微软雅黑" pitchFamily="34" charset="-122"/>
            </a:endParaRPr>
          </a:p>
          <a:p>
            <a:pPr marL="273050" lvl="1" indent="260350" algn="just">
              <a:lnSpc>
                <a:spcPts val="1700"/>
              </a:lnSpc>
              <a:spcBef>
                <a:spcPts val="600"/>
              </a:spcBef>
              <a:buClr>
                <a:srgbClr val="0BD0D9"/>
              </a:buClr>
              <a:buSzPct val="95000"/>
              <a:buFont typeface="Wingdings 2" pitchFamily="18" charset="2"/>
              <a:buNone/>
              <a:defRPr/>
            </a:pPr>
            <a:endParaRPr lang="zh-CN" altLang="en-US" sz="2000" dirty="0" smtClean="0">
              <a:solidFill>
                <a:prstClr val="black"/>
              </a:solidFill>
              <a:latin typeface="微软雅黑" pitchFamily="34" charset="-122"/>
              <a:ea typeface="微软雅黑" pitchFamily="34" charset="-122"/>
            </a:endParaRPr>
          </a:p>
          <a:p>
            <a:pPr marL="358775" lvl="1" indent="7938">
              <a:lnSpc>
                <a:spcPts val="1700"/>
              </a:lnSpc>
              <a:buFont typeface="Wingdings 2" pitchFamily="18" charset="2"/>
              <a:buNone/>
              <a:defRPr/>
            </a:pPr>
            <a:endParaRPr lang="en-US" altLang="zh-CN" sz="2000" dirty="0" smtClean="0">
              <a:latin typeface="微软雅黑" pitchFamily="34" charset="-122"/>
              <a:ea typeface="微软雅黑" pitchFamily="34" charset="-122"/>
            </a:endParaRPr>
          </a:p>
          <a:p>
            <a:pPr marL="358775" lvl="1" indent="7938">
              <a:lnSpc>
                <a:spcPts val="1700"/>
              </a:lnSpc>
              <a:buFont typeface="Wingdings 2" pitchFamily="18" charset="2"/>
              <a:buNone/>
              <a:defRPr/>
            </a:pPr>
            <a:endParaRPr lang="en-US" altLang="zh-CN" sz="2000" dirty="0">
              <a:latin typeface="微软雅黑" pitchFamily="34" charset="-122"/>
              <a:ea typeface="微软雅黑" pitchFamily="34" charset="-122"/>
            </a:endParaRPr>
          </a:p>
        </p:txBody>
      </p:sp>
      <p:sp>
        <p:nvSpPr>
          <p:cNvPr id="46" name="饼形 45"/>
          <p:cNvSpPr/>
          <p:nvPr/>
        </p:nvSpPr>
        <p:spPr>
          <a:xfrm rot="18000000" flipH="1" flipV="1">
            <a:off x="5294734" y="4847271"/>
            <a:ext cx="1117600" cy="1030287"/>
          </a:xfrm>
          <a:prstGeom prst="pie">
            <a:avLst>
              <a:gd name="adj1" fmla="val 14391128"/>
              <a:gd name="adj2" fmla="val 1698979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chemeClr val="tx1"/>
              </a:solidFill>
              <a:latin typeface="微软雅黑" pitchFamily="34" charset="-122"/>
              <a:ea typeface="微软雅黑" pitchFamily="34" charset="-122"/>
            </a:endParaRPr>
          </a:p>
        </p:txBody>
      </p:sp>
      <p:sp>
        <p:nvSpPr>
          <p:cNvPr id="47" name="饼形 46"/>
          <p:cNvSpPr/>
          <p:nvPr/>
        </p:nvSpPr>
        <p:spPr>
          <a:xfrm rot="3600000" flipH="1">
            <a:off x="5293940" y="1774665"/>
            <a:ext cx="1119187" cy="1030287"/>
          </a:xfrm>
          <a:prstGeom prst="pie">
            <a:avLst>
              <a:gd name="adj1" fmla="val 14391128"/>
              <a:gd name="adj2" fmla="val 16989792"/>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chemeClr val="tx1"/>
              </a:solidFill>
              <a:latin typeface="微软雅黑" pitchFamily="34" charset="-122"/>
              <a:ea typeface="微软雅黑" pitchFamily="34" charset="-122"/>
            </a:endParaRPr>
          </a:p>
        </p:txBody>
      </p:sp>
      <p:sp>
        <p:nvSpPr>
          <p:cNvPr id="48" name="饼形 47"/>
          <p:cNvSpPr/>
          <p:nvPr/>
        </p:nvSpPr>
        <p:spPr>
          <a:xfrm rot="3600000" flipV="1">
            <a:off x="2423576" y="4847271"/>
            <a:ext cx="1117600" cy="1030287"/>
          </a:xfrm>
          <a:prstGeom prst="pie">
            <a:avLst>
              <a:gd name="adj1" fmla="val 14391128"/>
              <a:gd name="adj2" fmla="val 1698979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chemeClr val="tx1"/>
              </a:solidFill>
              <a:latin typeface="微软雅黑" pitchFamily="34" charset="-122"/>
              <a:ea typeface="微软雅黑" pitchFamily="34" charset="-122"/>
            </a:endParaRPr>
          </a:p>
        </p:txBody>
      </p:sp>
      <p:sp>
        <p:nvSpPr>
          <p:cNvPr id="49" name="饼形 48"/>
          <p:cNvSpPr/>
          <p:nvPr/>
        </p:nvSpPr>
        <p:spPr>
          <a:xfrm rot="18000000">
            <a:off x="2220540" y="1774665"/>
            <a:ext cx="1119187" cy="1030287"/>
          </a:xfrm>
          <a:prstGeom prst="pie">
            <a:avLst>
              <a:gd name="adj1" fmla="val 14391128"/>
              <a:gd name="adj2" fmla="val 16989792"/>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chemeClr val="tx1"/>
              </a:solidFill>
              <a:latin typeface="微软雅黑" pitchFamily="34" charset="-122"/>
              <a:ea typeface="微软雅黑" pitchFamily="34" charset="-122"/>
            </a:endParaRPr>
          </a:p>
        </p:txBody>
      </p:sp>
      <p:pic>
        <p:nvPicPr>
          <p:cNvPr id="5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l="7205" r="2766" b="57680"/>
          <a:stretch>
            <a:fillRect/>
          </a:stretch>
        </p:blipFill>
        <p:spPr bwMode="auto">
          <a:xfrm>
            <a:off x="1048965" y="2142965"/>
            <a:ext cx="2436812" cy="14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l="7205" r="2766" b="57680"/>
          <a:stretch>
            <a:fillRect/>
          </a:stretch>
        </p:blipFill>
        <p:spPr bwMode="auto">
          <a:xfrm>
            <a:off x="5152652" y="2146140"/>
            <a:ext cx="2436813" cy="14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Box 32"/>
          <p:cNvSpPr txBox="1">
            <a:spLocks noChangeArrowheads="1"/>
          </p:cNvSpPr>
          <p:nvPr/>
        </p:nvSpPr>
        <p:spPr bwMode="auto">
          <a:xfrm>
            <a:off x="461590" y="2281077"/>
            <a:ext cx="264687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2400" dirty="0">
                <a:solidFill>
                  <a:schemeClr val="accent2">
                    <a:lumMod val="75000"/>
                  </a:schemeClr>
                </a:solidFill>
                <a:latin typeface="微软雅黑" pitchFamily="34" charset="-122"/>
                <a:ea typeface="微软雅黑" pitchFamily="34" charset="-122"/>
              </a:rPr>
              <a:t>01</a:t>
            </a:r>
          </a:p>
          <a:p>
            <a:pPr eaLnBrk="1" hangingPunct="1"/>
            <a:r>
              <a:rPr lang="zh-CN" altLang="en-US" sz="2400" dirty="0">
                <a:latin typeface="微软雅黑" pitchFamily="34" charset="-122"/>
                <a:ea typeface="微软雅黑" pitchFamily="34" charset="-122"/>
              </a:rPr>
              <a:t>先一般和套</a:t>
            </a:r>
            <a:r>
              <a:rPr lang="zh-CN" altLang="en-US" sz="2400" dirty="0" smtClean="0">
                <a:latin typeface="微软雅黑" pitchFamily="34" charset="-122"/>
                <a:ea typeface="微软雅黑" pitchFamily="34" charset="-122"/>
              </a:rPr>
              <a:t>利持仓</a:t>
            </a:r>
            <a:endParaRPr lang="en-US" altLang="zh-CN" sz="2400" dirty="0">
              <a:latin typeface="微软雅黑" pitchFamily="34" charset="-122"/>
              <a:ea typeface="微软雅黑" pitchFamily="34" charset="-122"/>
            </a:endParaRPr>
          </a:p>
          <a:p>
            <a:pPr eaLnBrk="1" hangingPunct="1"/>
            <a:r>
              <a:rPr lang="zh-CN" altLang="en-US" sz="2400" dirty="0">
                <a:latin typeface="微软雅黑" pitchFamily="34" charset="-122"/>
                <a:ea typeface="微软雅黑" pitchFamily="34" charset="-122"/>
              </a:rPr>
              <a:t>后套</a:t>
            </a:r>
            <a:r>
              <a:rPr lang="zh-CN" altLang="en-US" sz="2400" dirty="0" smtClean="0">
                <a:latin typeface="微软雅黑" pitchFamily="34" charset="-122"/>
                <a:ea typeface="微软雅黑" pitchFamily="34" charset="-122"/>
              </a:rPr>
              <a:t>保持仓</a:t>
            </a:r>
            <a:endParaRPr lang="zh-CN" altLang="en-US" sz="2400" dirty="0">
              <a:latin typeface="微软雅黑" pitchFamily="34" charset="-122"/>
              <a:ea typeface="微软雅黑" pitchFamily="34" charset="-122"/>
            </a:endParaRPr>
          </a:p>
        </p:txBody>
      </p:sp>
      <p:sp>
        <p:nvSpPr>
          <p:cNvPr id="55" name="右箭头 4"/>
          <p:cNvSpPr/>
          <p:nvPr/>
        </p:nvSpPr>
        <p:spPr>
          <a:xfrm rot="2510246">
            <a:off x="2338015" y="1719102"/>
            <a:ext cx="2243137" cy="1454150"/>
          </a:xfrm>
          <a:custGeom>
            <a:avLst/>
            <a:gdLst>
              <a:gd name="connsiteX0" fmla="*/ 0 w 1475967"/>
              <a:gd name="connsiteY0" fmla="*/ 363884 h 1455537"/>
              <a:gd name="connsiteX1" fmla="*/ 748199 w 1475967"/>
              <a:gd name="connsiteY1" fmla="*/ 363884 h 1455537"/>
              <a:gd name="connsiteX2" fmla="*/ 748199 w 1475967"/>
              <a:gd name="connsiteY2" fmla="*/ 0 h 1455537"/>
              <a:gd name="connsiteX3" fmla="*/ 1475967 w 1475967"/>
              <a:gd name="connsiteY3" fmla="*/ 727769 h 1455537"/>
              <a:gd name="connsiteX4" fmla="*/ 748199 w 1475967"/>
              <a:gd name="connsiteY4" fmla="*/ 1455537 h 1455537"/>
              <a:gd name="connsiteX5" fmla="*/ 748199 w 1475967"/>
              <a:gd name="connsiteY5" fmla="*/ 1091653 h 1455537"/>
              <a:gd name="connsiteX6" fmla="*/ 0 w 1475967"/>
              <a:gd name="connsiteY6" fmla="*/ 1091653 h 1455537"/>
              <a:gd name="connsiteX7" fmla="*/ 0 w 1475967"/>
              <a:gd name="connsiteY7" fmla="*/ 363884 h 1455537"/>
              <a:gd name="connsiteX0" fmla="*/ 762655 w 2238622"/>
              <a:gd name="connsiteY0" fmla="*/ 363884 h 1455537"/>
              <a:gd name="connsiteX1" fmla="*/ 1510854 w 2238622"/>
              <a:gd name="connsiteY1" fmla="*/ 363884 h 1455537"/>
              <a:gd name="connsiteX2" fmla="*/ 1510854 w 2238622"/>
              <a:gd name="connsiteY2" fmla="*/ 0 h 1455537"/>
              <a:gd name="connsiteX3" fmla="*/ 2238622 w 2238622"/>
              <a:gd name="connsiteY3" fmla="*/ 727769 h 1455537"/>
              <a:gd name="connsiteX4" fmla="*/ 1510854 w 2238622"/>
              <a:gd name="connsiteY4" fmla="*/ 1455537 h 1455537"/>
              <a:gd name="connsiteX5" fmla="*/ 1510854 w 2238622"/>
              <a:gd name="connsiteY5" fmla="*/ 1091653 h 1455537"/>
              <a:gd name="connsiteX6" fmla="*/ 0 w 2238622"/>
              <a:gd name="connsiteY6" fmla="*/ 1058508 h 1455537"/>
              <a:gd name="connsiteX7" fmla="*/ 762655 w 2238622"/>
              <a:gd name="connsiteY7" fmla="*/ 363884 h 1455537"/>
              <a:gd name="connsiteX0" fmla="*/ 767420 w 2243387"/>
              <a:gd name="connsiteY0" fmla="*/ 363884 h 1455537"/>
              <a:gd name="connsiteX1" fmla="*/ 1515619 w 2243387"/>
              <a:gd name="connsiteY1" fmla="*/ 363884 h 1455537"/>
              <a:gd name="connsiteX2" fmla="*/ 1515619 w 2243387"/>
              <a:gd name="connsiteY2" fmla="*/ 0 h 1455537"/>
              <a:gd name="connsiteX3" fmla="*/ 2243387 w 2243387"/>
              <a:gd name="connsiteY3" fmla="*/ 727769 h 1455537"/>
              <a:gd name="connsiteX4" fmla="*/ 1515619 w 2243387"/>
              <a:gd name="connsiteY4" fmla="*/ 1455537 h 1455537"/>
              <a:gd name="connsiteX5" fmla="*/ 1515619 w 2243387"/>
              <a:gd name="connsiteY5" fmla="*/ 1091653 h 1455537"/>
              <a:gd name="connsiteX6" fmla="*/ 0 w 2243387"/>
              <a:gd name="connsiteY6" fmla="*/ 1053186 h 1455537"/>
              <a:gd name="connsiteX7" fmla="*/ 767420 w 2243387"/>
              <a:gd name="connsiteY7" fmla="*/ 363884 h 1455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3387" h="1455537">
                <a:moveTo>
                  <a:pt x="767420" y="363884"/>
                </a:moveTo>
                <a:lnTo>
                  <a:pt x="1515619" y="363884"/>
                </a:lnTo>
                <a:lnTo>
                  <a:pt x="1515619" y="0"/>
                </a:lnTo>
                <a:lnTo>
                  <a:pt x="2243387" y="727769"/>
                </a:lnTo>
                <a:lnTo>
                  <a:pt x="1515619" y="1455537"/>
                </a:lnTo>
                <a:lnTo>
                  <a:pt x="1515619" y="1091653"/>
                </a:lnTo>
                <a:lnTo>
                  <a:pt x="0" y="1053186"/>
                </a:lnTo>
                <a:lnTo>
                  <a:pt x="767420" y="363884"/>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6" name="右箭头 4"/>
          <p:cNvSpPr/>
          <p:nvPr/>
        </p:nvSpPr>
        <p:spPr>
          <a:xfrm rot="19089754" flipH="1">
            <a:off x="4052515" y="1719102"/>
            <a:ext cx="2243137" cy="1454150"/>
          </a:xfrm>
          <a:custGeom>
            <a:avLst/>
            <a:gdLst>
              <a:gd name="connsiteX0" fmla="*/ 0 w 1475967"/>
              <a:gd name="connsiteY0" fmla="*/ 363884 h 1455537"/>
              <a:gd name="connsiteX1" fmla="*/ 748199 w 1475967"/>
              <a:gd name="connsiteY1" fmla="*/ 363884 h 1455537"/>
              <a:gd name="connsiteX2" fmla="*/ 748199 w 1475967"/>
              <a:gd name="connsiteY2" fmla="*/ 0 h 1455537"/>
              <a:gd name="connsiteX3" fmla="*/ 1475967 w 1475967"/>
              <a:gd name="connsiteY3" fmla="*/ 727769 h 1455537"/>
              <a:gd name="connsiteX4" fmla="*/ 748199 w 1475967"/>
              <a:gd name="connsiteY4" fmla="*/ 1455537 h 1455537"/>
              <a:gd name="connsiteX5" fmla="*/ 748199 w 1475967"/>
              <a:gd name="connsiteY5" fmla="*/ 1091653 h 1455537"/>
              <a:gd name="connsiteX6" fmla="*/ 0 w 1475967"/>
              <a:gd name="connsiteY6" fmla="*/ 1091653 h 1455537"/>
              <a:gd name="connsiteX7" fmla="*/ 0 w 1475967"/>
              <a:gd name="connsiteY7" fmla="*/ 363884 h 1455537"/>
              <a:gd name="connsiteX0" fmla="*/ 762655 w 2238622"/>
              <a:gd name="connsiteY0" fmla="*/ 363884 h 1455537"/>
              <a:gd name="connsiteX1" fmla="*/ 1510854 w 2238622"/>
              <a:gd name="connsiteY1" fmla="*/ 363884 h 1455537"/>
              <a:gd name="connsiteX2" fmla="*/ 1510854 w 2238622"/>
              <a:gd name="connsiteY2" fmla="*/ 0 h 1455537"/>
              <a:gd name="connsiteX3" fmla="*/ 2238622 w 2238622"/>
              <a:gd name="connsiteY3" fmla="*/ 727769 h 1455537"/>
              <a:gd name="connsiteX4" fmla="*/ 1510854 w 2238622"/>
              <a:gd name="connsiteY4" fmla="*/ 1455537 h 1455537"/>
              <a:gd name="connsiteX5" fmla="*/ 1510854 w 2238622"/>
              <a:gd name="connsiteY5" fmla="*/ 1091653 h 1455537"/>
              <a:gd name="connsiteX6" fmla="*/ 0 w 2238622"/>
              <a:gd name="connsiteY6" fmla="*/ 1058508 h 1455537"/>
              <a:gd name="connsiteX7" fmla="*/ 762655 w 2238622"/>
              <a:gd name="connsiteY7" fmla="*/ 363884 h 1455537"/>
              <a:gd name="connsiteX0" fmla="*/ 767420 w 2243387"/>
              <a:gd name="connsiteY0" fmla="*/ 363884 h 1455537"/>
              <a:gd name="connsiteX1" fmla="*/ 1515619 w 2243387"/>
              <a:gd name="connsiteY1" fmla="*/ 363884 h 1455537"/>
              <a:gd name="connsiteX2" fmla="*/ 1515619 w 2243387"/>
              <a:gd name="connsiteY2" fmla="*/ 0 h 1455537"/>
              <a:gd name="connsiteX3" fmla="*/ 2243387 w 2243387"/>
              <a:gd name="connsiteY3" fmla="*/ 727769 h 1455537"/>
              <a:gd name="connsiteX4" fmla="*/ 1515619 w 2243387"/>
              <a:gd name="connsiteY4" fmla="*/ 1455537 h 1455537"/>
              <a:gd name="connsiteX5" fmla="*/ 1515619 w 2243387"/>
              <a:gd name="connsiteY5" fmla="*/ 1091653 h 1455537"/>
              <a:gd name="connsiteX6" fmla="*/ 0 w 2243387"/>
              <a:gd name="connsiteY6" fmla="*/ 1053186 h 1455537"/>
              <a:gd name="connsiteX7" fmla="*/ 767420 w 2243387"/>
              <a:gd name="connsiteY7" fmla="*/ 363884 h 1455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3387" h="1455537">
                <a:moveTo>
                  <a:pt x="767420" y="363884"/>
                </a:moveTo>
                <a:lnTo>
                  <a:pt x="1515619" y="363884"/>
                </a:lnTo>
                <a:lnTo>
                  <a:pt x="1515619" y="0"/>
                </a:lnTo>
                <a:lnTo>
                  <a:pt x="2243387" y="727769"/>
                </a:lnTo>
                <a:lnTo>
                  <a:pt x="1515619" y="1455537"/>
                </a:lnTo>
                <a:lnTo>
                  <a:pt x="1515619" y="1091653"/>
                </a:lnTo>
                <a:lnTo>
                  <a:pt x="0" y="1053186"/>
                </a:lnTo>
                <a:lnTo>
                  <a:pt x="767420" y="363884"/>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7" name="右箭头 4"/>
          <p:cNvSpPr/>
          <p:nvPr/>
        </p:nvSpPr>
        <p:spPr>
          <a:xfrm rot="19089754" flipV="1">
            <a:off x="2139577" y="4867115"/>
            <a:ext cx="2243138" cy="1455737"/>
          </a:xfrm>
          <a:custGeom>
            <a:avLst/>
            <a:gdLst>
              <a:gd name="connsiteX0" fmla="*/ 0 w 1475967"/>
              <a:gd name="connsiteY0" fmla="*/ 363884 h 1455537"/>
              <a:gd name="connsiteX1" fmla="*/ 748199 w 1475967"/>
              <a:gd name="connsiteY1" fmla="*/ 363884 h 1455537"/>
              <a:gd name="connsiteX2" fmla="*/ 748199 w 1475967"/>
              <a:gd name="connsiteY2" fmla="*/ 0 h 1455537"/>
              <a:gd name="connsiteX3" fmla="*/ 1475967 w 1475967"/>
              <a:gd name="connsiteY3" fmla="*/ 727769 h 1455537"/>
              <a:gd name="connsiteX4" fmla="*/ 748199 w 1475967"/>
              <a:gd name="connsiteY4" fmla="*/ 1455537 h 1455537"/>
              <a:gd name="connsiteX5" fmla="*/ 748199 w 1475967"/>
              <a:gd name="connsiteY5" fmla="*/ 1091653 h 1455537"/>
              <a:gd name="connsiteX6" fmla="*/ 0 w 1475967"/>
              <a:gd name="connsiteY6" fmla="*/ 1091653 h 1455537"/>
              <a:gd name="connsiteX7" fmla="*/ 0 w 1475967"/>
              <a:gd name="connsiteY7" fmla="*/ 363884 h 1455537"/>
              <a:gd name="connsiteX0" fmla="*/ 762655 w 2238622"/>
              <a:gd name="connsiteY0" fmla="*/ 363884 h 1455537"/>
              <a:gd name="connsiteX1" fmla="*/ 1510854 w 2238622"/>
              <a:gd name="connsiteY1" fmla="*/ 363884 h 1455537"/>
              <a:gd name="connsiteX2" fmla="*/ 1510854 w 2238622"/>
              <a:gd name="connsiteY2" fmla="*/ 0 h 1455537"/>
              <a:gd name="connsiteX3" fmla="*/ 2238622 w 2238622"/>
              <a:gd name="connsiteY3" fmla="*/ 727769 h 1455537"/>
              <a:gd name="connsiteX4" fmla="*/ 1510854 w 2238622"/>
              <a:gd name="connsiteY4" fmla="*/ 1455537 h 1455537"/>
              <a:gd name="connsiteX5" fmla="*/ 1510854 w 2238622"/>
              <a:gd name="connsiteY5" fmla="*/ 1091653 h 1455537"/>
              <a:gd name="connsiteX6" fmla="*/ 0 w 2238622"/>
              <a:gd name="connsiteY6" fmla="*/ 1058508 h 1455537"/>
              <a:gd name="connsiteX7" fmla="*/ 762655 w 2238622"/>
              <a:gd name="connsiteY7" fmla="*/ 363884 h 1455537"/>
              <a:gd name="connsiteX0" fmla="*/ 767420 w 2243387"/>
              <a:gd name="connsiteY0" fmla="*/ 363884 h 1455537"/>
              <a:gd name="connsiteX1" fmla="*/ 1515619 w 2243387"/>
              <a:gd name="connsiteY1" fmla="*/ 363884 h 1455537"/>
              <a:gd name="connsiteX2" fmla="*/ 1515619 w 2243387"/>
              <a:gd name="connsiteY2" fmla="*/ 0 h 1455537"/>
              <a:gd name="connsiteX3" fmla="*/ 2243387 w 2243387"/>
              <a:gd name="connsiteY3" fmla="*/ 727769 h 1455537"/>
              <a:gd name="connsiteX4" fmla="*/ 1515619 w 2243387"/>
              <a:gd name="connsiteY4" fmla="*/ 1455537 h 1455537"/>
              <a:gd name="connsiteX5" fmla="*/ 1515619 w 2243387"/>
              <a:gd name="connsiteY5" fmla="*/ 1091653 h 1455537"/>
              <a:gd name="connsiteX6" fmla="*/ 0 w 2243387"/>
              <a:gd name="connsiteY6" fmla="*/ 1053186 h 1455537"/>
              <a:gd name="connsiteX7" fmla="*/ 767420 w 2243387"/>
              <a:gd name="connsiteY7" fmla="*/ 363884 h 1455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3387" h="1455537">
                <a:moveTo>
                  <a:pt x="767420" y="363884"/>
                </a:moveTo>
                <a:lnTo>
                  <a:pt x="1515619" y="363884"/>
                </a:lnTo>
                <a:lnTo>
                  <a:pt x="1515619" y="0"/>
                </a:lnTo>
                <a:lnTo>
                  <a:pt x="2243387" y="727769"/>
                </a:lnTo>
                <a:lnTo>
                  <a:pt x="1515619" y="1455537"/>
                </a:lnTo>
                <a:lnTo>
                  <a:pt x="1515619" y="1091653"/>
                </a:lnTo>
                <a:lnTo>
                  <a:pt x="0" y="1053186"/>
                </a:lnTo>
                <a:lnTo>
                  <a:pt x="767420" y="36388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8" name="右箭头 4"/>
          <p:cNvSpPr/>
          <p:nvPr/>
        </p:nvSpPr>
        <p:spPr>
          <a:xfrm rot="2510246" flipH="1" flipV="1">
            <a:off x="4339852" y="4754402"/>
            <a:ext cx="2243138" cy="1455738"/>
          </a:xfrm>
          <a:custGeom>
            <a:avLst/>
            <a:gdLst>
              <a:gd name="connsiteX0" fmla="*/ 0 w 1475967"/>
              <a:gd name="connsiteY0" fmla="*/ 363884 h 1455537"/>
              <a:gd name="connsiteX1" fmla="*/ 748199 w 1475967"/>
              <a:gd name="connsiteY1" fmla="*/ 363884 h 1455537"/>
              <a:gd name="connsiteX2" fmla="*/ 748199 w 1475967"/>
              <a:gd name="connsiteY2" fmla="*/ 0 h 1455537"/>
              <a:gd name="connsiteX3" fmla="*/ 1475967 w 1475967"/>
              <a:gd name="connsiteY3" fmla="*/ 727769 h 1455537"/>
              <a:gd name="connsiteX4" fmla="*/ 748199 w 1475967"/>
              <a:gd name="connsiteY4" fmla="*/ 1455537 h 1455537"/>
              <a:gd name="connsiteX5" fmla="*/ 748199 w 1475967"/>
              <a:gd name="connsiteY5" fmla="*/ 1091653 h 1455537"/>
              <a:gd name="connsiteX6" fmla="*/ 0 w 1475967"/>
              <a:gd name="connsiteY6" fmla="*/ 1091653 h 1455537"/>
              <a:gd name="connsiteX7" fmla="*/ 0 w 1475967"/>
              <a:gd name="connsiteY7" fmla="*/ 363884 h 1455537"/>
              <a:gd name="connsiteX0" fmla="*/ 762655 w 2238622"/>
              <a:gd name="connsiteY0" fmla="*/ 363884 h 1455537"/>
              <a:gd name="connsiteX1" fmla="*/ 1510854 w 2238622"/>
              <a:gd name="connsiteY1" fmla="*/ 363884 h 1455537"/>
              <a:gd name="connsiteX2" fmla="*/ 1510854 w 2238622"/>
              <a:gd name="connsiteY2" fmla="*/ 0 h 1455537"/>
              <a:gd name="connsiteX3" fmla="*/ 2238622 w 2238622"/>
              <a:gd name="connsiteY3" fmla="*/ 727769 h 1455537"/>
              <a:gd name="connsiteX4" fmla="*/ 1510854 w 2238622"/>
              <a:gd name="connsiteY4" fmla="*/ 1455537 h 1455537"/>
              <a:gd name="connsiteX5" fmla="*/ 1510854 w 2238622"/>
              <a:gd name="connsiteY5" fmla="*/ 1091653 h 1455537"/>
              <a:gd name="connsiteX6" fmla="*/ 0 w 2238622"/>
              <a:gd name="connsiteY6" fmla="*/ 1058508 h 1455537"/>
              <a:gd name="connsiteX7" fmla="*/ 762655 w 2238622"/>
              <a:gd name="connsiteY7" fmla="*/ 363884 h 1455537"/>
              <a:gd name="connsiteX0" fmla="*/ 767420 w 2243387"/>
              <a:gd name="connsiteY0" fmla="*/ 363884 h 1455537"/>
              <a:gd name="connsiteX1" fmla="*/ 1515619 w 2243387"/>
              <a:gd name="connsiteY1" fmla="*/ 363884 h 1455537"/>
              <a:gd name="connsiteX2" fmla="*/ 1515619 w 2243387"/>
              <a:gd name="connsiteY2" fmla="*/ 0 h 1455537"/>
              <a:gd name="connsiteX3" fmla="*/ 2243387 w 2243387"/>
              <a:gd name="connsiteY3" fmla="*/ 727769 h 1455537"/>
              <a:gd name="connsiteX4" fmla="*/ 1515619 w 2243387"/>
              <a:gd name="connsiteY4" fmla="*/ 1455537 h 1455537"/>
              <a:gd name="connsiteX5" fmla="*/ 1515619 w 2243387"/>
              <a:gd name="connsiteY5" fmla="*/ 1091653 h 1455537"/>
              <a:gd name="connsiteX6" fmla="*/ 0 w 2243387"/>
              <a:gd name="connsiteY6" fmla="*/ 1053186 h 1455537"/>
              <a:gd name="connsiteX7" fmla="*/ 767420 w 2243387"/>
              <a:gd name="connsiteY7" fmla="*/ 363884 h 1455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43387" h="1455537">
                <a:moveTo>
                  <a:pt x="767420" y="363884"/>
                </a:moveTo>
                <a:lnTo>
                  <a:pt x="1515619" y="363884"/>
                </a:lnTo>
                <a:lnTo>
                  <a:pt x="1515619" y="0"/>
                </a:lnTo>
                <a:lnTo>
                  <a:pt x="2243387" y="727769"/>
                </a:lnTo>
                <a:lnTo>
                  <a:pt x="1515619" y="1455537"/>
                </a:lnTo>
                <a:lnTo>
                  <a:pt x="1515619" y="1091653"/>
                </a:lnTo>
                <a:lnTo>
                  <a:pt x="0" y="1053186"/>
                </a:lnTo>
                <a:lnTo>
                  <a:pt x="767420" y="36388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59" name="直接连接符 58"/>
          <p:cNvCxnSpPr/>
          <p:nvPr/>
        </p:nvCxnSpPr>
        <p:spPr>
          <a:xfrm>
            <a:off x="2592015" y="1944527"/>
            <a:ext cx="1336675" cy="12668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4681165" y="1944527"/>
            <a:ext cx="1336675" cy="12668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337354" y="2281077"/>
            <a:ext cx="2339102" cy="1200329"/>
          </a:xfrm>
          <a:prstGeom prst="rect">
            <a:avLst/>
          </a:prstGeom>
          <a:noFill/>
        </p:spPr>
        <p:txBody>
          <a:bodyPr wrap="none">
            <a:spAutoFit/>
          </a:bodyPr>
          <a:lstStyle/>
          <a:p>
            <a:pPr algn="r">
              <a:defRPr/>
            </a:pPr>
            <a:r>
              <a:rPr lang="en-US" altLang="zh-CN" sz="2400" dirty="0">
                <a:solidFill>
                  <a:schemeClr val="accent2">
                    <a:lumMod val="75000"/>
                  </a:schemeClr>
                </a:solidFill>
                <a:latin typeface="微软雅黑" pitchFamily="34" charset="-122"/>
                <a:ea typeface="微软雅黑" pitchFamily="34" charset="-122"/>
              </a:rPr>
              <a:t>02</a:t>
            </a:r>
          </a:p>
          <a:p>
            <a:pPr algn="r">
              <a:defRPr/>
            </a:pPr>
            <a:r>
              <a:rPr lang="zh-CN" altLang="en-US" sz="2400" dirty="0">
                <a:latin typeface="微软雅黑" pitchFamily="34" charset="-122"/>
                <a:ea typeface="微软雅黑" pitchFamily="34" charset="-122"/>
              </a:rPr>
              <a:t>先持仓量大合约</a:t>
            </a:r>
            <a:endParaRPr lang="en-US" altLang="zh-CN" sz="2400" dirty="0">
              <a:latin typeface="微软雅黑" pitchFamily="34" charset="-122"/>
              <a:ea typeface="微软雅黑" pitchFamily="34" charset="-122"/>
            </a:endParaRPr>
          </a:p>
          <a:p>
            <a:pPr algn="r">
              <a:defRPr/>
            </a:pPr>
            <a:r>
              <a:rPr lang="zh-CN" altLang="en-US" sz="2400" dirty="0">
                <a:latin typeface="微软雅黑" pitchFamily="34" charset="-122"/>
                <a:ea typeface="微软雅黑" pitchFamily="34" charset="-122"/>
              </a:rPr>
              <a:t>后持仓量小合约</a:t>
            </a:r>
          </a:p>
        </p:txBody>
      </p:sp>
      <p:sp>
        <p:nvSpPr>
          <p:cNvPr id="64" name="TextBox 63"/>
          <p:cNvSpPr txBox="1"/>
          <p:nvPr/>
        </p:nvSpPr>
        <p:spPr>
          <a:xfrm>
            <a:off x="461590" y="4060665"/>
            <a:ext cx="2031325" cy="1200329"/>
          </a:xfrm>
          <a:prstGeom prst="rect">
            <a:avLst/>
          </a:prstGeom>
          <a:noFill/>
        </p:spPr>
        <p:txBody>
          <a:bodyPr wrap="none">
            <a:spAutoFit/>
          </a:bodyPr>
          <a:lstStyle/>
          <a:p>
            <a:pPr>
              <a:defRPr/>
            </a:pPr>
            <a:r>
              <a:rPr lang="en-US" altLang="zh-CN" sz="2400" dirty="0">
                <a:solidFill>
                  <a:schemeClr val="accent2">
                    <a:lumMod val="75000"/>
                  </a:schemeClr>
                </a:solidFill>
                <a:latin typeface="微软雅黑" pitchFamily="34" charset="-122"/>
                <a:ea typeface="微软雅黑" pitchFamily="34" charset="-122"/>
              </a:rPr>
              <a:t>03</a:t>
            </a:r>
          </a:p>
          <a:p>
            <a:pPr>
              <a:defRPr/>
            </a:pPr>
            <a:r>
              <a:rPr lang="zh-CN" altLang="en-US" sz="2400" dirty="0">
                <a:latin typeface="微软雅黑" pitchFamily="34" charset="-122"/>
                <a:ea typeface="微软雅黑" pitchFamily="34" charset="-122"/>
              </a:rPr>
              <a:t>先亏损</a:t>
            </a:r>
            <a:r>
              <a:rPr lang="zh-CN" altLang="en-US" sz="2400" dirty="0" smtClean="0">
                <a:latin typeface="微软雅黑" pitchFamily="34" charset="-122"/>
                <a:ea typeface="微软雅黑" pitchFamily="34" charset="-122"/>
              </a:rPr>
              <a:t>大客户</a:t>
            </a:r>
            <a:endParaRPr lang="en-US" altLang="zh-CN" sz="2400" dirty="0">
              <a:latin typeface="微软雅黑" pitchFamily="34" charset="-122"/>
              <a:ea typeface="微软雅黑" pitchFamily="34" charset="-122"/>
            </a:endParaRPr>
          </a:p>
          <a:p>
            <a:pPr>
              <a:defRPr/>
            </a:pPr>
            <a:r>
              <a:rPr lang="zh-CN" altLang="en-US" sz="2400" dirty="0">
                <a:latin typeface="微软雅黑" pitchFamily="34" charset="-122"/>
                <a:ea typeface="微软雅黑" pitchFamily="34" charset="-122"/>
              </a:rPr>
              <a:t>后亏损</a:t>
            </a:r>
            <a:r>
              <a:rPr lang="zh-CN" altLang="en-US" sz="2400" dirty="0" smtClean="0">
                <a:latin typeface="微软雅黑" pitchFamily="34" charset="-122"/>
                <a:ea typeface="微软雅黑" pitchFamily="34" charset="-122"/>
              </a:rPr>
              <a:t>小客户</a:t>
            </a:r>
            <a:endParaRPr lang="zh-CN" altLang="en-US" sz="2400" dirty="0">
              <a:latin typeface="微软雅黑" pitchFamily="34" charset="-122"/>
              <a:ea typeface="微软雅黑" pitchFamily="34" charset="-122"/>
            </a:endParaRPr>
          </a:p>
        </p:txBody>
      </p:sp>
      <p:sp>
        <p:nvSpPr>
          <p:cNvPr id="65" name="TextBox 64"/>
          <p:cNvSpPr txBox="1"/>
          <p:nvPr/>
        </p:nvSpPr>
        <p:spPr>
          <a:xfrm>
            <a:off x="5648712" y="4060665"/>
            <a:ext cx="2954720" cy="1569660"/>
          </a:xfrm>
          <a:prstGeom prst="rect">
            <a:avLst/>
          </a:prstGeom>
          <a:noFill/>
        </p:spPr>
        <p:txBody>
          <a:bodyPr wrap="none">
            <a:spAutoFit/>
          </a:bodyPr>
          <a:lstStyle/>
          <a:p>
            <a:pPr algn="r">
              <a:defRPr/>
            </a:pPr>
            <a:r>
              <a:rPr lang="en-US" altLang="zh-CN" sz="2400" dirty="0">
                <a:solidFill>
                  <a:schemeClr val="accent2">
                    <a:lumMod val="75000"/>
                  </a:schemeClr>
                </a:solidFill>
                <a:latin typeface="微软雅黑" pitchFamily="34" charset="-122"/>
                <a:ea typeface="微软雅黑" pitchFamily="34" charset="-122"/>
              </a:rPr>
              <a:t>04</a:t>
            </a:r>
          </a:p>
          <a:p>
            <a:pPr algn="r">
              <a:defRPr/>
            </a:pPr>
            <a:r>
              <a:rPr lang="zh-CN" altLang="en-US" sz="2400" dirty="0" smtClean="0">
                <a:latin typeface="微软雅黑" pitchFamily="34" charset="-122"/>
                <a:ea typeface="微软雅黑" pitchFamily="34" charset="-122"/>
              </a:rPr>
              <a:t>多个会员需要强平</a:t>
            </a:r>
            <a:endParaRPr lang="en-US" altLang="zh-CN" sz="2400" dirty="0" smtClean="0">
              <a:latin typeface="微软雅黑" pitchFamily="34" charset="-122"/>
              <a:ea typeface="微软雅黑" pitchFamily="34" charset="-122"/>
            </a:endParaRPr>
          </a:p>
          <a:p>
            <a:pPr algn="r">
              <a:defRPr/>
            </a:pPr>
            <a:r>
              <a:rPr lang="zh-CN" altLang="en-US" sz="2400" dirty="0" smtClean="0">
                <a:latin typeface="微软雅黑" pitchFamily="34" charset="-122"/>
                <a:ea typeface="微软雅黑" pitchFamily="34" charset="-122"/>
              </a:rPr>
              <a:t>先</a:t>
            </a:r>
            <a:r>
              <a:rPr lang="zh-CN" altLang="en-US" sz="2400" dirty="0">
                <a:latin typeface="微软雅黑" pitchFamily="34" charset="-122"/>
                <a:ea typeface="微软雅黑" pitchFamily="34" charset="-122"/>
              </a:rPr>
              <a:t>追加保证金</a:t>
            </a:r>
            <a:r>
              <a:rPr lang="zh-CN" altLang="en-US" sz="2400" dirty="0" smtClean="0">
                <a:latin typeface="微软雅黑" pitchFamily="34" charset="-122"/>
                <a:ea typeface="微软雅黑" pitchFamily="34" charset="-122"/>
              </a:rPr>
              <a:t>大会员</a:t>
            </a:r>
            <a:endParaRPr lang="en-US" altLang="zh-CN" sz="2400" dirty="0">
              <a:latin typeface="微软雅黑" pitchFamily="34" charset="-122"/>
              <a:ea typeface="微软雅黑" pitchFamily="34" charset="-122"/>
            </a:endParaRPr>
          </a:p>
          <a:p>
            <a:pPr algn="r">
              <a:defRPr/>
            </a:pPr>
            <a:r>
              <a:rPr lang="zh-CN" altLang="en-US" sz="2400" dirty="0">
                <a:latin typeface="微软雅黑" pitchFamily="34" charset="-122"/>
                <a:ea typeface="微软雅黑" pitchFamily="34" charset="-122"/>
              </a:rPr>
              <a:t>后追加保证金</a:t>
            </a:r>
            <a:r>
              <a:rPr lang="zh-CN" altLang="en-US" sz="2400" dirty="0" smtClean="0">
                <a:latin typeface="微软雅黑" pitchFamily="34" charset="-122"/>
                <a:ea typeface="微软雅黑" pitchFamily="34" charset="-122"/>
              </a:rPr>
              <a:t>小会员</a:t>
            </a:r>
            <a:endParaRPr lang="zh-CN" altLang="en-US" sz="2400" dirty="0">
              <a:latin typeface="微软雅黑" pitchFamily="34" charset="-122"/>
              <a:ea typeface="微软雅黑" pitchFamily="34" charset="-122"/>
            </a:endParaRPr>
          </a:p>
        </p:txBody>
      </p:sp>
      <p:sp>
        <p:nvSpPr>
          <p:cNvPr id="66" name="矩形 44"/>
          <p:cNvSpPr>
            <a:spLocks noChangeArrowheads="1"/>
          </p:cNvSpPr>
          <p:nvPr/>
        </p:nvSpPr>
        <p:spPr bwMode="auto">
          <a:xfrm>
            <a:off x="2951077" y="3460590"/>
            <a:ext cx="2698175" cy="104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10000"/>
              </a:lnSpc>
            </a:pPr>
            <a:r>
              <a:rPr lang="zh-CN" altLang="en-US" sz="2800" b="1" dirty="0">
                <a:solidFill>
                  <a:schemeClr val="tx1">
                    <a:lumMod val="65000"/>
                    <a:lumOff val="35000"/>
                  </a:schemeClr>
                </a:solidFill>
                <a:latin typeface="微软雅黑" pitchFamily="34" charset="-122"/>
                <a:ea typeface="微软雅黑" pitchFamily="34" charset="-122"/>
              </a:rPr>
              <a:t>结算准备金不足</a:t>
            </a:r>
            <a:endParaRPr lang="en-US" altLang="zh-CN" sz="2800" b="1" dirty="0">
              <a:solidFill>
                <a:schemeClr val="tx1">
                  <a:lumMod val="65000"/>
                  <a:lumOff val="35000"/>
                </a:schemeClr>
              </a:solidFill>
              <a:latin typeface="微软雅黑" pitchFamily="34" charset="-122"/>
              <a:ea typeface="微软雅黑" pitchFamily="34" charset="-122"/>
            </a:endParaRPr>
          </a:p>
          <a:p>
            <a:pPr algn="ctr">
              <a:lnSpc>
                <a:spcPct val="110000"/>
              </a:lnSpc>
            </a:pPr>
            <a:r>
              <a:rPr lang="zh-CN" altLang="en-US" sz="2800" b="1" dirty="0">
                <a:solidFill>
                  <a:schemeClr val="tx1">
                    <a:lumMod val="65000"/>
                    <a:lumOff val="35000"/>
                  </a:schemeClr>
                </a:solidFill>
                <a:latin typeface="微软雅黑" pitchFamily="34" charset="-122"/>
                <a:ea typeface="微软雅黑" pitchFamily="34" charset="-122"/>
              </a:rPr>
              <a:t>且能源中心强平</a:t>
            </a:r>
          </a:p>
        </p:txBody>
      </p:sp>
      <p:sp>
        <p:nvSpPr>
          <p:cNvPr id="23"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强行平仓制度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8668058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25</a:t>
            </a:fld>
            <a:endParaRPr lang="zh-CN" altLang="en-US" dirty="0"/>
          </a:p>
        </p:txBody>
      </p:sp>
      <p:sp>
        <p:nvSpPr>
          <p:cNvPr id="4" name="内容占位符 2"/>
          <p:cNvSpPr txBox="1">
            <a:spLocks/>
          </p:cNvSpPr>
          <p:nvPr/>
        </p:nvSpPr>
        <p:spPr>
          <a:xfrm>
            <a:off x="179512" y="999455"/>
            <a:ext cx="8423275" cy="49498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200"/>
              </a:spcAft>
              <a:buClr>
                <a:schemeClr val="accent2">
                  <a:lumMod val="75000"/>
                </a:schemeClr>
              </a:buClr>
              <a:buFont typeface="Wingdings" pitchFamily="2" charset="2"/>
              <a:buChar char="u"/>
              <a:defRPr/>
            </a:pPr>
            <a:r>
              <a:rPr lang="zh-CN" altLang="en-US" sz="2800" b="1" dirty="0" smtClean="0">
                <a:latin typeface="微软雅黑" pitchFamily="34" charset="-122"/>
                <a:ea typeface="微软雅黑" pitchFamily="34" charset="-122"/>
              </a:rPr>
              <a:t>强平持仓的确定：超仓</a:t>
            </a:r>
            <a:endParaRPr lang="en-US" altLang="zh-CN" sz="2800" b="1" dirty="0" smtClean="0">
              <a:latin typeface="微软雅黑" pitchFamily="34" charset="-122"/>
              <a:ea typeface="微软雅黑" pitchFamily="34" charset="-122"/>
            </a:endParaRPr>
          </a:p>
          <a:p>
            <a:pPr marL="460375" indent="-285750">
              <a:lnSpc>
                <a:spcPts val="2400"/>
              </a:lnSpc>
              <a:buClr>
                <a:schemeClr val="accent2">
                  <a:lumMod val="75000"/>
                </a:schemeClr>
              </a:buClr>
              <a:buFont typeface="Wingdings" pitchFamily="2" charset="2"/>
              <a:buChar char="Ø"/>
              <a:defRPr/>
            </a:pPr>
            <a:r>
              <a:rPr lang="zh-CN" altLang="en-US" sz="2000" dirty="0" smtClean="0">
                <a:solidFill>
                  <a:prstClr val="black"/>
                </a:solidFill>
                <a:latin typeface="微软雅黑" pitchFamily="34" charset="-122"/>
                <a:ea typeface="微软雅黑" pitchFamily="34" charset="-122"/>
              </a:rPr>
              <a:t>对非期货公司会员、境外特殊非经纪参与者、客户的超仓部分进行强行平仓</a:t>
            </a:r>
          </a:p>
          <a:p>
            <a:pPr marL="460375" indent="-285750">
              <a:lnSpc>
                <a:spcPts val="2400"/>
              </a:lnSpc>
              <a:buClr>
                <a:schemeClr val="accent2">
                  <a:lumMod val="75000"/>
                </a:schemeClr>
              </a:buClr>
              <a:buFont typeface="Wingdings" pitchFamily="2" charset="2"/>
              <a:buChar char="Ø"/>
              <a:defRPr/>
            </a:pPr>
            <a:r>
              <a:rPr lang="zh-CN" altLang="en-US" sz="2000" dirty="0" smtClean="0">
                <a:solidFill>
                  <a:prstClr val="black"/>
                </a:solidFill>
                <a:latin typeface="微软雅黑" pitchFamily="34" charset="-122"/>
                <a:ea typeface="微软雅黑" pitchFamily="34" charset="-122"/>
              </a:rPr>
              <a:t>若期货公司会员、境外特殊经纪参与者、境外中介机构和客户同时超仓，则先对超仓的客户进行平仓</a:t>
            </a:r>
            <a:endParaRPr lang="en-US" altLang="zh-CN" sz="2000" dirty="0" smtClean="0">
              <a:solidFill>
                <a:prstClr val="black"/>
              </a:solidFill>
              <a:latin typeface="微软雅黑" pitchFamily="34" charset="-122"/>
              <a:ea typeface="微软雅黑" pitchFamily="34" charset="-122"/>
            </a:endParaRPr>
          </a:p>
          <a:p>
            <a:pPr marL="558800" indent="-285750" algn="just">
              <a:lnSpc>
                <a:spcPts val="2400"/>
              </a:lnSpc>
              <a:spcBef>
                <a:spcPts val="600"/>
              </a:spcBef>
              <a:buFont typeface="Wingdings" pitchFamily="2" charset="2"/>
              <a:buChar char="ü"/>
              <a:tabLst>
                <a:tab pos="228600" algn="l"/>
                <a:tab pos="266700" algn="l"/>
              </a:tabLst>
              <a:defRPr/>
            </a:pPr>
            <a:r>
              <a:rPr lang="zh-CN" altLang="en-US" sz="2000" b="1" dirty="0" smtClean="0">
                <a:solidFill>
                  <a:schemeClr val="accent2">
                    <a:lumMod val="50000"/>
                  </a:schemeClr>
                </a:solidFill>
                <a:latin typeface="微软雅黑" pitchFamily="34" charset="-122"/>
                <a:ea typeface="微软雅黑" pitchFamily="34" charset="-122"/>
              </a:rPr>
              <a:t>若同时出现结算准备金余额小于零和超仓的情况，先按超仓的情况确定强行平仓的持仓，再按结算准备金余额小于零的情况确定强行平仓的持仓</a:t>
            </a:r>
            <a:endParaRPr lang="en-US" altLang="zh-CN" sz="2000" dirty="0" smtClean="0">
              <a:solidFill>
                <a:schemeClr val="accent2">
                  <a:lumMod val="50000"/>
                </a:schemeClr>
              </a:solidFill>
              <a:latin typeface="微软雅黑" pitchFamily="34" charset="-122"/>
              <a:ea typeface="微软雅黑" pitchFamily="34" charset="-122"/>
            </a:endParaRPr>
          </a:p>
          <a:p>
            <a:pPr indent="0" algn="just">
              <a:lnSpc>
                <a:spcPts val="2400"/>
              </a:lnSpc>
              <a:spcBef>
                <a:spcPts val="600"/>
              </a:spcBef>
              <a:buFont typeface="Wingdings 2" pitchFamily="18" charset="2"/>
              <a:buNone/>
              <a:tabLst>
                <a:tab pos="228600" algn="l"/>
                <a:tab pos="266700" algn="l"/>
              </a:tabLst>
              <a:defRPr/>
            </a:pPr>
            <a:endParaRPr lang="zh-CN" altLang="en-US" sz="2000" dirty="0" smtClean="0">
              <a:solidFill>
                <a:prstClr val="black"/>
              </a:solidFill>
              <a:latin typeface="微软雅黑" pitchFamily="34" charset="-122"/>
              <a:ea typeface="微软雅黑" pitchFamily="34" charset="-122"/>
            </a:endParaRPr>
          </a:p>
          <a:p>
            <a:pPr marL="342900" lvl="1" indent="-342900">
              <a:lnSpc>
                <a:spcPts val="2400"/>
              </a:lnSpc>
              <a:buClr>
                <a:schemeClr val="accent2">
                  <a:lumMod val="75000"/>
                </a:schemeClr>
              </a:buClr>
              <a:buSzPct val="95000"/>
              <a:buFont typeface="Wingdings" pitchFamily="2" charset="2"/>
              <a:buChar char="u"/>
              <a:defRPr/>
            </a:pPr>
            <a:r>
              <a:rPr lang="zh-CN" altLang="en-US" b="1" dirty="0" smtClean="0">
                <a:latin typeface="微软雅黑" pitchFamily="34" charset="-122"/>
                <a:ea typeface="微软雅黑" pitchFamily="34" charset="-122"/>
              </a:rPr>
              <a:t>强平持仓的确定：违规、紧急措施等</a:t>
            </a:r>
            <a:endParaRPr lang="en-US" altLang="zh-CN" b="1" dirty="0" smtClean="0">
              <a:latin typeface="微软雅黑" pitchFamily="34" charset="-122"/>
              <a:ea typeface="微软雅黑" pitchFamily="34" charset="-122"/>
            </a:endParaRPr>
          </a:p>
          <a:p>
            <a:pPr marL="174625" lvl="1" indent="0">
              <a:lnSpc>
                <a:spcPts val="2400"/>
              </a:lnSpc>
              <a:buClr>
                <a:srgbClr val="0BD0D9"/>
              </a:buClr>
              <a:buSzPct val="95000"/>
              <a:buFont typeface="Wingdings 2" pitchFamily="18" charset="2"/>
              <a:buNone/>
              <a:defRPr/>
            </a:pPr>
            <a:r>
              <a:rPr lang="zh-CN" altLang="en-US" sz="2000" dirty="0" smtClean="0">
                <a:solidFill>
                  <a:prstClr val="black"/>
                </a:solidFill>
                <a:latin typeface="微软雅黑" pitchFamily="34" charset="-122"/>
                <a:ea typeface="微软雅黑" pitchFamily="34" charset="-122"/>
              </a:rPr>
              <a:t>强行平仓持仓根据涉及的会员、境外特殊参与者、境外中介机构和客户具体情况确定</a:t>
            </a:r>
            <a:endParaRPr lang="en-US" altLang="zh-CN" sz="2000" dirty="0" smtClean="0">
              <a:solidFill>
                <a:prstClr val="black"/>
              </a:solidFill>
              <a:latin typeface="微软雅黑" pitchFamily="34" charset="-122"/>
              <a:ea typeface="微软雅黑" pitchFamily="34" charset="-122"/>
            </a:endParaRPr>
          </a:p>
          <a:p>
            <a:pPr marL="358775" lvl="1" indent="7938">
              <a:lnSpc>
                <a:spcPts val="1700"/>
              </a:lnSpc>
              <a:buFont typeface="Wingdings 2" pitchFamily="18" charset="2"/>
              <a:buNone/>
              <a:defRPr/>
            </a:pPr>
            <a:endParaRPr lang="en-US" altLang="zh-CN" sz="2000" dirty="0">
              <a:latin typeface="微软雅黑" pitchFamily="34" charset="-122"/>
              <a:ea typeface="微软雅黑" pitchFamily="34" charset="-122"/>
            </a:endParaRPr>
          </a:p>
        </p:txBody>
      </p:sp>
      <p:sp>
        <p:nvSpPr>
          <p:cNvPr id="6"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强行平仓制度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663557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26</a:t>
            </a:fld>
            <a:endParaRPr lang="zh-CN" altLang="en-US" dirty="0"/>
          </a:p>
        </p:txBody>
      </p:sp>
      <p:sp>
        <p:nvSpPr>
          <p:cNvPr id="4" name="内容占位符 2"/>
          <p:cNvSpPr txBox="1">
            <a:spLocks/>
          </p:cNvSpPr>
          <p:nvPr/>
        </p:nvSpPr>
        <p:spPr>
          <a:xfrm>
            <a:off x="179512" y="1070446"/>
            <a:ext cx="8656637" cy="50228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000"/>
              </a:lnSpc>
              <a:spcBef>
                <a:spcPts val="600"/>
              </a:spcBef>
              <a:spcAft>
                <a:spcPts val="600"/>
              </a:spcAft>
              <a:buClr>
                <a:schemeClr val="accent2">
                  <a:lumMod val="75000"/>
                </a:schemeClr>
              </a:buClr>
              <a:buFont typeface="Wingdings" pitchFamily="2" charset="2"/>
              <a:buChar char="u"/>
              <a:tabLst>
                <a:tab pos="228600" algn="l"/>
                <a:tab pos="266700" algn="l"/>
              </a:tabLst>
              <a:defRPr/>
            </a:pPr>
            <a:r>
              <a:rPr lang="zh-CN" altLang="en-US" sz="2800" b="1" dirty="0" smtClean="0">
                <a:latin typeface="微软雅黑" pitchFamily="34" charset="-122"/>
                <a:ea typeface="微软雅黑" pitchFamily="34" charset="-122"/>
              </a:rPr>
              <a:t>警示制度：</a:t>
            </a:r>
            <a:endParaRPr lang="en-US" altLang="zh-CN" sz="2800" b="1" dirty="0" smtClean="0">
              <a:latin typeface="微软雅黑" pitchFamily="34" charset="-122"/>
              <a:ea typeface="微软雅黑" pitchFamily="34" charset="-122"/>
            </a:endParaRPr>
          </a:p>
          <a:p>
            <a:pPr marL="227965" indent="0" algn="just">
              <a:lnSpc>
                <a:spcPts val="2000"/>
              </a:lnSpc>
              <a:spcBef>
                <a:spcPts val="600"/>
              </a:spcBef>
              <a:spcAft>
                <a:spcPts val="600"/>
              </a:spcAft>
              <a:buFont typeface="Wingdings 2" pitchFamily="18" charset="2"/>
              <a:buNone/>
              <a:tabLst>
                <a:tab pos="228600" algn="l"/>
                <a:tab pos="266700" algn="l"/>
              </a:tabLst>
              <a:defRPr/>
            </a:pPr>
            <a:r>
              <a:rPr lang="zh-CN" altLang="en-US" sz="2000" dirty="0" smtClean="0">
                <a:latin typeface="微软雅黑" pitchFamily="34" charset="-122"/>
                <a:ea typeface="微软雅黑" pitchFamily="34" charset="-122"/>
              </a:rPr>
              <a:t>能源中心实行风险警示制度。当必要时，可以分别或同时采取要求报告情况、谈话提醒、书面警示、公开谴责、发布风险警示公告等措施中的一种或多种，以警示和化解风险</a:t>
            </a:r>
            <a:endParaRPr lang="en-US" altLang="zh-CN" sz="2000" dirty="0" smtClean="0">
              <a:latin typeface="微软雅黑" pitchFamily="34" charset="-122"/>
              <a:ea typeface="微软雅黑" pitchFamily="34" charset="-122"/>
            </a:endParaRPr>
          </a:p>
          <a:p>
            <a:pPr marL="227965" indent="0" algn="just">
              <a:lnSpc>
                <a:spcPts val="2000"/>
              </a:lnSpc>
              <a:spcBef>
                <a:spcPts val="600"/>
              </a:spcBef>
              <a:spcAft>
                <a:spcPts val="600"/>
              </a:spcAft>
              <a:buFont typeface="Wingdings 2" pitchFamily="18" charset="2"/>
              <a:buNone/>
              <a:tabLst>
                <a:tab pos="228600" algn="l"/>
                <a:tab pos="266700" algn="l"/>
              </a:tabLst>
              <a:defRPr/>
            </a:pPr>
            <a:endParaRPr lang="en-US" altLang="zh-CN" sz="2000" dirty="0" smtClean="0">
              <a:latin typeface="微软雅黑" pitchFamily="34" charset="-122"/>
              <a:ea typeface="微软雅黑" pitchFamily="34" charset="-122"/>
            </a:endParaRPr>
          </a:p>
          <a:p>
            <a:pPr>
              <a:lnSpc>
                <a:spcPts val="2000"/>
              </a:lnSpc>
              <a:spcBef>
                <a:spcPts val="600"/>
              </a:spcBef>
              <a:spcAft>
                <a:spcPts val="600"/>
              </a:spcAft>
              <a:buClr>
                <a:schemeClr val="accent2">
                  <a:lumMod val="75000"/>
                </a:schemeClr>
              </a:buClr>
              <a:buFont typeface="Wingdings" pitchFamily="2" charset="2"/>
              <a:buChar char="u"/>
              <a:tabLst>
                <a:tab pos="228600" algn="l"/>
                <a:tab pos="266700" algn="l"/>
              </a:tabLst>
              <a:defRPr/>
            </a:pPr>
            <a:r>
              <a:rPr lang="zh-CN" altLang="en-US" sz="2800" b="1" dirty="0" smtClean="0">
                <a:latin typeface="微软雅黑" pitchFamily="34" charset="-122"/>
                <a:ea typeface="微软雅黑" pitchFamily="34" charset="-122"/>
              </a:rPr>
              <a:t>报告情况和谈话提醒：</a:t>
            </a:r>
            <a:endParaRPr lang="en-US" altLang="zh-CN" sz="2800" b="1" dirty="0" smtClean="0">
              <a:latin typeface="微软雅黑" pitchFamily="34" charset="-122"/>
              <a:ea typeface="微软雅黑" pitchFamily="34" charset="-122"/>
            </a:endParaRPr>
          </a:p>
          <a:p>
            <a:pPr marL="227965" indent="0" algn="just">
              <a:lnSpc>
                <a:spcPts val="2000"/>
              </a:lnSpc>
              <a:spcBef>
                <a:spcPts val="600"/>
              </a:spcBef>
              <a:spcAft>
                <a:spcPts val="600"/>
              </a:spcAft>
              <a:buNone/>
              <a:tabLst>
                <a:tab pos="228600" algn="l"/>
                <a:tab pos="266700" algn="l"/>
              </a:tabLst>
              <a:defRPr/>
            </a:pPr>
            <a:r>
              <a:rPr lang="zh-CN" altLang="en-US" sz="2000" dirty="0" smtClean="0">
                <a:latin typeface="微软雅黑" pitchFamily="34" charset="-122"/>
                <a:ea typeface="微软雅黑" pitchFamily="34" charset="-122"/>
              </a:rPr>
              <a:t>期货价格异常的；交易异常的；持仓异常的；会员资金异常的；涉嫌违规的；接到投诉的；涉及司法调查的；其他情形。</a:t>
            </a:r>
            <a:endParaRPr lang="en-US" altLang="zh-CN" sz="2000" dirty="0" smtClean="0">
              <a:latin typeface="微软雅黑" pitchFamily="34" charset="-122"/>
              <a:ea typeface="微软雅黑" pitchFamily="34" charset="-122"/>
            </a:endParaRPr>
          </a:p>
          <a:p>
            <a:pPr marL="227965" indent="0" algn="just">
              <a:lnSpc>
                <a:spcPts val="2000"/>
              </a:lnSpc>
              <a:spcBef>
                <a:spcPts val="600"/>
              </a:spcBef>
              <a:spcAft>
                <a:spcPts val="600"/>
              </a:spcAft>
              <a:buNone/>
              <a:tabLst>
                <a:tab pos="228600" algn="l"/>
                <a:tab pos="266700" algn="l"/>
              </a:tabLst>
              <a:defRPr/>
            </a:pPr>
            <a:endParaRPr lang="en-US" altLang="zh-CN" sz="2000" dirty="0" smtClean="0">
              <a:latin typeface="微软雅黑" pitchFamily="34" charset="-122"/>
              <a:ea typeface="微软雅黑" pitchFamily="34" charset="-122"/>
            </a:endParaRPr>
          </a:p>
          <a:p>
            <a:pPr>
              <a:lnSpc>
                <a:spcPts val="2000"/>
              </a:lnSpc>
              <a:spcBef>
                <a:spcPts val="600"/>
              </a:spcBef>
              <a:spcAft>
                <a:spcPts val="600"/>
              </a:spcAft>
              <a:buClr>
                <a:schemeClr val="accent2">
                  <a:lumMod val="75000"/>
                </a:schemeClr>
              </a:buClr>
              <a:buFont typeface="Wingdings" pitchFamily="2" charset="2"/>
              <a:buChar char="u"/>
              <a:tabLst>
                <a:tab pos="228600" algn="l"/>
                <a:tab pos="266700" algn="l"/>
              </a:tabLst>
              <a:defRPr/>
            </a:pPr>
            <a:r>
              <a:rPr lang="zh-CN" altLang="en-US" sz="2800" b="1" dirty="0" smtClean="0">
                <a:latin typeface="微软雅黑" pitchFamily="34" charset="-122"/>
                <a:ea typeface="微软雅黑" pitchFamily="34" charset="-122"/>
              </a:rPr>
              <a:t>公开谴责：</a:t>
            </a:r>
            <a:endParaRPr lang="en-US" altLang="zh-CN" sz="2800" b="1" dirty="0" smtClean="0">
              <a:latin typeface="微软雅黑" pitchFamily="34" charset="-122"/>
              <a:ea typeface="微软雅黑" pitchFamily="34" charset="-122"/>
            </a:endParaRPr>
          </a:p>
          <a:p>
            <a:pPr marL="227965" indent="0" algn="just">
              <a:lnSpc>
                <a:spcPts val="2000"/>
              </a:lnSpc>
              <a:spcBef>
                <a:spcPts val="600"/>
              </a:spcBef>
              <a:spcAft>
                <a:spcPts val="600"/>
              </a:spcAft>
              <a:buNone/>
              <a:tabLst>
                <a:tab pos="228600" algn="l"/>
                <a:tab pos="266700" algn="l"/>
              </a:tabLst>
              <a:defRPr/>
            </a:pPr>
            <a:r>
              <a:rPr lang="zh-CN" altLang="en-US" sz="2000" dirty="0" smtClean="0">
                <a:latin typeface="微软雅黑" pitchFamily="34" charset="-122"/>
                <a:ea typeface="微软雅黑" pitchFamily="34" charset="-122"/>
              </a:rPr>
              <a:t>不按要求报告情况或者谈话的</a:t>
            </a:r>
            <a:r>
              <a:rPr lang="en-US" altLang="zh-CN" sz="2000" dirty="0" smtClean="0">
                <a:latin typeface="微软雅黑" pitchFamily="34" charset="-122"/>
                <a:ea typeface="微软雅黑" pitchFamily="34" charset="-122"/>
              </a:rPr>
              <a:t>; </a:t>
            </a:r>
            <a:r>
              <a:rPr lang="zh-CN" altLang="en-US" sz="2000" dirty="0" smtClean="0">
                <a:latin typeface="微软雅黑" pitchFamily="34" charset="-122"/>
                <a:ea typeface="微软雅黑" pitchFamily="34" charset="-122"/>
              </a:rPr>
              <a:t>隐瞒事实，瞒报、错报、漏报重要信息的</a:t>
            </a: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销毁违规违约证明材料</a:t>
            </a:r>
            <a:r>
              <a:rPr lang="en-US" altLang="zh-CN" sz="2000" dirty="0" smtClean="0">
                <a:latin typeface="微软雅黑" pitchFamily="34" charset="-122"/>
                <a:ea typeface="微软雅黑" pitchFamily="34" charset="-122"/>
              </a:rPr>
              <a:t>, </a:t>
            </a:r>
            <a:r>
              <a:rPr lang="zh-CN" altLang="en-US" sz="2000" dirty="0" smtClean="0">
                <a:latin typeface="微软雅黑" pitchFamily="34" charset="-122"/>
                <a:ea typeface="微软雅黑" pitchFamily="34" charset="-122"/>
              </a:rPr>
              <a:t>不配合调查的</a:t>
            </a: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经查实存在欺诈客户行为的</a:t>
            </a: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经查实参与分仓或者操纵市场的</a:t>
            </a:r>
            <a:r>
              <a:rPr lang="en-US"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认定的其他违规行为。</a:t>
            </a:r>
            <a:endParaRPr lang="en-US" altLang="zh-CN" sz="2000" dirty="0" smtClean="0">
              <a:latin typeface="微软雅黑" pitchFamily="34" charset="-122"/>
              <a:ea typeface="微软雅黑" pitchFamily="34" charset="-122"/>
            </a:endParaRPr>
          </a:p>
          <a:p>
            <a:pPr marL="227965" indent="0" algn="just">
              <a:lnSpc>
                <a:spcPts val="2000"/>
              </a:lnSpc>
              <a:spcBef>
                <a:spcPts val="600"/>
              </a:spcBef>
              <a:spcAft>
                <a:spcPts val="600"/>
              </a:spcAft>
              <a:buNone/>
              <a:tabLst>
                <a:tab pos="228600" algn="l"/>
                <a:tab pos="266700" algn="l"/>
              </a:tabLst>
              <a:defRPr/>
            </a:pPr>
            <a:endParaRPr lang="zh-CN" altLang="en-US" sz="2000" dirty="0" smtClean="0">
              <a:latin typeface="微软雅黑" pitchFamily="34" charset="-122"/>
              <a:ea typeface="微软雅黑" pitchFamily="34" charset="-122"/>
            </a:endParaRPr>
          </a:p>
          <a:p>
            <a:pPr marL="227965" indent="0" algn="just">
              <a:lnSpc>
                <a:spcPts val="2000"/>
              </a:lnSpc>
              <a:spcBef>
                <a:spcPts val="600"/>
              </a:spcBef>
              <a:spcAft>
                <a:spcPts val="600"/>
              </a:spcAft>
              <a:buNone/>
              <a:tabLst>
                <a:tab pos="228600" algn="l"/>
                <a:tab pos="266700" algn="l"/>
              </a:tabLst>
              <a:defRPr/>
            </a:pPr>
            <a:endParaRPr lang="zh-CN" altLang="en-US" sz="2000" dirty="0" smtClean="0">
              <a:latin typeface="微软雅黑" pitchFamily="34" charset="-122"/>
              <a:ea typeface="微软雅黑" pitchFamily="34" charset="-122"/>
            </a:endParaRPr>
          </a:p>
          <a:p>
            <a:pPr marL="227965" indent="0" algn="just">
              <a:lnSpc>
                <a:spcPts val="2000"/>
              </a:lnSpc>
              <a:spcBef>
                <a:spcPts val="600"/>
              </a:spcBef>
              <a:spcAft>
                <a:spcPts val="600"/>
              </a:spcAft>
              <a:buNone/>
              <a:tabLst>
                <a:tab pos="228600" algn="l"/>
                <a:tab pos="266700" algn="l"/>
              </a:tabLst>
              <a:defRPr/>
            </a:pPr>
            <a:endParaRPr lang="zh-CN" altLang="zh-CN" sz="2000" dirty="0" smtClean="0">
              <a:latin typeface="微软雅黑" pitchFamily="34" charset="-122"/>
              <a:ea typeface="微软雅黑" pitchFamily="34" charset="-122"/>
            </a:endParaRPr>
          </a:p>
          <a:p>
            <a:pPr marL="358775" lvl="1" indent="7938">
              <a:lnSpc>
                <a:spcPts val="1700"/>
              </a:lnSpc>
              <a:buFont typeface="Wingdings 2" pitchFamily="18" charset="2"/>
              <a:buNone/>
              <a:defRPr/>
            </a:pPr>
            <a:endParaRPr lang="en-US" altLang="zh-CN" sz="2000" dirty="0">
              <a:latin typeface="微软雅黑" pitchFamily="34" charset="-122"/>
              <a:ea typeface="微软雅黑" pitchFamily="34" charset="-122"/>
            </a:endParaRPr>
          </a:p>
        </p:txBody>
      </p:sp>
      <p:sp>
        <p:nvSpPr>
          <p:cNvPr id="6"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风险警示制度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41214910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27</a:t>
            </a:fld>
            <a:endParaRPr lang="zh-CN" altLang="en-US" dirty="0"/>
          </a:p>
        </p:txBody>
      </p:sp>
      <p:grpSp>
        <p:nvGrpSpPr>
          <p:cNvPr id="5" name="Group 36"/>
          <p:cNvGrpSpPr>
            <a:grpSpLocks/>
          </p:cNvGrpSpPr>
          <p:nvPr/>
        </p:nvGrpSpPr>
        <p:grpSpPr bwMode="auto">
          <a:xfrm>
            <a:off x="611560" y="1412776"/>
            <a:ext cx="7632750" cy="1080120"/>
            <a:chOff x="4320" y="1152"/>
            <a:chExt cx="414" cy="402"/>
          </a:xfrm>
          <a:solidFill>
            <a:schemeClr val="accent2">
              <a:lumMod val="60000"/>
              <a:lumOff val="40000"/>
            </a:schemeClr>
          </a:solidFill>
        </p:grpSpPr>
        <p:sp>
          <p:nvSpPr>
            <p:cNvPr id="6" name="AutoShape 37"/>
            <p:cNvSpPr>
              <a:spLocks noChangeArrowheads="1"/>
            </p:cNvSpPr>
            <p:nvPr/>
          </p:nvSpPr>
          <p:spPr bwMode="ltGray">
            <a:xfrm>
              <a:off x="4320" y="1152"/>
              <a:ext cx="414" cy="402"/>
            </a:xfrm>
            <a:prstGeom prst="roundRect">
              <a:avLst>
                <a:gd name="adj" fmla="val 11921"/>
              </a:avLst>
            </a:prstGeom>
            <a:grpFill/>
            <a:ln w="25400">
              <a:solidFill>
                <a:srgbClr val="FEFEFE"/>
              </a:solidFill>
              <a:round/>
              <a:headEnd/>
              <a:tailEnd/>
            </a:ln>
            <a:effectLst>
              <a:outerShdw dist="53882" dir="2700000" algn="ctr" rotWithShape="0">
                <a:srgbClr val="000000">
                  <a:alpha val="50000"/>
                </a:srgbClr>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noProof="0">
                <a:ln>
                  <a:noFill/>
                </a:ln>
                <a:solidFill>
                  <a:sysClr val="windowText" lastClr="000000"/>
                </a:solidFill>
                <a:effectLst/>
                <a:uLnTx/>
                <a:uFillTx/>
                <a:latin typeface="微软雅黑" pitchFamily="34" charset="-122"/>
                <a:ea typeface="微软雅黑" pitchFamily="34" charset="-122"/>
              </a:endParaRPr>
            </a:p>
          </p:txBody>
        </p:sp>
        <p:sp>
          <p:nvSpPr>
            <p:cNvPr id="7" name="Freeform 38"/>
            <p:cNvSpPr>
              <a:spLocks/>
            </p:cNvSpPr>
            <p:nvPr/>
          </p:nvSpPr>
          <p:spPr bwMode="ltGray">
            <a:xfrm>
              <a:off x="4346" y="1178"/>
              <a:ext cx="206" cy="201"/>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noProof="0">
                <a:ln>
                  <a:noFill/>
                </a:ln>
                <a:solidFill>
                  <a:sysClr val="windowText" lastClr="000000"/>
                </a:solidFill>
                <a:effectLst/>
                <a:uLnTx/>
                <a:uFillTx/>
                <a:latin typeface="微软雅黑" pitchFamily="34" charset="-122"/>
                <a:ea typeface="微软雅黑" pitchFamily="34" charset="-122"/>
              </a:endParaRPr>
            </a:p>
          </p:txBody>
        </p:sp>
      </p:grpSp>
      <p:grpSp>
        <p:nvGrpSpPr>
          <p:cNvPr id="8" name="Group 39"/>
          <p:cNvGrpSpPr>
            <a:grpSpLocks/>
          </p:cNvGrpSpPr>
          <p:nvPr/>
        </p:nvGrpSpPr>
        <p:grpSpPr bwMode="auto">
          <a:xfrm>
            <a:off x="633785" y="2842543"/>
            <a:ext cx="7632750" cy="1322388"/>
            <a:chOff x="4320" y="1152"/>
            <a:chExt cx="414" cy="402"/>
          </a:xfrm>
          <a:solidFill>
            <a:schemeClr val="accent2">
              <a:lumMod val="75000"/>
            </a:schemeClr>
          </a:solidFill>
        </p:grpSpPr>
        <p:sp>
          <p:nvSpPr>
            <p:cNvPr id="9" name="AutoShape 40"/>
            <p:cNvSpPr>
              <a:spLocks noChangeArrowheads="1"/>
            </p:cNvSpPr>
            <p:nvPr/>
          </p:nvSpPr>
          <p:spPr bwMode="ltGray">
            <a:xfrm>
              <a:off x="4320" y="1152"/>
              <a:ext cx="414" cy="402"/>
            </a:xfrm>
            <a:prstGeom prst="roundRect">
              <a:avLst>
                <a:gd name="adj" fmla="val 11921"/>
              </a:avLst>
            </a:prstGeom>
            <a:grpFill/>
            <a:ln w="25400">
              <a:solidFill>
                <a:srgbClr val="FEFEFE"/>
              </a:solidFill>
              <a:round/>
              <a:headEnd/>
              <a:tailEnd/>
            </a:ln>
            <a:effectLst>
              <a:outerShdw dist="53882" dir="2700000" algn="ctr" rotWithShape="0">
                <a:srgbClr val="000000">
                  <a:alpha val="50000"/>
                </a:srgbClr>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noProof="0">
                <a:ln>
                  <a:noFill/>
                </a:ln>
                <a:solidFill>
                  <a:sysClr val="windowText" lastClr="000000"/>
                </a:solidFill>
                <a:effectLst/>
                <a:uLnTx/>
                <a:uFillTx/>
                <a:latin typeface="微软雅黑" pitchFamily="34" charset="-122"/>
                <a:ea typeface="微软雅黑" pitchFamily="34" charset="-122"/>
              </a:endParaRPr>
            </a:p>
          </p:txBody>
        </p:sp>
        <p:sp>
          <p:nvSpPr>
            <p:cNvPr id="10" name="Freeform 41"/>
            <p:cNvSpPr>
              <a:spLocks/>
            </p:cNvSpPr>
            <p:nvPr/>
          </p:nvSpPr>
          <p:spPr bwMode="ltGray">
            <a:xfrm>
              <a:off x="4346" y="1178"/>
              <a:ext cx="206" cy="201"/>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noProof="0">
                <a:ln>
                  <a:noFill/>
                </a:ln>
                <a:solidFill>
                  <a:sysClr val="windowText" lastClr="000000"/>
                </a:solidFill>
                <a:effectLst/>
                <a:uLnTx/>
                <a:uFillTx/>
                <a:latin typeface="微软雅黑" pitchFamily="34" charset="-122"/>
                <a:ea typeface="微软雅黑" pitchFamily="34" charset="-122"/>
              </a:endParaRPr>
            </a:p>
          </p:txBody>
        </p:sp>
      </p:grpSp>
      <p:grpSp>
        <p:nvGrpSpPr>
          <p:cNvPr id="11" name="Group 42"/>
          <p:cNvGrpSpPr>
            <a:grpSpLocks/>
          </p:cNvGrpSpPr>
          <p:nvPr/>
        </p:nvGrpSpPr>
        <p:grpSpPr bwMode="auto">
          <a:xfrm>
            <a:off x="648072" y="4436964"/>
            <a:ext cx="7632750" cy="1008260"/>
            <a:chOff x="4320" y="1152"/>
            <a:chExt cx="414" cy="402"/>
          </a:xfrm>
          <a:solidFill>
            <a:schemeClr val="accent2">
              <a:lumMod val="50000"/>
            </a:schemeClr>
          </a:solidFill>
        </p:grpSpPr>
        <p:sp>
          <p:nvSpPr>
            <p:cNvPr id="12" name="AutoShape 43"/>
            <p:cNvSpPr>
              <a:spLocks noChangeArrowheads="1"/>
            </p:cNvSpPr>
            <p:nvPr/>
          </p:nvSpPr>
          <p:spPr bwMode="ltGray">
            <a:xfrm>
              <a:off x="4320" y="1152"/>
              <a:ext cx="414" cy="402"/>
            </a:xfrm>
            <a:prstGeom prst="roundRect">
              <a:avLst>
                <a:gd name="adj" fmla="val 11921"/>
              </a:avLst>
            </a:prstGeom>
            <a:grpFill/>
            <a:ln w="25400">
              <a:solidFill>
                <a:srgbClr val="FEFEFE"/>
              </a:solidFill>
              <a:round/>
              <a:headEnd/>
              <a:tailEnd/>
            </a:ln>
            <a:effectLst>
              <a:outerShdw dist="53882" dir="2700000" algn="ctr" rotWithShape="0">
                <a:srgbClr val="000000">
                  <a:alpha val="50000"/>
                </a:srgbClr>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noProof="0">
                <a:ln>
                  <a:noFill/>
                </a:ln>
                <a:solidFill>
                  <a:sysClr val="windowText" lastClr="000000"/>
                </a:solidFill>
                <a:effectLst/>
                <a:uLnTx/>
                <a:uFillTx/>
                <a:latin typeface="微软雅黑" pitchFamily="34" charset="-122"/>
                <a:ea typeface="微软雅黑" pitchFamily="34" charset="-122"/>
              </a:endParaRPr>
            </a:p>
          </p:txBody>
        </p:sp>
        <p:sp>
          <p:nvSpPr>
            <p:cNvPr id="13" name="Freeform 44"/>
            <p:cNvSpPr>
              <a:spLocks/>
            </p:cNvSpPr>
            <p:nvPr/>
          </p:nvSpPr>
          <p:spPr bwMode="ltGray">
            <a:xfrm>
              <a:off x="4346" y="1178"/>
              <a:ext cx="206" cy="201"/>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p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noProof="0">
                <a:ln>
                  <a:noFill/>
                </a:ln>
                <a:solidFill>
                  <a:sysClr val="windowText" lastClr="000000"/>
                </a:solidFill>
                <a:effectLst/>
                <a:uLnTx/>
                <a:uFillTx/>
                <a:latin typeface="微软雅黑" pitchFamily="34" charset="-122"/>
                <a:ea typeface="微软雅黑" pitchFamily="34" charset="-122"/>
              </a:endParaRPr>
            </a:p>
          </p:txBody>
        </p:sp>
      </p:grpSp>
      <p:sp>
        <p:nvSpPr>
          <p:cNvPr id="14" name="Rectangle 48"/>
          <p:cNvSpPr>
            <a:spLocks noChangeArrowheads="1"/>
          </p:cNvSpPr>
          <p:nvPr/>
        </p:nvSpPr>
        <p:spPr bwMode="auto">
          <a:xfrm>
            <a:off x="821108" y="1651918"/>
            <a:ext cx="69192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zh-CN" altLang="en-US" sz="2800" dirty="0">
                <a:solidFill>
                  <a:schemeClr val="bg1"/>
                </a:solidFill>
                <a:latin typeface="微软雅黑" pitchFamily="34" charset="-122"/>
                <a:ea typeface="微软雅黑" pitchFamily="34" charset="-122"/>
              </a:rPr>
              <a:t>实质重于形</a:t>
            </a:r>
            <a:r>
              <a:rPr lang="zh-CN" altLang="en-US" sz="2800" dirty="0" smtClean="0">
                <a:solidFill>
                  <a:schemeClr val="bg1"/>
                </a:solidFill>
                <a:latin typeface="微软雅黑" pitchFamily="34" charset="-122"/>
                <a:ea typeface="微软雅黑" pitchFamily="34" charset="-122"/>
              </a:rPr>
              <a:t>式：八种情形</a:t>
            </a:r>
            <a:endParaRPr lang="en-US" altLang="zh-CN" sz="2800" dirty="0">
              <a:solidFill>
                <a:schemeClr val="bg1"/>
              </a:solidFill>
              <a:latin typeface="微软雅黑" pitchFamily="34" charset="-122"/>
              <a:ea typeface="微软雅黑" pitchFamily="34" charset="-122"/>
            </a:endParaRPr>
          </a:p>
        </p:txBody>
      </p:sp>
      <p:sp>
        <p:nvSpPr>
          <p:cNvPr id="15" name="Rectangle 49"/>
          <p:cNvSpPr>
            <a:spLocks noChangeArrowheads="1"/>
          </p:cNvSpPr>
          <p:nvPr/>
        </p:nvSpPr>
        <p:spPr bwMode="auto">
          <a:xfrm>
            <a:off x="827584" y="3023047"/>
            <a:ext cx="691924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zh-CN" altLang="en-US" sz="2800" dirty="0">
                <a:solidFill>
                  <a:schemeClr val="bg1"/>
                </a:solidFill>
                <a:latin typeface="微软雅黑" pitchFamily="34" charset="-122"/>
                <a:ea typeface="微软雅黑" pitchFamily="34" charset="-122"/>
              </a:rPr>
              <a:t>期货公司会员、</a:t>
            </a:r>
            <a:r>
              <a:rPr lang="zh-CN" altLang="en-US" sz="2800" dirty="0" smtClean="0">
                <a:solidFill>
                  <a:schemeClr val="bg1"/>
                </a:solidFill>
                <a:latin typeface="微软雅黑" pitchFamily="34" charset="-122"/>
                <a:ea typeface="微软雅黑" pitchFamily="34" charset="-122"/>
              </a:rPr>
              <a:t>境外特殊经纪</a:t>
            </a:r>
            <a:r>
              <a:rPr lang="zh-CN" altLang="en-US" sz="2800" dirty="0">
                <a:solidFill>
                  <a:schemeClr val="bg1"/>
                </a:solidFill>
                <a:latin typeface="微软雅黑" pitchFamily="34" charset="-122"/>
                <a:ea typeface="微软雅黑" pitchFamily="34" charset="-122"/>
              </a:rPr>
              <a:t>参与者、</a:t>
            </a:r>
            <a:r>
              <a:rPr lang="zh-CN" altLang="en-US" sz="2800" dirty="0" smtClean="0">
                <a:solidFill>
                  <a:schemeClr val="bg1"/>
                </a:solidFill>
                <a:latin typeface="微软雅黑" pitchFamily="34" charset="-122"/>
                <a:ea typeface="微软雅黑" pitchFamily="34" charset="-122"/>
              </a:rPr>
              <a:t>境外中介</a:t>
            </a:r>
            <a:r>
              <a:rPr lang="zh-CN" altLang="en-US" sz="2800" dirty="0">
                <a:solidFill>
                  <a:schemeClr val="bg1"/>
                </a:solidFill>
                <a:latin typeface="微软雅黑" pitchFamily="34" charset="-122"/>
                <a:ea typeface="微软雅黑" pitchFamily="34" charset="-122"/>
              </a:rPr>
              <a:t>机构告知客户申报要求</a:t>
            </a:r>
            <a:endParaRPr lang="en-US" altLang="zh-CN" sz="2800" dirty="0">
              <a:solidFill>
                <a:schemeClr val="bg1"/>
              </a:solidFill>
              <a:latin typeface="微软雅黑" pitchFamily="34" charset="-122"/>
              <a:ea typeface="微软雅黑" pitchFamily="34" charset="-122"/>
            </a:endParaRPr>
          </a:p>
        </p:txBody>
      </p:sp>
      <p:sp>
        <p:nvSpPr>
          <p:cNvPr id="16" name="Rectangle 50"/>
          <p:cNvSpPr>
            <a:spLocks noChangeArrowheads="1"/>
          </p:cNvSpPr>
          <p:nvPr/>
        </p:nvSpPr>
        <p:spPr bwMode="auto">
          <a:xfrm>
            <a:off x="821108" y="4695156"/>
            <a:ext cx="69192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zh-CN" altLang="en-US" sz="2800" dirty="0">
                <a:solidFill>
                  <a:schemeClr val="bg1"/>
                </a:solidFill>
                <a:latin typeface="微软雅黑" pitchFamily="34" charset="-122"/>
                <a:ea typeface="微软雅黑" pitchFamily="34" charset="-122"/>
              </a:rPr>
              <a:t>客户主动申报</a:t>
            </a:r>
            <a:endParaRPr lang="en-US" altLang="zh-CN" sz="2800" dirty="0">
              <a:solidFill>
                <a:schemeClr val="bg1"/>
              </a:solidFill>
              <a:latin typeface="微软雅黑" pitchFamily="34" charset="-122"/>
              <a:ea typeface="微软雅黑" pitchFamily="34" charset="-122"/>
            </a:endParaRPr>
          </a:p>
        </p:txBody>
      </p:sp>
      <p:sp>
        <p:nvSpPr>
          <p:cNvPr id="18"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实控关系账户认定</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1411346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3A6A32A1-0F4F-4F44-964C-9A871D3606AB}" type="slidenum">
              <a:rPr lang="zh-CN" altLang="en-US" smtClean="0"/>
              <a:pPr/>
              <a:t>28</a:t>
            </a:fld>
            <a:endParaRPr lang="zh-CN" altLang="en-US"/>
          </a:p>
        </p:txBody>
      </p:sp>
      <p:sp>
        <p:nvSpPr>
          <p:cNvPr id="4"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实控关系账户认定</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
        <p:nvSpPr>
          <p:cNvPr id="5" name="内容占位符 2"/>
          <p:cNvSpPr txBox="1">
            <a:spLocks/>
          </p:cNvSpPr>
          <p:nvPr/>
        </p:nvSpPr>
        <p:spPr>
          <a:xfrm>
            <a:off x="251520" y="836712"/>
            <a:ext cx="8656637" cy="532859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zh-CN" altLang="zh-CN" sz="1800" dirty="0" smtClean="0">
                <a:latin typeface="微软雅黑" pitchFamily="34" charset="-122"/>
                <a:ea typeface="微软雅黑" pitchFamily="34" charset="-122"/>
              </a:rPr>
              <a:t>（一）行为人作为他人的控股股东，即行为人的出资额占他人资本总额</a:t>
            </a:r>
            <a:r>
              <a:rPr lang="en-US" altLang="zh-CN" sz="1800" dirty="0" smtClean="0">
                <a:latin typeface="微软雅黑" pitchFamily="34" charset="-122"/>
                <a:ea typeface="微软雅黑" pitchFamily="34" charset="-122"/>
              </a:rPr>
              <a:t>50%</a:t>
            </a:r>
            <a:r>
              <a:rPr lang="zh-CN" altLang="zh-CN" sz="1800" dirty="0" smtClean="0">
                <a:latin typeface="微软雅黑" pitchFamily="34" charset="-122"/>
                <a:ea typeface="微软雅黑" pitchFamily="34" charset="-122"/>
              </a:rPr>
              <a:t>以上或者其持有的股份占他人股本总额</a:t>
            </a:r>
            <a:r>
              <a:rPr lang="en-US" altLang="zh-CN" sz="1800" dirty="0" smtClean="0">
                <a:latin typeface="微软雅黑" pitchFamily="34" charset="-122"/>
                <a:ea typeface="微软雅黑" pitchFamily="34" charset="-122"/>
              </a:rPr>
              <a:t>50%</a:t>
            </a:r>
            <a:r>
              <a:rPr lang="zh-CN" altLang="zh-CN" sz="1800" dirty="0" smtClean="0">
                <a:latin typeface="微软雅黑" pitchFamily="34" charset="-122"/>
                <a:ea typeface="微软雅黑" pitchFamily="34" charset="-122"/>
              </a:rPr>
              <a:t>以上的股东，出资额或者持有股份的比例虽然不足</a:t>
            </a:r>
            <a:r>
              <a:rPr lang="en-US" altLang="zh-CN" sz="1800" dirty="0" smtClean="0">
                <a:latin typeface="微软雅黑" pitchFamily="34" charset="-122"/>
                <a:ea typeface="微软雅黑" pitchFamily="34" charset="-122"/>
              </a:rPr>
              <a:t>50%</a:t>
            </a:r>
            <a:r>
              <a:rPr lang="zh-CN" altLang="zh-CN" sz="1800" dirty="0" smtClean="0">
                <a:latin typeface="微软雅黑" pitchFamily="34" charset="-122"/>
                <a:ea typeface="微软雅黑" pitchFamily="34" charset="-122"/>
              </a:rPr>
              <a:t>，但依其出资额或者持有的股份所享有的表决权已足以对股东会、股东大会的决议产生重大影响的股东；</a:t>
            </a:r>
          </a:p>
          <a:p>
            <a:pPr>
              <a:buNone/>
            </a:pPr>
            <a:r>
              <a:rPr lang="zh-CN" altLang="zh-CN" sz="1800" dirty="0" smtClean="0">
                <a:latin typeface="微软雅黑" pitchFamily="34" charset="-122"/>
                <a:ea typeface="微软雅黑" pitchFamily="34" charset="-122"/>
              </a:rPr>
              <a:t>（二）行为人作为他人的开户授权人、指定下单人、资金调拨人、结算单确认人或者其他形式的委托代理人；</a:t>
            </a:r>
          </a:p>
          <a:p>
            <a:pPr>
              <a:buNone/>
            </a:pPr>
            <a:r>
              <a:rPr lang="zh-CN" altLang="zh-CN" sz="1800" dirty="0" smtClean="0">
                <a:latin typeface="微软雅黑" pitchFamily="34" charset="-122"/>
                <a:ea typeface="微软雅黑" pitchFamily="34" charset="-122"/>
              </a:rPr>
              <a:t>（三）行为人作为他人的法定代表人、主要合伙人、董事、监事、高级管理人员等，或者行为人与他人的法定代表人、主要合伙人、董事、监事、高级管理人员等一致的；</a:t>
            </a:r>
          </a:p>
          <a:p>
            <a:pPr>
              <a:buNone/>
            </a:pPr>
            <a:r>
              <a:rPr lang="zh-CN" altLang="zh-CN" sz="1800" dirty="0" smtClean="0">
                <a:latin typeface="微软雅黑" pitchFamily="34" charset="-122"/>
                <a:ea typeface="微软雅黑" pitchFamily="34" charset="-122"/>
              </a:rPr>
              <a:t>（四）行为人与他人之间存在配偶关系；</a:t>
            </a:r>
          </a:p>
          <a:p>
            <a:pPr>
              <a:buNone/>
            </a:pPr>
            <a:r>
              <a:rPr lang="zh-CN" altLang="zh-CN" sz="1800" dirty="0" smtClean="0">
                <a:latin typeface="微软雅黑" pitchFamily="34" charset="-122"/>
                <a:ea typeface="微软雅黑" pitchFamily="34" charset="-122"/>
              </a:rPr>
              <a:t>（五）行为人与他人之间存在父母、子女、兄弟姐妹等关系，且对他人期货账户的日常交易决策具有决定权或者重大影响；</a:t>
            </a:r>
          </a:p>
          <a:p>
            <a:pPr>
              <a:buNone/>
            </a:pPr>
            <a:r>
              <a:rPr lang="zh-CN" altLang="zh-CN" sz="1800" dirty="0" smtClean="0">
                <a:latin typeface="微软雅黑" pitchFamily="34" charset="-122"/>
                <a:ea typeface="微软雅黑" pitchFamily="34" charset="-122"/>
              </a:rPr>
              <a:t>（六）行为人通过投资关系、协议、融资安排或者其他安排，能够对他人期货账户的日常交易决策具有决定权或者重大影响；</a:t>
            </a:r>
          </a:p>
          <a:p>
            <a:pPr>
              <a:buNone/>
            </a:pPr>
            <a:r>
              <a:rPr lang="zh-CN" altLang="zh-CN" sz="1800" dirty="0" smtClean="0">
                <a:latin typeface="微软雅黑" pitchFamily="34" charset="-122"/>
                <a:ea typeface="微软雅黑" pitchFamily="34" charset="-122"/>
              </a:rPr>
              <a:t>（七）行为人对两个</a:t>
            </a:r>
            <a:r>
              <a:rPr lang="zh-CN" altLang="en-US" sz="1800" dirty="0">
                <a:latin typeface="微软雅黑" pitchFamily="34" charset="-122"/>
                <a:ea typeface="微软雅黑" pitchFamily="34" charset="-122"/>
              </a:rPr>
              <a:t>或者</a:t>
            </a:r>
            <a:r>
              <a:rPr lang="zh-CN" altLang="en-US" sz="1800" dirty="0" smtClean="0">
                <a:latin typeface="微软雅黑" pitchFamily="34" charset="-122"/>
                <a:ea typeface="微软雅黑" pitchFamily="34" charset="-122"/>
              </a:rPr>
              <a:t>多个</a:t>
            </a:r>
            <a:r>
              <a:rPr lang="zh-CN" altLang="zh-CN" sz="1800" dirty="0" smtClean="0">
                <a:latin typeface="微软雅黑" pitchFamily="34" charset="-122"/>
                <a:ea typeface="微软雅黑" pitchFamily="34" charset="-122"/>
              </a:rPr>
              <a:t>他人期货账户的日常交易决策具有决定权或者重大影响；</a:t>
            </a:r>
          </a:p>
          <a:p>
            <a:pPr>
              <a:buNone/>
            </a:pPr>
            <a:r>
              <a:rPr lang="zh-CN" altLang="zh-CN" sz="1800" dirty="0" smtClean="0">
                <a:latin typeface="微软雅黑" pitchFamily="34" charset="-122"/>
                <a:ea typeface="微软雅黑" pitchFamily="34" charset="-122"/>
              </a:rPr>
              <a:t>（八）能源中心认定的其他情形。</a:t>
            </a:r>
          </a:p>
          <a:p>
            <a:pPr marL="227965" indent="0" algn="just">
              <a:lnSpc>
                <a:spcPts val="2000"/>
              </a:lnSpc>
              <a:spcBef>
                <a:spcPts val="480"/>
              </a:spcBef>
              <a:spcAft>
                <a:spcPts val="120"/>
              </a:spcAft>
              <a:buFont typeface="Wingdings 2" pitchFamily="18" charset="2"/>
              <a:buNone/>
              <a:tabLst>
                <a:tab pos="228600" algn="l"/>
                <a:tab pos="266700" algn="l"/>
              </a:tabLst>
              <a:defRPr/>
            </a:pPr>
            <a:endParaRPr lang="zh-CN" altLang="en-US" sz="2000" dirty="0" smtClean="0">
              <a:solidFill>
                <a:schemeClr val="accent2">
                  <a:lumMod val="50000"/>
                </a:schemeClr>
              </a:solidFill>
              <a:latin typeface="微软雅黑" pitchFamily="34" charset="-122"/>
              <a:ea typeface="微软雅黑" pitchFamily="34" charset="-122"/>
            </a:endParaRPr>
          </a:p>
          <a:p>
            <a:pPr marL="227965" indent="0" algn="just">
              <a:lnSpc>
                <a:spcPts val="1700"/>
              </a:lnSpc>
              <a:spcBef>
                <a:spcPts val="480"/>
              </a:spcBef>
              <a:spcAft>
                <a:spcPts val="120"/>
              </a:spcAft>
              <a:buFont typeface="Wingdings 2" pitchFamily="18" charset="2"/>
              <a:buNone/>
              <a:tabLst>
                <a:tab pos="228600" algn="l"/>
                <a:tab pos="266700" algn="l"/>
              </a:tabLst>
              <a:defRPr/>
            </a:pPr>
            <a:endParaRPr lang="zh-CN" altLang="zh-CN" sz="2000" dirty="0" smtClean="0">
              <a:latin typeface="微软雅黑" pitchFamily="34" charset="-122"/>
              <a:ea typeface="微软雅黑" pitchFamily="34" charset="-122"/>
            </a:endParaRPr>
          </a:p>
          <a:p>
            <a:pPr marL="358775" lvl="1" indent="7938">
              <a:lnSpc>
                <a:spcPts val="1700"/>
              </a:lnSpc>
              <a:buFont typeface="Wingdings 2" pitchFamily="18" charset="2"/>
              <a:buNone/>
              <a:defRPr/>
            </a:pPr>
            <a:endParaRPr lang="en-US" altLang="zh-CN" sz="20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29</a:t>
            </a:fld>
            <a:endParaRPr lang="zh-CN" altLang="en-US" dirty="0"/>
          </a:p>
        </p:txBody>
      </p:sp>
      <p:grpSp>
        <p:nvGrpSpPr>
          <p:cNvPr id="16" name="组合 36"/>
          <p:cNvGrpSpPr>
            <a:grpSpLocks/>
          </p:cNvGrpSpPr>
          <p:nvPr/>
        </p:nvGrpSpPr>
        <p:grpSpPr bwMode="auto">
          <a:xfrm>
            <a:off x="467544" y="3329080"/>
            <a:ext cx="3624312" cy="958724"/>
            <a:chOff x="6014264" y="2545740"/>
            <a:chExt cx="2223185" cy="544546"/>
          </a:xfrm>
          <a:solidFill>
            <a:schemeClr val="accent2">
              <a:lumMod val="60000"/>
              <a:lumOff val="40000"/>
            </a:schemeClr>
          </a:solidFill>
        </p:grpSpPr>
        <p:sp>
          <p:nvSpPr>
            <p:cNvPr id="19" name="圆角矩形 2"/>
            <p:cNvSpPr/>
            <p:nvPr/>
          </p:nvSpPr>
          <p:spPr>
            <a:xfrm>
              <a:off x="6014264" y="2545740"/>
              <a:ext cx="2223185" cy="544546"/>
            </a:xfrm>
            <a:prstGeom prst="roundRect">
              <a:avLst/>
            </a:prstGeom>
            <a:grpFill/>
            <a:ln>
              <a:gradFill>
                <a:gsLst>
                  <a:gs pos="0">
                    <a:schemeClr val="bg1"/>
                  </a:gs>
                  <a:gs pos="70000">
                    <a:schemeClr val="bg1">
                      <a:alpha val="62000"/>
                    </a:schemeClr>
                  </a:gs>
                  <a:gs pos="100000">
                    <a:srgbClr val="FFEBFA">
                      <a:alpha val="2700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000">
                <a:solidFill>
                  <a:schemeClr val="bg1"/>
                </a:solidFill>
                <a:latin typeface="微软雅黑" pitchFamily="34" charset="-122"/>
                <a:ea typeface="微软雅黑" pitchFamily="34" charset="-122"/>
              </a:endParaRPr>
            </a:p>
          </p:txBody>
        </p:sp>
        <p:sp>
          <p:nvSpPr>
            <p:cNvPr id="18" name="TextBox 38"/>
            <p:cNvSpPr txBox="1">
              <a:spLocks noChangeArrowheads="1"/>
            </p:cNvSpPr>
            <p:nvPr/>
          </p:nvSpPr>
          <p:spPr bwMode="auto">
            <a:xfrm>
              <a:off x="6102606" y="2673408"/>
              <a:ext cx="2078802" cy="297184"/>
            </a:xfrm>
            <a:prstGeom prst="rect">
              <a:avLst/>
            </a:prstGeom>
            <a:grpFill/>
            <a:ln w="9525">
              <a:noFill/>
              <a:miter lim="800000"/>
              <a:headEnd/>
              <a:tailEnd/>
            </a:ln>
          </p:spPr>
          <p:txBody>
            <a:bodyPr wrap="square">
              <a:spAutoFit/>
            </a:bodyPr>
            <a:lstStyle/>
            <a:p>
              <a:pPr algn="ctr"/>
              <a:r>
                <a:rPr lang="zh-CN" altLang="en-US" sz="2800" dirty="0" smtClean="0">
                  <a:solidFill>
                    <a:schemeClr val="bg1"/>
                  </a:solidFill>
                  <a:latin typeface="微软雅黑" pitchFamily="34" charset="-122"/>
                  <a:ea typeface="微软雅黑" pitchFamily="34" charset="-122"/>
                </a:rPr>
                <a:t>账户组间视为自成交</a:t>
              </a:r>
              <a:endParaRPr lang="zh-CN" altLang="en-US" sz="2800" dirty="0">
                <a:solidFill>
                  <a:schemeClr val="bg1"/>
                </a:solidFill>
                <a:latin typeface="微软雅黑" pitchFamily="34" charset="-122"/>
                <a:ea typeface="微软雅黑" pitchFamily="34" charset="-122"/>
              </a:endParaRPr>
            </a:p>
          </p:txBody>
        </p:sp>
      </p:grpSp>
      <p:grpSp>
        <p:nvGrpSpPr>
          <p:cNvPr id="21" name="组合 20"/>
          <p:cNvGrpSpPr>
            <a:grpSpLocks/>
          </p:cNvGrpSpPr>
          <p:nvPr/>
        </p:nvGrpSpPr>
        <p:grpSpPr bwMode="auto">
          <a:xfrm>
            <a:off x="546034" y="1556792"/>
            <a:ext cx="3377891" cy="1098125"/>
            <a:chOff x="6057986" y="2402651"/>
            <a:chExt cx="1903672" cy="610060"/>
          </a:xfrm>
          <a:solidFill>
            <a:schemeClr val="accent2">
              <a:lumMod val="60000"/>
              <a:lumOff val="40000"/>
            </a:schemeClr>
          </a:solidFill>
        </p:grpSpPr>
        <p:grpSp>
          <p:nvGrpSpPr>
            <p:cNvPr id="22" name="组合 1"/>
            <p:cNvGrpSpPr/>
            <p:nvPr/>
          </p:nvGrpSpPr>
          <p:grpSpPr>
            <a:xfrm>
              <a:off x="6136007" y="2402651"/>
              <a:ext cx="1825651" cy="544546"/>
              <a:chOff x="1214414" y="2714620"/>
              <a:chExt cx="1500198" cy="714380"/>
            </a:xfrm>
            <a:grpFill/>
            <a:effectLst>
              <a:reflection blurRad="6350" stA="52000" endA="300" endPos="35000" dir="5400000" sy="-100000" algn="bl" rotWithShape="0"/>
            </a:effectLst>
          </p:grpSpPr>
          <p:sp>
            <p:nvSpPr>
              <p:cNvPr id="24" name="圆角矩形 2"/>
              <p:cNvSpPr/>
              <p:nvPr/>
            </p:nvSpPr>
            <p:spPr>
              <a:xfrm>
                <a:off x="1214414" y="2714620"/>
                <a:ext cx="1500198" cy="714380"/>
              </a:xfrm>
              <a:prstGeom prst="roundRect">
                <a:avLst/>
              </a:prstGeom>
              <a:grpFill/>
              <a:ln>
                <a:gradFill>
                  <a:gsLst>
                    <a:gs pos="0">
                      <a:schemeClr val="bg1"/>
                    </a:gs>
                    <a:gs pos="70000">
                      <a:schemeClr val="bg1">
                        <a:alpha val="62000"/>
                      </a:schemeClr>
                    </a:gs>
                    <a:gs pos="100000">
                      <a:srgbClr val="FFEBFA">
                        <a:alpha val="2700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800">
                  <a:solidFill>
                    <a:schemeClr val="bg1"/>
                  </a:solidFill>
                  <a:latin typeface="微软雅黑" pitchFamily="34" charset="-122"/>
                  <a:ea typeface="微软雅黑" pitchFamily="34" charset="-122"/>
                </a:endParaRPr>
              </a:p>
            </p:txBody>
          </p:sp>
          <p:sp>
            <p:nvSpPr>
              <p:cNvPr id="25" name="任意多边形 3"/>
              <p:cNvSpPr/>
              <p:nvPr/>
            </p:nvSpPr>
            <p:spPr>
              <a:xfrm>
                <a:off x="1214415" y="2883794"/>
                <a:ext cx="1375337" cy="394651"/>
              </a:xfrm>
              <a:custGeom>
                <a:avLst/>
                <a:gdLst>
                  <a:gd name="connsiteX0" fmla="*/ 73841 w 1500198"/>
                  <a:gd name="connsiteY0" fmla="*/ 0 h 241736"/>
                  <a:gd name="connsiteX1" fmla="*/ 1426357 w 1500198"/>
                  <a:gd name="connsiteY1" fmla="*/ 0 h 241736"/>
                  <a:gd name="connsiteX2" fmla="*/ 1478570 w 1500198"/>
                  <a:gd name="connsiteY2" fmla="*/ 21628 h 241736"/>
                  <a:gd name="connsiteX3" fmla="*/ 1500197 w 1500198"/>
                  <a:gd name="connsiteY3" fmla="*/ 73842 h 241736"/>
                  <a:gd name="connsiteX4" fmla="*/ 1500198 w 1500198"/>
                  <a:gd name="connsiteY4" fmla="*/ 241736 h 241736"/>
                  <a:gd name="connsiteX5" fmla="*/ 1500198 w 1500198"/>
                  <a:gd name="connsiteY5" fmla="*/ 241736 h 241736"/>
                  <a:gd name="connsiteX6" fmla="*/ 1500198 w 1500198"/>
                  <a:gd name="connsiteY6" fmla="*/ 241736 h 241736"/>
                  <a:gd name="connsiteX7" fmla="*/ 0 w 1500198"/>
                  <a:gd name="connsiteY7" fmla="*/ 241736 h 241736"/>
                  <a:gd name="connsiteX8" fmla="*/ 0 w 1500198"/>
                  <a:gd name="connsiteY8" fmla="*/ 241736 h 241736"/>
                  <a:gd name="connsiteX9" fmla="*/ 0 w 1500198"/>
                  <a:gd name="connsiteY9" fmla="*/ 241736 h 241736"/>
                  <a:gd name="connsiteX10" fmla="*/ 0 w 1500198"/>
                  <a:gd name="connsiteY10" fmla="*/ 73841 h 241736"/>
                  <a:gd name="connsiteX11" fmla="*/ 21628 w 1500198"/>
                  <a:gd name="connsiteY11" fmla="*/ 21628 h 241736"/>
                  <a:gd name="connsiteX12" fmla="*/ 73842 w 1500198"/>
                  <a:gd name="connsiteY12" fmla="*/ 1 h 241736"/>
                  <a:gd name="connsiteX13" fmla="*/ 73841 w 1500198"/>
                  <a:gd name="connsiteY13" fmla="*/ 0 h 241736"/>
                  <a:gd name="connsiteX0" fmla="*/ 73841 w 1500198"/>
                  <a:gd name="connsiteY0" fmla="*/ 0 h 241736"/>
                  <a:gd name="connsiteX1" fmla="*/ 1426357 w 1500198"/>
                  <a:gd name="connsiteY1" fmla="*/ 0 h 241736"/>
                  <a:gd name="connsiteX2" fmla="*/ 1478570 w 1500198"/>
                  <a:gd name="connsiteY2" fmla="*/ 21628 h 241736"/>
                  <a:gd name="connsiteX3" fmla="*/ 1500197 w 1500198"/>
                  <a:gd name="connsiteY3" fmla="*/ 73842 h 241736"/>
                  <a:gd name="connsiteX4" fmla="*/ 1500198 w 1500198"/>
                  <a:gd name="connsiteY4" fmla="*/ 241736 h 241736"/>
                  <a:gd name="connsiteX5" fmla="*/ 1500198 w 1500198"/>
                  <a:gd name="connsiteY5" fmla="*/ 241736 h 241736"/>
                  <a:gd name="connsiteX6" fmla="*/ 1500198 w 1500198"/>
                  <a:gd name="connsiteY6" fmla="*/ 241736 h 241736"/>
                  <a:gd name="connsiteX7" fmla="*/ 0 w 1500198"/>
                  <a:gd name="connsiteY7" fmla="*/ 241736 h 241736"/>
                  <a:gd name="connsiteX8" fmla="*/ 0 w 1500198"/>
                  <a:gd name="connsiteY8" fmla="*/ 241736 h 241736"/>
                  <a:gd name="connsiteX9" fmla="*/ 0 w 1500198"/>
                  <a:gd name="connsiteY9" fmla="*/ 241736 h 241736"/>
                  <a:gd name="connsiteX10" fmla="*/ 0 w 1500198"/>
                  <a:gd name="connsiteY10" fmla="*/ 73841 h 241736"/>
                  <a:gd name="connsiteX11" fmla="*/ 21628 w 1500198"/>
                  <a:gd name="connsiteY11" fmla="*/ 21628 h 241736"/>
                  <a:gd name="connsiteX12" fmla="*/ 73842 w 1500198"/>
                  <a:gd name="connsiteY12" fmla="*/ 1 h 241736"/>
                  <a:gd name="connsiteX13" fmla="*/ 73841 w 1500198"/>
                  <a:gd name="connsiteY13" fmla="*/ 0 h 241736"/>
                  <a:gd name="connsiteX0" fmla="*/ 73841 w 1500198"/>
                  <a:gd name="connsiteY0" fmla="*/ 0 h 241736"/>
                  <a:gd name="connsiteX1" fmla="*/ 1426357 w 1500198"/>
                  <a:gd name="connsiteY1" fmla="*/ 0 h 241736"/>
                  <a:gd name="connsiteX2" fmla="*/ 1478570 w 1500198"/>
                  <a:gd name="connsiteY2" fmla="*/ 21628 h 241736"/>
                  <a:gd name="connsiteX3" fmla="*/ 1500197 w 1500198"/>
                  <a:gd name="connsiteY3" fmla="*/ 73842 h 241736"/>
                  <a:gd name="connsiteX4" fmla="*/ 1500198 w 1500198"/>
                  <a:gd name="connsiteY4" fmla="*/ 241736 h 241736"/>
                  <a:gd name="connsiteX5" fmla="*/ 1500198 w 1500198"/>
                  <a:gd name="connsiteY5" fmla="*/ 241736 h 241736"/>
                  <a:gd name="connsiteX6" fmla="*/ 1500198 w 1500198"/>
                  <a:gd name="connsiteY6" fmla="*/ 241736 h 241736"/>
                  <a:gd name="connsiteX7" fmla="*/ 0 w 1500198"/>
                  <a:gd name="connsiteY7" fmla="*/ 241736 h 241736"/>
                  <a:gd name="connsiteX8" fmla="*/ 0 w 1500198"/>
                  <a:gd name="connsiteY8" fmla="*/ 241736 h 241736"/>
                  <a:gd name="connsiteX9" fmla="*/ 0 w 1500198"/>
                  <a:gd name="connsiteY9" fmla="*/ 241736 h 241736"/>
                  <a:gd name="connsiteX10" fmla="*/ 0 w 1500198"/>
                  <a:gd name="connsiteY10" fmla="*/ 73841 h 241736"/>
                  <a:gd name="connsiteX11" fmla="*/ 21628 w 1500198"/>
                  <a:gd name="connsiteY11" fmla="*/ 21628 h 241736"/>
                  <a:gd name="connsiteX12" fmla="*/ 73842 w 1500198"/>
                  <a:gd name="connsiteY12" fmla="*/ 1 h 241736"/>
                  <a:gd name="connsiteX13" fmla="*/ 73841 w 1500198"/>
                  <a:gd name="connsiteY13" fmla="*/ 0 h 241736"/>
                  <a:gd name="connsiteX0" fmla="*/ 73841 w 1500198"/>
                  <a:gd name="connsiteY0" fmla="*/ 0 h 241736"/>
                  <a:gd name="connsiteX1" fmla="*/ 1426357 w 1500198"/>
                  <a:gd name="connsiteY1" fmla="*/ 0 h 241736"/>
                  <a:gd name="connsiteX2" fmla="*/ 1478570 w 1500198"/>
                  <a:gd name="connsiteY2" fmla="*/ 21628 h 241736"/>
                  <a:gd name="connsiteX3" fmla="*/ 1500197 w 1500198"/>
                  <a:gd name="connsiteY3" fmla="*/ 73842 h 241736"/>
                  <a:gd name="connsiteX4" fmla="*/ 1500198 w 1500198"/>
                  <a:gd name="connsiteY4" fmla="*/ 241736 h 241736"/>
                  <a:gd name="connsiteX5" fmla="*/ 1500198 w 1500198"/>
                  <a:gd name="connsiteY5" fmla="*/ 241736 h 241736"/>
                  <a:gd name="connsiteX6" fmla="*/ 1500198 w 1500198"/>
                  <a:gd name="connsiteY6" fmla="*/ 241736 h 241736"/>
                  <a:gd name="connsiteX7" fmla="*/ 0 w 1500198"/>
                  <a:gd name="connsiteY7" fmla="*/ 241736 h 241736"/>
                  <a:gd name="connsiteX8" fmla="*/ 0 w 1500198"/>
                  <a:gd name="connsiteY8" fmla="*/ 241736 h 241736"/>
                  <a:gd name="connsiteX9" fmla="*/ 0 w 1500198"/>
                  <a:gd name="connsiteY9" fmla="*/ 241736 h 241736"/>
                  <a:gd name="connsiteX10" fmla="*/ 0 w 1500198"/>
                  <a:gd name="connsiteY10" fmla="*/ 73841 h 241736"/>
                  <a:gd name="connsiteX11" fmla="*/ 21628 w 1500198"/>
                  <a:gd name="connsiteY11" fmla="*/ 21628 h 241736"/>
                  <a:gd name="connsiteX12" fmla="*/ 73842 w 1500198"/>
                  <a:gd name="connsiteY12" fmla="*/ 1 h 241736"/>
                  <a:gd name="connsiteX13" fmla="*/ 73841 w 1500198"/>
                  <a:gd name="connsiteY13" fmla="*/ 0 h 241736"/>
                  <a:gd name="connsiteX0" fmla="*/ 73841 w 1500198"/>
                  <a:gd name="connsiteY0" fmla="*/ 0 h 331895"/>
                  <a:gd name="connsiteX1" fmla="*/ 1426357 w 1500198"/>
                  <a:gd name="connsiteY1" fmla="*/ 0 h 331895"/>
                  <a:gd name="connsiteX2" fmla="*/ 1478570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426357 w 1500198"/>
                  <a:gd name="connsiteY1" fmla="*/ 0 h 331895"/>
                  <a:gd name="connsiteX2" fmla="*/ 1478570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426357 w 1500198"/>
                  <a:gd name="connsiteY1" fmla="*/ 0 h 331895"/>
                  <a:gd name="connsiteX2" fmla="*/ 1478570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12994"/>
                  <a:gd name="connsiteY0" fmla="*/ 0 h 331895"/>
                  <a:gd name="connsiteX1" fmla="*/ 1293652 w 1512994"/>
                  <a:gd name="connsiteY1" fmla="*/ 0 h 331895"/>
                  <a:gd name="connsiteX2" fmla="*/ 1478570 w 1512994"/>
                  <a:gd name="connsiteY2" fmla="*/ 21628 h 331895"/>
                  <a:gd name="connsiteX3" fmla="*/ 1500197 w 1512994"/>
                  <a:gd name="connsiteY3" fmla="*/ 73842 h 331895"/>
                  <a:gd name="connsiteX4" fmla="*/ 1500198 w 1512994"/>
                  <a:gd name="connsiteY4" fmla="*/ 241736 h 331895"/>
                  <a:gd name="connsiteX5" fmla="*/ 1500198 w 1512994"/>
                  <a:gd name="connsiteY5" fmla="*/ 241736 h 331895"/>
                  <a:gd name="connsiteX6" fmla="*/ 1500198 w 1512994"/>
                  <a:gd name="connsiteY6" fmla="*/ 241736 h 331895"/>
                  <a:gd name="connsiteX7" fmla="*/ 0 w 1512994"/>
                  <a:gd name="connsiteY7" fmla="*/ 241736 h 331895"/>
                  <a:gd name="connsiteX8" fmla="*/ 0 w 1512994"/>
                  <a:gd name="connsiteY8" fmla="*/ 241736 h 331895"/>
                  <a:gd name="connsiteX9" fmla="*/ 0 w 1512994"/>
                  <a:gd name="connsiteY9" fmla="*/ 241736 h 331895"/>
                  <a:gd name="connsiteX10" fmla="*/ 0 w 1512994"/>
                  <a:gd name="connsiteY10" fmla="*/ 73841 h 331895"/>
                  <a:gd name="connsiteX11" fmla="*/ 21628 w 1512994"/>
                  <a:gd name="connsiteY11" fmla="*/ 21628 h 331895"/>
                  <a:gd name="connsiteX12" fmla="*/ 73842 w 1512994"/>
                  <a:gd name="connsiteY12" fmla="*/ 1 h 331895"/>
                  <a:gd name="connsiteX13" fmla="*/ 73841 w 1512994"/>
                  <a:gd name="connsiteY13"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241736 h 331895"/>
                  <a:gd name="connsiteX9" fmla="*/ 0 w 1500198"/>
                  <a:gd name="connsiteY9" fmla="*/ 282681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52906"/>
                  <a:gd name="connsiteX1" fmla="*/ 1293652 w 1500198"/>
                  <a:gd name="connsiteY1" fmla="*/ 0 h 352906"/>
                  <a:gd name="connsiteX2" fmla="*/ 1397008 w 1500198"/>
                  <a:gd name="connsiteY2" fmla="*/ 21628 h 352906"/>
                  <a:gd name="connsiteX3" fmla="*/ 1500197 w 1500198"/>
                  <a:gd name="connsiteY3" fmla="*/ 73842 h 352906"/>
                  <a:gd name="connsiteX4" fmla="*/ 1500198 w 1500198"/>
                  <a:gd name="connsiteY4" fmla="*/ 241736 h 352906"/>
                  <a:gd name="connsiteX5" fmla="*/ 1500198 w 1500198"/>
                  <a:gd name="connsiteY5" fmla="*/ 241736 h 352906"/>
                  <a:gd name="connsiteX6" fmla="*/ 1500198 w 1500198"/>
                  <a:gd name="connsiteY6" fmla="*/ 179408 h 352906"/>
                  <a:gd name="connsiteX7" fmla="*/ 0 w 1500198"/>
                  <a:gd name="connsiteY7" fmla="*/ 241736 h 352906"/>
                  <a:gd name="connsiteX8" fmla="*/ 992444 w 1500198"/>
                  <a:gd name="connsiteY8" fmla="*/ 352906 h 352906"/>
                  <a:gd name="connsiteX9" fmla="*/ 0 w 1500198"/>
                  <a:gd name="connsiteY9" fmla="*/ 282681 h 352906"/>
                  <a:gd name="connsiteX10" fmla="*/ 0 w 1500198"/>
                  <a:gd name="connsiteY10" fmla="*/ 73841 h 352906"/>
                  <a:gd name="connsiteX11" fmla="*/ 21628 w 1500198"/>
                  <a:gd name="connsiteY11" fmla="*/ 21628 h 352906"/>
                  <a:gd name="connsiteX12" fmla="*/ 73842 w 1500198"/>
                  <a:gd name="connsiteY12" fmla="*/ 1 h 352906"/>
                  <a:gd name="connsiteX13" fmla="*/ 73841 w 1500198"/>
                  <a:gd name="connsiteY13" fmla="*/ 0 h 352906"/>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282681 h 331895"/>
                  <a:gd name="connsiteX9" fmla="*/ 0 w 1500198"/>
                  <a:gd name="connsiteY9" fmla="*/ 73841 h 331895"/>
                  <a:gd name="connsiteX10" fmla="*/ 21628 w 1500198"/>
                  <a:gd name="connsiteY10" fmla="*/ 21628 h 331895"/>
                  <a:gd name="connsiteX11" fmla="*/ 73842 w 1500198"/>
                  <a:gd name="connsiteY11" fmla="*/ 1 h 331895"/>
                  <a:gd name="connsiteX12" fmla="*/ 73841 w 1500198"/>
                  <a:gd name="connsiteY12"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73842 w 1500198"/>
                  <a:gd name="connsiteY10" fmla="*/ 1 h 331895"/>
                  <a:gd name="connsiteX11" fmla="*/ 73841 w 1500198"/>
                  <a:gd name="connsiteY11"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73842 w 1500198"/>
                  <a:gd name="connsiteY10" fmla="*/ 1 h 331895"/>
                  <a:gd name="connsiteX11" fmla="*/ 73841 w 1500198"/>
                  <a:gd name="connsiteY11"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73842 w 1500198"/>
                  <a:gd name="connsiteY11" fmla="*/ 1 h 331895"/>
                  <a:gd name="connsiteX12" fmla="*/ 73841 w 1500198"/>
                  <a:gd name="connsiteY12"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73842 w 1500198"/>
                  <a:gd name="connsiteY11" fmla="*/ 1 h 331895"/>
                  <a:gd name="connsiteX12" fmla="*/ 73841 w 1500198"/>
                  <a:gd name="connsiteY12" fmla="*/ 0 h 331895"/>
                  <a:gd name="connsiteX0" fmla="*/ 162756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73842 w 1500198"/>
                  <a:gd name="connsiteY11" fmla="*/ 1 h 331895"/>
                  <a:gd name="connsiteX12" fmla="*/ 162756 w 1500198"/>
                  <a:gd name="connsiteY12" fmla="*/ 0 h 331895"/>
                  <a:gd name="connsiteX0" fmla="*/ 73842 w 1500198"/>
                  <a:gd name="connsiteY0" fmla="*/ 3699 h 335593"/>
                  <a:gd name="connsiteX1" fmla="*/ 1293652 w 1500198"/>
                  <a:gd name="connsiteY1" fmla="*/ 3698 h 335593"/>
                  <a:gd name="connsiteX2" fmla="*/ 1397008 w 1500198"/>
                  <a:gd name="connsiteY2" fmla="*/ 25326 h 335593"/>
                  <a:gd name="connsiteX3" fmla="*/ 1500197 w 1500198"/>
                  <a:gd name="connsiteY3" fmla="*/ 77540 h 335593"/>
                  <a:gd name="connsiteX4" fmla="*/ 1500198 w 1500198"/>
                  <a:gd name="connsiteY4" fmla="*/ 245434 h 335593"/>
                  <a:gd name="connsiteX5" fmla="*/ 1500198 w 1500198"/>
                  <a:gd name="connsiteY5" fmla="*/ 245434 h 335593"/>
                  <a:gd name="connsiteX6" fmla="*/ 1500198 w 1500198"/>
                  <a:gd name="connsiteY6" fmla="*/ 183106 h 335593"/>
                  <a:gd name="connsiteX7" fmla="*/ 0 w 1500198"/>
                  <a:gd name="connsiteY7" fmla="*/ 245434 h 335593"/>
                  <a:gd name="connsiteX8" fmla="*/ 0 w 1500198"/>
                  <a:gd name="connsiteY8" fmla="*/ 77539 h 335593"/>
                  <a:gd name="connsiteX9" fmla="*/ 21628 w 1500198"/>
                  <a:gd name="connsiteY9" fmla="*/ 25326 h 335593"/>
                  <a:gd name="connsiteX10" fmla="*/ 31889 w 1500198"/>
                  <a:gd name="connsiteY10" fmla="*/ 25893 h 335593"/>
                  <a:gd name="connsiteX11" fmla="*/ 73842 w 1500198"/>
                  <a:gd name="connsiteY11" fmla="*/ 3699 h 335593"/>
                  <a:gd name="connsiteX0" fmla="*/ 73842 w 1500198"/>
                  <a:gd name="connsiteY0" fmla="*/ 3699 h 335593"/>
                  <a:gd name="connsiteX1" fmla="*/ 1293652 w 1500198"/>
                  <a:gd name="connsiteY1" fmla="*/ 3698 h 335593"/>
                  <a:gd name="connsiteX2" fmla="*/ 1397008 w 1500198"/>
                  <a:gd name="connsiteY2" fmla="*/ 25326 h 335593"/>
                  <a:gd name="connsiteX3" fmla="*/ 1500197 w 1500198"/>
                  <a:gd name="connsiteY3" fmla="*/ 77540 h 335593"/>
                  <a:gd name="connsiteX4" fmla="*/ 1500198 w 1500198"/>
                  <a:gd name="connsiteY4" fmla="*/ 245434 h 335593"/>
                  <a:gd name="connsiteX5" fmla="*/ 1500198 w 1500198"/>
                  <a:gd name="connsiteY5" fmla="*/ 245434 h 335593"/>
                  <a:gd name="connsiteX6" fmla="*/ 1500198 w 1500198"/>
                  <a:gd name="connsiteY6" fmla="*/ 183106 h 335593"/>
                  <a:gd name="connsiteX7" fmla="*/ 0 w 1500198"/>
                  <a:gd name="connsiteY7" fmla="*/ 245434 h 335593"/>
                  <a:gd name="connsiteX8" fmla="*/ 0 w 1500198"/>
                  <a:gd name="connsiteY8" fmla="*/ 77539 h 335593"/>
                  <a:gd name="connsiteX9" fmla="*/ 21628 w 1500198"/>
                  <a:gd name="connsiteY9" fmla="*/ 25326 h 335593"/>
                  <a:gd name="connsiteX10" fmla="*/ 31889 w 1500198"/>
                  <a:gd name="connsiteY10" fmla="*/ 25893 h 335593"/>
                  <a:gd name="connsiteX11" fmla="*/ 73842 w 1500198"/>
                  <a:gd name="connsiteY11" fmla="*/ 3699 h 335593"/>
                  <a:gd name="connsiteX0" fmla="*/ 73842 w 1500198"/>
                  <a:gd name="connsiteY0" fmla="*/ 3699 h 335593"/>
                  <a:gd name="connsiteX1" fmla="*/ 1293652 w 1500198"/>
                  <a:gd name="connsiteY1" fmla="*/ 3698 h 335593"/>
                  <a:gd name="connsiteX2" fmla="*/ 1397008 w 1500198"/>
                  <a:gd name="connsiteY2" fmla="*/ 25326 h 335593"/>
                  <a:gd name="connsiteX3" fmla="*/ 1500197 w 1500198"/>
                  <a:gd name="connsiteY3" fmla="*/ 77540 h 335593"/>
                  <a:gd name="connsiteX4" fmla="*/ 1500198 w 1500198"/>
                  <a:gd name="connsiteY4" fmla="*/ 245434 h 335593"/>
                  <a:gd name="connsiteX5" fmla="*/ 1500198 w 1500198"/>
                  <a:gd name="connsiteY5" fmla="*/ 245434 h 335593"/>
                  <a:gd name="connsiteX6" fmla="*/ 1500198 w 1500198"/>
                  <a:gd name="connsiteY6" fmla="*/ 183106 h 335593"/>
                  <a:gd name="connsiteX7" fmla="*/ 0 w 1500198"/>
                  <a:gd name="connsiteY7" fmla="*/ 245434 h 335593"/>
                  <a:gd name="connsiteX8" fmla="*/ 0 w 1500198"/>
                  <a:gd name="connsiteY8" fmla="*/ 77539 h 335593"/>
                  <a:gd name="connsiteX9" fmla="*/ 21628 w 1500198"/>
                  <a:gd name="connsiteY9" fmla="*/ 25326 h 335593"/>
                  <a:gd name="connsiteX10" fmla="*/ 31889 w 1500198"/>
                  <a:gd name="connsiteY10" fmla="*/ 25893 h 335593"/>
                  <a:gd name="connsiteX11" fmla="*/ 73842 w 1500198"/>
                  <a:gd name="connsiteY11" fmla="*/ 3699 h 335593"/>
                  <a:gd name="connsiteX0" fmla="*/ 73842 w 1500198"/>
                  <a:gd name="connsiteY0" fmla="*/ 3699 h 335593"/>
                  <a:gd name="connsiteX1" fmla="*/ 1293652 w 1500198"/>
                  <a:gd name="connsiteY1" fmla="*/ 3698 h 335593"/>
                  <a:gd name="connsiteX2" fmla="*/ 1397008 w 1500198"/>
                  <a:gd name="connsiteY2" fmla="*/ 25326 h 335593"/>
                  <a:gd name="connsiteX3" fmla="*/ 1500197 w 1500198"/>
                  <a:gd name="connsiteY3" fmla="*/ 77540 h 335593"/>
                  <a:gd name="connsiteX4" fmla="*/ 1500198 w 1500198"/>
                  <a:gd name="connsiteY4" fmla="*/ 245434 h 335593"/>
                  <a:gd name="connsiteX5" fmla="*/ 1500198 w 1500198"/>
                  <a:gd name="connsiteY5" fmla="*/ 245434 h 335593"/>
                  <a:gd name="connsiteX6" fmla="*/ 1500198 w 1500198"/>
                  <a:gd name="connsiteY6" fmla="*/ 183106 h 335593"/>
                  <a:gd name="connsiteX7" fmla="*/ 0 w 1500198"/>
                  <a:gd name="connsiteY7" fmla="*/ 245434 h 335593"/>
                  <a:gd name="connsiteX8" fmla="*/ 0 w 1500198"/>
                  <a:gd name="connsiteY8" fmla="*/ 77539 h 335593"/>
                  <a:gd name="connsiteX9" fmla="*/ 21628 w 1500198"/>
                  <a:gd name="connsiteY9" fmla="*/ 25326 h 335593"/>
                  <a:gd name="connsiteX10" fmla="*/ 31889 w 1500198"/>
                  <a:gd name="connsiteY10" fmla="*/ 25893 h 335593"/>
                  <a:gd name="connsiteX11" fmla="*/ 73842 w 1500198"/>
                  <a:gd name="connsiteY11" fmla="*/ 3699 h 335593"/>
                  <a:gd name="connsiteX0" fmla="*/ 145710 w 1500198"/>
                  <a:gd name="connsiteY0" fmla="*/ 1616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145710 w 1500198"/>
                  <a:gd name="connsiteY11" fmla="*/ 16160 h 331895"/>
                  <a:gd name="connsiteX0" fmla="*/ 145710 w 1500198"/>
                  <a:gd name="connsiteY0" fmla="*/ 1616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145710 w 1500198"/>
                  <a:gd name="connsiteY11" fmla="*/ 16160 h 331895"/>
                  <a:gd name="connsiteX0" fmla="*/ 145710 w 1500198"/>
                  <a:gd name="connsiteY0" fmla="*/ 1616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145710 w 1500198"/>
                  <a:gd name="connsiteY11" fmla="*/ 16160 h 331895"/>
                  <a:gd name="connsiteX0" fmla="*/ 476904 w 1537904"/>
                  <a:gd name="connsiteY0" fmla="*/ 69497 h 331895"/>
                  <a:gd name="connsiteX1" fmla="*/ 1331358 w 1537904"/>
                  <a:gd name="connsiteY1" fmla="*/ 0 h 331895"/>
                  <a:gd name="connsiteX2" fmla="*/ 1434714 w 1537904"/>
                  <a:gd name="connsiteY2" fmla="*/ 21628 h 331895"/>
                  <a:gd name="connsiteX3" fmla="*/ 1537903 w 1537904"/>
                  <a:gd name="connsiteY3" fmla="*/ 73842 h 331895"/>
                  <a:gd name="connsiteX4" fmla="*/ 1537904 w 1537904"/>
                  <a:gd name="connsiteY4" fmla="*/ 241736 h 331895"/>
                  <a:gd name="connsiteX5" fmla="*/ 1537904 w 1537904"/>
                  <a:gd name="connsiteY5" fmla="*/ 241736 h 331895"/>
                  <a:gd name="connsiteX6" fmla="*/ 1537904 w 1537904"/>
                  <a:gd name="connsiteY6" fmla="*/ 179408 h 331895"/>
                  <a:gd name="connsiteX7" fmla="*/ 37706 w 1537904"/>
                  <a:gd name="connsiteY7" fmla="*/ 241736 h 331895"/>
                  <a:gd name="connsiteX8" fmla="*/ 37706 w 1537904"/>
                  <a:gd name="connsiteY8" fmla="*/ 73841 h 331895"/>
                  <a:gd name="connsiteX9" fmla="*/ 59334 w 1537904"/>
                  <a:gd name="connsiteY9" fmla="*/ 21628 h 331895"/>
                  <a:gd name="connsiteX10" fmla="*/ 69595 w 1537904"/>
                  <a:gd name="connsiteY10" fmla="*/ 22195 h 331895"/>
                  <a:gd name="connsiteX11" fmla="*/ 476904 w 1537904"/>
                  <a:gd name="connsiteY11" fmla="*/ 69497 h 331895"/>
                  <a:gd name="connsiteX0" fmla="*/ 242525 w 1504421"/>
                  <a:gd name="connsiteY0" fmla="*/ 3038 h 331895"/>
                  <a:gd name="connsiteX1" fmla="*/ 1297875 w 1504421"/>
                  <a:gd name="connsiteY1" fmla="*/ 0 h 331895"/>
                  <a:gd name="connsiteX2" fmla="*/ 1401231 w 1504421"/>
                  <a:gd name="connsiteY2" fmla="*/ 21628 h 331895"/>
                  <a:gd name="connsiteX3" fmla="*/ 1504420 w 1504421"/>
                  <a:gd name="connsiteY3" fmla="*/ 73842 h 331895"/>
                  <a:gd name="connsiteX4" fmla="*/ 1504421 w 1504421"/>
                  <a:gd name="connsiteY4" fmla="*/ 241736 h 331895"/>
                  <a:gd name="connsiteX5" fmla="*/ 1504421 w 1504421"/>
                  <a:gd name="connsiteY5" fmla="*/ 241736 h 331895"/>
                  <a:gd name="connsiteX6" fmla="*/ 1504421 w 1504421"/>
                  <a:gd name="connsiteY6" fmla="*/ 179408 h 331895"/>
                  <a:gd name="connsiteX7" fmla="*/ 4223 w 1504421"/>
                  <a:gd name="connsiteY7" fmla="*/ 241736 h 331895"/>
                  <a:gd name="connsiteX8" fmla="*/ 4223 w 1504421"/>
                  <a:gd name="connsiteY8" fmla="*/ 73841 h 331895"/>
                  <a:gd name="connsiteX9" fmla="*/ 25851 w 1504421"/>
                  <a:gd name="connsiteY9" fmla="*/ 21628 h 331895"/>
                  <a:gd name="connsiteX10" fmla="*/ 36112 w 1504421"/>
                  <a:gd name="connsiteY10" fmla="*/ 22195 h 331895"/>
                  <a:gd name="connsiteX11" fmla="*/ 242525 w 1504421"/>
                  <a:gd name="connsiteY11" fmla="*/ 3038 h 331895"/>
                  <a:gd name="connsiteX0" fmla="*/ 242525 w 1504421"/>
                  <a:gd name="connsiteY0" fmla="*/ 4588 h 333445"/>
                  <a:gd name="connsiteX1" fmla="*/ 1297875 w 1504421"/>
                  <a:gd name="connsiteY1" fmla="*/ 1550 h 333445"/>
                  <a:gd name="connsiteX2" fmla="*/ 1401231 w 1504421"/>
                  <a:gd name="connsiteY2" fmla="*/ 23178 h 333445"/>
                  <a:gd name="connsiteX3" fmla="*/ 1504420 w 1504421"/>
                  <a:gd name="connsiteY3" fmla="*/ 75392 h 333445"/>
                  <a:gd name="connsiteX4" fmla="*/ 1504421 w 1504421"/>
                  <a:gd name="connsiteY4" fmla="*/ 243286 h 333445"/>
                  <a:gd name="connsiteX5" fmla="*/ 1504421 w 1504421"/>
                  <a:gd name="connsiteY5" fmla="*/ 243286 h 333445"/>
                  <a:gd name="connsiteX6" fmla="*/ 1504421 w 1504421"/>
                  <a:gd name="connsiteY6" fmla="*/ 180958 h 333445"/>
                  <a:gd name="connsiteX7" fmla="*/ 4223 w 1504421"/>
                  <a:gd name="connsiteY7" fmla="*/ 243286 h 333445"/>
                  <a:gd name="connsiteX8" fmla="*/ 4223 w 1504421"/>
                  <a:gd name="connsiteY8" fmla="*/ 75391 h 333445"/>
                  <a:gd name="connsiteX9" fmla="*/ 25851 w 1504421"/>
                  <a:gd name="connsiteY9" fmla="*/ 23178 h 333445"/>
                  <a:gd name="connsiteX10" fmla="*/ 36112 w 1504421"/>
                  <a:gd name="connsiteY10" fmla="*/ 23745 h 333445"/>
                  <a:gd name="connsiteX11" fmla="*/ 242525 w 1504421"/>
                  <a:gd name="connsiteY11" fmla="*/ 4588 h 333445"/>
                  <a:gd name="connsiteX0" fmla="*/ 238302 w 1500198"/>
                  <a:gd name="connsiteY0" fmla="*/ 4588 h 333445"/>
                  <a:gd name="connsiteX1" fmla="*/ 1293652 w 1500198"/>
                  <a:gd name="connsiteY1" fmla="*/ 1550 h 333445"/>
                  <a:gd name="connsiteX2" fmla="*/ 1397008 w 1500198"/>
                  <a:gd name="connsiteY2" fmla="*/ 23178 h 333445"/>
                  <a:gd name="connsiteX3" fmla="*/ 1500197 w 1500198"/>
                  <a:gd name="connsiteY3" fmla="*/ 75392 h 333445"/>
                  <a:gd name="connsiteX4" fmla="*/ 1500198 w 1500198"/>
                  <a:gd name="connsiteY4" fmla="*/ 243286 h 333445"/>
                  <a:gd name="connsiteX5" fmla="*/ 1500198 w 1500198"/>
                  <a:gd name="connsiteY5" fmla="*/ 243286 h 333445"/>
                  <a:gd name="connsiteX6" fmla="*/ 1500198 w 1500198"/>
                  <a:gd name="connsiteY6" fmla="*/ 180958 h 333445"/>
                  <a:gd name="connsiteX7" fmla="*/ 0 w 1500198"/>
                  <a:gd name="connsiteY7" fmla="*/ 243286 h 333445"/>
                  <a:gd name="connsiteX8" fmla="*/ 0 w 1500198"/>
                  <a:gd name="connsiteY8" fmla="*/ 75391 h 333445"/>
                  <a:gd name="connsiteX9" fmla="*/ 21628 w 1500198"/>
                  <a:gd name="connsiteY9" fmla="*/ 23178 h 333445"/>
                  <a:gd name="connsiteX10" fmla="*/ 342424 w 1500198"/>
                  <a:gd name="connsiteY10" fmla="*/ 85344 h 333445"/>
                  <a:gd name="connsiteX11" fmla="*/ 238302 w 1500198"/>
                  <a:gd name="connsiteY11" fmla="*/ 4588 h 333445"/>
                  <a:gd name="connsiteX0" fmla="*/ 238302 w 1500198"/>
                  <a:gd name="connsiteY0" fmla="*/ 3038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238302 w 1500198"/>
                  <a:gd name="connsiteY10" fmla="*/ 3038 h 331895"/>
                  <a:gd name="connsiteX0" fmla="*/ 238302 w 1500198"/>
                  <a:gd name="connsiteY0" fmla="*/ 3038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238302 w 1500198"/>
                  <a:gd name="connsiteY10" fmla="*/ 3038 h 331895"/>
                  <a:gd name="connsiteX0" fmla="*/ 238302 w 1500198"/>
                  <a:gd name="connsiteY0" fmla="*/ 3038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2829 w 1500198"/>
                  <a:gd name="connsiteY9" fmla="*/ 54311 h 331895"/>
                  <a:gd name="connsiteX10" fmla="*/ 238302 w 1500198"/>
                  <a:gd name="connsiteY10" fmla="*/ 3038 h 331895"/>
                  <a:gd name="connsiteX0" fmla="*/ 238302 w 1500198"/>
                  <a:gd name="connsiteY0" fmla="*/ 3038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46029 w 1500198"/>
                  <a:gd name="connsiteY9" fmla="*/ 33292 h 331895"/>
                  <a:gd name="connsiteX10" fmla="*/ 238302 w 1500198"/>
                  <a:gd name="connsiteY10" fmla="*/ 3038 h 33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00198" h="331895">
                    <a:moveTo>
                      <a:pt x="238302" y="3038"/>
                    </a:moveTo>
                    <a:lnTo>
                      <a:pt x="1293652" y="0"/>
                    </a:lnTo>
                    <a:cubicBezTo>
                      <a:pt x="1313236" y="0"/>
                      <a:pt x="1362584" y="9321"/>
                      <a:pt x="1397008" y="21628"/>
                    </a:cubicBezTo>
                    <a:cubicBezTo>
                      <a:pt x="1485177" y="34267"/>
                      <a:pt x="1500197" y="54258"/>
                      <a:pt x="1500197" y="73842"/>
                    </a:cubicBezTo>
                    <a:cubicBezTo>
                      <a:pt x="1500197" y="129807"/>
                      <a:pt x="1500198" y="185771"/>
                      <a:pt x="1500198" y="241736"/>
                    </a:cubicBezTo>
                    <a:lnTo>
                      <a:pt x="1500198" y="241736"/>
                    </a:lnTo>
                    <a:lnTo>
                      <a:pt x="1500198" y="179408"/>
                    </a:lnTo>
                    <a:cubicBezTo>
                      <a:pt x="1000132" y="179408"/>
                      <a:pt x="493607" y="331895"/>
                      <a:pt x="0" y="241736"/>
                    </a:cubicBezTo>
                    <a:lnTo>
                      <a:pt x="0" y="73841"/>
                    </a:lnTo>
                    <a:cubicBezTo>
                      <a:pt x="0" y="54257"/>
                      <a:pt x="32181" y="47139"/>
                      <a:pt x="46029" y="33292"/>
                    </a:cubicBezTo>
                    <a:cubicBezTo>
                      <a:pt x="85746" y="21492"/>
                      <a:pt x="26298" y="6643"/>
                      <a:pt x="238302" y="30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800">
                  <a:solidFill>
                    <a:schemeClr val="bg1"/>
                  </a:solidFill>
                  <a:latin typeface="微软雅黑" pitchFamily="34" charset="-122"/>
                  <a:ea typeface="微软雅黑" pitchFamily="34" charset="-122"/>
                </a:endParaRPr>
              </a:p>
            </p:txBody>
          </p:sp>
        </p:grpSp>
        <p:sp>
          <p:nvSpPr>
            <p:cNvPr id="23" name="TextBox 22"/>
            <p:cNvSpPr txBox="1">
              <a:spLocks noChangeArrowheads="1"/>
            </p:cNvSpPr>
            <p:nvPr/>
          </p:nvSpPr>
          <p:spPr bwMode="auto">
            <a:xfrm>
              <a:off x="6057986" y="2482660"/>
              <a:ext cx="1728473" cy="530051"/>
            </a:xfrm>
            <a:prstGeom prst="rect">
              <a:avLst/>
            </a:prstGeom>
            <a:noFill/>
            <a:ln w="9525">
              <a:noFill/>
              <a:miter lim="800000"/>
              <a:headEnd/>
              <a:tailEnd/>
            </a:ln>
          </p:spPr>
          <p:txBody>
            <a:bodyPr wrap="square">
              <a:spAutoFit/>
            </a:bodyPr>
            <a:lstStyle/>
            <a:p>
              <a:pPr algn="ctr"/>
              <a:r>
                <a:rPr lang="zh-CN" altLang="en-US" sz="2800" dirty="0" smtClean="0">
                  <a:solidFill>
                    <a:schemeClr val="bg1"/>
                  </a:solidFill>
                  <a:latin typeface="微软雅黑" pitchFamily="34" charset="-122"/>
                  <a:ea typeface="微软雅黑" pitchFamily="34" charset="-122"/>
                </a:rPr>
                <a:t>客户自成交：</a:t>
              </a:r>
              <a:r>
                <a:rPr lang="en-US" altLang="zh-CN" sz="2800" dirty="0" smtClean="0">
                  <a:solidFill>
                    <a:schemeClr val="bg1"/>
                  </a:solidFill>
                  <a:latin typeface="微软雅黑" pitchFamily="34" charset="-122"/>
                  <a:ea typeface="微软雅黑" pitchFamily="34" charset="-122"/>
                </a:rPr>
                <a:t>5</a:t>
              </a:r>
              <a:r>
                <a:rPr lang="zh-CN" altLang="en-US" sz="2800" dirty="0" smtClean="0">
                  <a:solidFill>
                    <a:schemeClr val="bg1"/>
                  </a:solidFill>
                  <a:latin typeface="微软雅黑" pitchFamily="34" charset="-122"/>
                  <a:ea typeface="微软雅黑" pitchFamily="34" charset="-122"/>
                </a:rPr>
                <a:t>次</a:t>
              </a:r>
              <a:endParaRPr lang="zh-CN" altLang="en-US" sz="2800" dirty="0">
                <a:solidFill>
                  <a:schemeClr val="bg1"/>
                </a:solidFill>
                <a:latin typeface="微软雅黑" pitchFamily="34" charset="-122"/>
                <a:ea typeface="微软雅黑" pitchFamily="34" charset="-122"/>
              </a:endParaRPr>
            </a:p>
          </p:txBody>
        </p:sp>
      </p:grpSp>
      <p:grpSp>
        <p:nvGrpSpPr>
          <p:cNvPr id="26" name="组合 53"/>
          <p:cNvGrpSpPr>
            <a:grpSpLocks/>
          </p:cNvGrpSpPr>
          <p:nvPr/>
        </p:nvGrpSpPr>
        <p:grpSpPr bwMode="auto">
          <a:xfrm>
            <a:off x="1995531" y="4625220"/>
            <a:ext cx="4880725" cy="980200"/>
            <a:chOff x="6014264" y="2402651"/>
            <a:chExt cx="2034785" cy="544546"/>
          </a:xfrm>
          <a:solidFill>
            <a:schemeClr val="accent2">
              <a:lumMod val="50000"/>
            </a:schemeClr>
          </a:solidFill>
        </p:grpSpPr>
        <p:grpSp>
          <p:nvGrpSpPr>
            <p:cNvPr id="27" name="组合 1"/>
            <p:cNvGrpSpPr/>
            <p:nvPr/>
          </p:nvGrpSpPr>
          <p:grpSpPr>
            <a:xfrm>
              <a:off x="6014264" y="2402651"/>
              <a:ext cx="2034785" cy="544546"/>
              <a:chOff x="1214414" y="2714620"/>
              <a:chExt cx="1672050" cy="714380"/>
            </a:xfrm>
            <a:grpFill/>
            <a:effectLst>
              <a:reflection blurRad="6350" stA="52000" endA="300" endPos="35000" dir="5400000" sy="-100000" algn="bl" rotWithShape="0"/>
            </a:effectLst>
          </p:grpSpPr>
          <p:sp>
            <p:nvSpPr>
              <p:cNvPr id="29" name="圆角矩形 2"/>
              <p:cNvSpPr/>
              <p:nvPr/>
            </p:nvSpPr>
            <p:spPr>
              <a:xfrm>
                <a:off x="1214414" y="2714620"/>
                <a:ext cx="1672050" cy="714380"/>
              </a:xfrm>
              <a:prstGeom prst="roundRect">
                <a:avLst/>
              </a:prstGeom>
              <a:grpFill/>
              <a:ln>
                <a:gradFill>
                  <a:gsLst>
                    <a:gs pos="0">
                      <a:schemeClr val="bg1"/>
                    </a:gs>
                    <a:gs pos="70000">
                      <a:schemeClr val="bg1">
                        <a:alpha val="62000"/>
                      </a:schemeClr>
                    </a:gs>
                    <a:gs pos="100000">
                      <a:srgbClr val="FFEBFA">
                        <a:alpha val="2700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000">
                  <a:solidFill>
                    <a:schemeClr val="bg1"/>
                  </a:solidFill>
                  <a:latin typeface="微软雅黑" pitchFamily="34" charset="-122"/>
                  <a:ea typeface="微软雅黑" pitchFamily="34" charset="-122"/>
                </a:endParaRPr>
              </a:p>
            </p:txBody>
          </p:sp>
          <p:sp>
            <p:nvSpPr>
              <p:cNvPr id="30" name="任意多边形 3"/>
              <p:cNvSpPr/>
              <p:nvPr/>
            </p:nvSpPr>
            <p:spPr>
              <a:xfrm>
                <a:off x="1262923" y="2792350"/>
                <a:ext cx="1500198" cy="584168"/>
              </a:xfrm>
              <a:custGeom>
                <a:avLst/>
                <a:gdLst>
                  <a:gd name="connsiteX0" fmla="*/ 73841 w 1500198"/>
                  <a:gd name="connsiteY0" fmla="*/ 0 h 241736"/>
                  <a:gd name="connsiteX1" fmla="*/ 1426357 w 1500198"/>
                  <a:gd name="connsiteY1" fmla="*/ 0 h 241736"/>
                  <a:gd name="connsiteX2" fmla="*/ 1478570 w 1500198"/>
                  <a:gd name="connsiteY2" fmla="*/ 21628 h 241736"/>
                  <a:gd name="connsiteX3" fmla="*/ 1500197 w 1500198"/>
                  <a:gd name="connsiteY3" fmla="*/ 73842 h 241736"/>
                  <a:gd name="connsiteX4" fmla="*/ 1500198 w 1500198"/>
                  <a:gd name="connsiteY4" fmla="*/ 241736 h 241736"/>
                  <a:gd name="connsiteX5" fmla="*/ 1500198 w 1500198"/>
                  <a:gd name="connsiteY5" fmla="*/ 241736 h 241736"/>
                  <a:gd name="connsiteX6" fmla="*/ 1500198 w 1500198"/>
                  <a:gd name="connsiteY6" fmla="*/ 241736 h 241736"/>
                  <a:gd name="connsiteX7" fmla="*/ 0 w 1500198"/>
                  <a:gd name="connsiteY7" fmla="*/ 241736 h 241736"/>
                  <a:gd name="connsiteX8" fmla="*/ 0 w 1500198"/>
                  <a:gd name="connsiteY8" fmla="*/ 241736 h 241736"/>
                  <a:gd name="connsiteX9" fmla="*/ 0 w 1500198"/>
                  <a:gd name="connsiteY9" fmla="*/ 241736 h 241736"/>
                  <a:gd name="connsiteX10" fmla="*/ 0 w 1500198"/>
                  <a:gd name="connsiteY10" fmla="*/ 73841 h 241736"/>
                  <a:gd name="connsiteX11" fmla="*/ 21628 w 1500198"/>
                  <a:gd name="connsiteY11" fmla="*/ 21628 h 241736"/>
                  <a:gd name="connsiteX12" fmla="*/ 73842 w 1500198"/>
                  <a:gd name="connsiteY12" fmla="*/ 1 h 241736"/>
                  <a:gd name="connsiteX13" fmla="*/ 73841 w 1500198"/>
                  <a:gd name="connsiteY13" fmla="*/ 0 h 241736"/>
                  <a:gd name="connsiteX0" fmla="*/ 73841 w 1500198"/>
                  <a:gd name="connsiteY0" fmla="*/ 0 h 241736"/>
                  <a:gd name="connsiteX1" fmla="*/ 1426357 w 1500198"/>
                  <a:gd name="connsiteY1" fmla="*/ 0 h 241736"/>
                  <a:gd name="connsiteX2" fmla="*/ 1478570 w 1500198"/>
                  <a:gd name="connsiteY2" fmla="*/ 21628 h 241736"/>
                  <a:gd name="connsiteX3" fmla="*/ 1500197 w 1500198"/>
                  <a:gd name="connsiteY3" fmla="*/ 73842 h 241736"/>
                  <a:gd name="connsiteX4" fmla="*/ 1500198 w 1500198"/>
                  <a:gd name="connsiteY4" fmla="*/ 241736 h 241736"/>
                  <a:gd name="connsiteX5" fmla="*/ 1500198 w 1500198"/>
                  <a:gd name="connsiteY5" fmla="*/ 241736 h 241736"/>
                  <a:gd name="connsiteX6" fmla="*/ 1500198 w 1500198"/>
                  <a:gd name="connsiteY6" fmla="*/ 241736 h 241736"/>
                  <a:gd name="connsiteX7" fmla="*/ 0 w 1500198"/>
                  <a:gd name="connsiteY7" fmla="*/ 241736 h 241736"/>
                  <a:gd name="connsiteX8" fmla="*/ 0 w 1500198"/>
                  <a:gd name="connsiteY8" fmla="*/ 241736 h 241736"/>
                  <a:gd name="connsiteX9" fmla="*/ 0 w 1500198"/>
                  <a:gd name="connsiteY9" fmla="*/ 241736 h 241736"/>
                  <a:gd name="connsiteX10" fmla="*/ 0 w 1500198"/>
                  <a:gd name="connsiteY10" fmla="*/ 73841 h 241736"/>
                  <a:gd name="connsiteX11" fmla="*/ 21628 w 1500198"/>
                  <a:gd name="connsiteY11" fmla="*/ 21628 h 241736"/>
                  <a:gd name="connsiteX12" fmla="*/ 73842 w 1500198"/>
                  <a:gd name="connsiteY12" fmla="*/ 1 h 241736"/>
                  <a:gd name="connsiteX13" fmla="*/ 73841 w 1500198"/>
                  <a:gd name="connsiteY13" fmla="*/ 0 h 241736"/>
                  <a:gd name="connsiteX0" fmla="*/ 73841 w 1500198"/>
                  <a:gd name="connsiteY0" fmla="*/ 0 h 241736"/>
                  <a:gd name="connsiteX1" fmla="*/ 1426357 w 1500198"/>
                  <a:gd name="connsiteY1" fmla="*/ 0 h 241736"/>
                  <a:gd name="connsiteX2" fmla="*/ 1478570 w 1500198"/>
                  <a:gd name="connsiteY2" fmla="*/ 21628 h 241736"/>
                  <a:gd name="connsiteX3" fmla="*/ 1500197 w 1500198"/>
                  <a:gd name="connsiteY3" fmla="*/ 73842 h 241736"/>
                  <a:gd name="connsiteX4" fmla="*/ 1500198 w 1500198"/>
                  <a:gd name="connsiteY4" fmla="*/ 241736 h 241736"/>
                  <a:gd name="connsiteX5" fmla="*/ 1500198 w 1500198"/>
                  <a:gd name="connsiteY5" fmla="*/ 241736 h 241736"/>
                  <a:gd name="connsiteX6" fmla="*/ 1500198 w 1500198"/>
                  <a:gd name="connsiteY6" fmla="*/ 241736 h 241736"/>
                  <a:gd name="connsiteX7" fmla="*/ 0 w 1500198"/>
                  <a:gd name="connsiteY7" fmla="*/ 241736 h 241736"/>
                  <a:gd name="connsiteX8" fmla="*/ 0 w 1500198"/>
                  <a:gd name="connsiteY8" fmla="*/ 241736 h 241736"/>
                  <a:gd name="connsiteX9" fmla="*/ 0 w 1500198"/>
                  <a:gd name="connsiteY9" fmla="*/ 241736 h 241736"/>
                  <a:gd name="connsiteX10" fmla="*/ 0 w 1500198"/>
                  <a:gd name="connsiteY10" fmla="*/ 73841 h 241736"/>
                  <a:gd name="connsiteX11" fmla="*/ 21628 w 1500198"/>
                  <a:gd name="connsiteY11" fmla="*/ 21628 h 241736"/>
                  <a:gd name="connsiteX12" fmla="*/ 73842 w 1500198"/>
                  <a:gd name="connsiteY12" fmla="*/ 1 h 241736"/>
                  <a:gd name="connsiteX13" fmla="*/ 73841 w 1500198"/>
                  <a:gd name="connsiteY13" fmla="*/ 0 h 241736"/>
                  <a:gd name="connsiteX0" fmla="*/ 73841 w 1500198"/>
                  <a:gd name="connsiteY0" fmla="*/ 0 h 241736"/>
                  <a:gd name="connsiteX1" fmla="*/ 1426357 w 1500198"/>
                  <a:gd name="connsiteY1" fmla="*/ 0 h 241736"/>
                  <a:gd name="connsiteX2" fmla="*/ 1478570 w 1500198"/>
                  <a:gd name="connsiteY2" fmla="*/ 21628 h 241736"/>
                  <a:gd name="connsiteX3" fmla="*/ 1500197 w 1500198"/>
                  <a:gd name="connsiteY3" fmla="*/ 73842 h 241736"/>
                  <a:gd name="connsiteX4" fmla="*/ 1500198 w 1500198"/>
                  <a:gd name="connsiteY4" fmla="*/ 241736 h 241736"/>
                  <a:gd name="connsiteX5" fmla="*/ 1500198 w 1500198"/>
                  <a:gd name="connsiteY5" fmla="*/ 241736 h 241736"/>
                  <a:gd name="connsiteX6" fmla="*/ 1500198 w 1500198"/>
                  <a:gd name="connsiteY6" fmla="*/ 241736 h 241736"/>
                  <a:gd name="connsiteX7" fmla="*/ 0 w 1500198"/>
                  <a:gd name="connsiteY7" fmla="*/ 241736 h 241736"/>
                  <a:gd name="connsiteX8" fmla="*/ 0 w 1500198"/>
                  <a:gd name="connsiteY8" fmla="*/ 241736 h 241736"/>
                  <a:gd name="connsiteX9" fmla="*/ 0 w 1500198"/>
                  <a:gd name="connsiteY9" fmla="*/ 241736 h 241736"/>
                  <a:gd name="connsiteX10" fmla="*/ 0 w 1500198"/>
                  <a:gd name="connsiteY10" fmla="*/ 73841 h 241736"/>
                  <a:gd name="connsiteX11" fmla="*/ 21628 w 1500198"/>
                  <a:gd name="connsiteY11" fmla="*/ 21628 h 241736"/>
                  <a:gd name="connsiteX12" fmla="*/ 73842 w 1500198"/>
                  <a:gd name="connsiteY12" fmla="*/ 1 h 241736"/>
                  <a:gd name="connsiteX13" fmla="*/ 73841 w 1500198"/>
                  <a:gd name="connsiteY13" fmla="*/ 0 h 241736"/>
                  <a:gd name="connsiteX0" fmla="*/ 73841 w 1500198"/>
                  <a:gd name="connsiteY0" fmla="*/ 0 h 331895"/>
                  <a:gd name="connsiteX1" fmla="*/ 1426357 w 1500198"/>
                  <a:gd name="connsiteY1" fmla="*/ 0 h 331895"/>
                  <a:gd name="connsiteX2" fmla="*/ 1478570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426357 w 1500198"/>
                  <a:gd name="connsiteY1" fmla="*/ 0 h 331895"/>
                  <a:gd name="connsiteX2" fmla="*/ 1478570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426357 w 1500198"/>
                  <a:gd name="connsiteY1" fmla="*/ 0 h 331895"/>
                  <a:gd name="connsiteX2" fmla="*/ 1478570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12994"/>
                  <a:gd name="connsiteY0" fmla="*/ 0 h 331895"/>
                  <a:gd name="connsiteX1" fmla="*/ 1293652 w 1512994"/>
                  <a:gd name="connsiteY1" fmla="*/ 0 h 331895"/>
                  <a:gd name="connsiteX2" fmla="*/ 1478570 w 1512994"/>
                  <a:gd name="connsiteY2" fmla="*/ 21628 h 331895"/>
                  <a:gd name="connsiteX3" fmla="*/ 1500197 w 1512994"/>
                  <a:gd name="connsiteY3" fmla="*/ 73842 h 331895"/>
                  <a:gd name="connsiteX4" fmla="*/ 1500198 w 1512994"/>
                  <a:gd name="connsiteY4" fmla="*/ 241736 h 331895"/>
                  <a:gd name="connsiteX5" fmla="*/ 1500198 w 1512994"/>
                  <a:gd name="connsiteY5" fmla="*/ 241736 h 331895"/>
                  <a:gd name="connsiteX6" fmla="*/ 1500198 w 1512994"/>
                  <a:gd name="connsiteY6" fmla="*/ 241736 h 331895"/>
                  <a:gd name="connsiteX7" fmla="*/ 0 w 1512994"/>
                  <a:gd name="connsiteY7" fmla="*/ 241736 h 331895"/>
                  <a:gd name="connsiteX8" fmla="*/ 0 w 1512994"/>
                  <a:gd name="connsiteY8" fmla="*/ 241736 h 331895"/>
                  <a:gd name="connsiteX9" fmla="*/ 0 w 1512994"/>
                  <a:gd name="connsiteY9" fmla="*/ 241736 h 331895"/>
                  <a:gd name="connsiteX10" fmla="*/ 0 w 1512994"/>
                  <a:gd name="connsiteY10" fmla="*/ 73841 h 331895"/>
                  <a:gd name="connsiteX11" fmla="*/ 21628 w 1512994"/>
                  <a:gd name="connsiteY11" fmla="*/ 21628 h 331895"/>
                  <a:gd name="connsiteX12" fmla="*/ 73842 w 1512994"/>
                  <a:gd name="connsiteY12" fmla="*/ 1 h 331895"/>
                  <a:gd name="connsiteX13" fmla="*/ 73841 w 1512994"/>
                  <a:gd name="connsiteY13"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241736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241736 h 331895"/>
                  <a:gd name="connsiteX9" fmla="*/ 0 w 1500198"/>
                  <a:gd name="connsiteY9" fmla="*/ 241736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241736 h 331895"/>
                  <a:gd name="connsiteX9" fmla="*/ 0 w 1500198"/>
                  <a:gd name="connsiteY9" fmla="*/ 282681 h 331895"/>
                  <a:gd name="connsiteX10" fmla="*/ 0 w 1500198"/>
                  <a:gd name="connsiteY10" fmla="*/ 73841 h 331895"/>
                  <a:gd name="connsiteX11" fmla="*/ 21628 w 1500198"/>
                  <a:gd name="connsiteY11" fmla="*/ 21628 h 331895"/>
                  <a:gd name="connsiteX12" fmla="*/ 73842 w 1500198"/>
                  <a:gd name="connsiteY12" fmla="*/ 1 h 331895"/>
                  <a:gd name="connsiteX13" fmla="*/ 73841 w 1500198"/>
                  <a:gd name="connsiteY13" fmla="*/ 0 h 331895"/>
                  <a:gd name="connsiteX0" fmla="*/ 73841 w 1500198"/>
                  <a:gd name="connsiteY0" fmla="*/ 0 h 352906"/>
                  <a:gd name="connsiteX1" fmla="*/ 1293652 w 1500198"/>
                  <a:gd name="connsiteY1" fmla="*/ 0 h 352906"/>
                  <a:gd name="connsiteX2" fmla="*/ 1397008 w 1500198"/>
                  <a:gd name="connsiteY2" fmla="*/ 21628 h 352906"/>
                  <a:gd name="connsiteX3" fmla="*/ 1500197 w 1500198"/>
                  <a:gd name="connsiteY3" fmla="*/ 73842 h 352906"/>
                  <a:gd name="connsiteX4" fmla="*/ 1500198 w 1500198"/>
                  <a:gd name="connsiteY4" fmla="*/ 241736 h 352906"/>
                  <a:gd name="connsiteX5" fmla="*/ 1500198 w 1500198"/>
                  <a:gd name="connsiteY5" fmla="*/ 241736 h 352906"/>
                  <a:gd name="connsiteX6" fmla="*/ 1500198 w 1500198"/>
                  <a:gd name="connsiteY6" fmla="*/ 179408 h 352906"/>
                  <a:gd name="connsiteX7" fmla="*/ 0 w 1500198"/>
                  <a:gd name="connsiteY7" fmla="*/ 241736 h 352906"/>
                  <a:gd name="connsiteX8" fmla="*/ 992444 w 1500198"/>
                  <a:gd name="connsiteY8" fmla="*/ 352906 h 352906"/>
                  <a:gd name="connsiteX9" fmla="*/ 0 w 1500198"/>
                  <a:gd name="connsiteY9" fmla="*/ 282681 h 352906"/>
                  <a:gd name="connsiteX10" fmla="*/ 0 w 1500198"/>
                  <a:gd name="connsiteY10" fmla="*/ 73841 h 352906"/>
                  <a:gd name="connsiteX11" fmla="*/ 21628 w 1500198"/>
                  <a:gd name="connsiteY11" fmla="*/ 21628 h 352906"/>
                  <a:gd name="connsiteX12" fmla="*/ 73842 w 1500198"/>
                  <a:gd name="connsiteY12" fmla="*/ 1 h 352906"/>
                  <a:gd name="connsiteX13" fmla="*/ 73841 w 1500198"/>
                  <a:gd name="connsiteY13" fmla="*/ 0 h 352906"/>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282681 h 331895"/>
                  <a:gd name="connsiteX9" fmla="*/ 0 w 1500198"/>
                  <a:gd name="connsiteY9" fmla="*/ 73841 h 331895"/>
                  <a:gd name="connsiteX10" fmla="*/ 21628 w 1500198"/>
                  <a:gd name="connsiteY10" fmla="*/ 21628 h 331895"/>
                  <a:gd name="connsiteX11" fmla="*/ 73842 w 1500198"/>
                  <a:gd name="connsiteY11" fmla="*/ 1 h 331895"/>
                  <a:gd name="connsiteX12" fmla="*/ 73841 w 1500198"/>
                  <a:gd name="connsiteY12"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73842 w 1500198"/>
                  <a:gd name="connsiteY10" fmla="*/ 1 h 331895"/>
                  <a:gd name="connsiteX11" fmla="*/ 73841 w 1500198"/>
                  <a:gd name="connsiteY11"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73842 w 1500198"/>
                  <a:gd name="connsiteY10" fmla="*/ 1 h 331895"/>
                  <a:gd name="connsiteX11" fmla="*/ 73841 w 1500198"/>
                  <a:gd name="connsiteY11"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73842 w 1500198"/>
                  <a:gd name="connsiteY11" fmla="*/ 1 h 331895"/>
                  <a:gd name="connsiteX12" fmla="*/ 73841 w 1500198"/>
                  <a:gd name="connsiteY12" fmla="*/ 0 h 331895"/>
                  <a:gd name="connsiteX0" fmla="*/ 73841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73842 w 1500198"/>
                  <a:gd name="connsiteY11" fmla="*/ 1 h 331895"/>
                  <a:gd name="connsiteX12" fmla="*/ 73841 w 1500198"/>
                  <a:gd name="connsiteY12" fmla="*/ 0 h 331895"/>
                  <a:gd name="connsiteX0" fmla="*/ 162756 w 1500198"/>
                  <a:gd name="connsiteY0" fmla="*/ 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73842 w 1500198"/>
                  <a:gd name="connsiteY11" fmla="*/ 1 h 331895"/>
                  <a:gd name="connsiteX12" fmla="*/ 162756 w 1500198"/>
                  <a:gd name="connsiteY12" fmla="*/ 0 h 331895"/>
                  <a:gd name="connsiteX0" fmla="*/ 73842 w 1500198"/>
                  <a:gd name="connsiteY0" fmla="*/ 3699 h 335593"/>
                  <a:gd name="connsiteX1" fmla="*/ 1293652 w 1500198"/>
                  <a:gd name="connsiteY1" fmla="*/ 3698 h 335593"/>
                  <a:gd name="connsiteX2" fmla="*/ 1397008 w 1500198"/>
                  <a:gd name="connsiteY2" fmla="*/ 25326 h 335593"/>
                  <a:gd name="connsiteX3" fmla="*/ 1500197 w 1500198"/>
                  <a:gd name="connsiteY3" fmla="*/ 77540 h 335593"/>
                  <a:gd name="connsiteX4" fmla="*/ 1500198 w 1500198"/>
                  <a:gd name="connsiteY4" fmla="*/ 245434 h 335593"/>
                  <a:gd name="connsiteX5" fmla="*/ 1500198 w 1500198"/>
                  <a:gd name="connsiteY5" fmla="*/ 245434 h 335593"/>
                  <a:gd name="connsiteX6" fmla="*/ 1500198 w 1500198"/>
                  <a:gd name="connsiteY6" fmla="*/ 183106 h 335593"/>
                  <a:gd name="connsiteX7" fmla="*/ 0 w 1500198"/>
                  <a:gd name="connsiteY7" fmla="*/ 245434 h 335593"/>
                  <a:gd name="connsiteX8" fmla="*/ 0 w 1500198"/>
                  <a:gd name="connsiteY8" fmla="*/ 77539 h 335593"/>
                  <a:gd name="connsiteX9" fmla="*/ 21628 w 1500198"/>
                  <a:gd name="connsiteY9" fmla="*/ 25326 h 335593"/>
                  <a:gd name="connsiteX10" fmla="*/ 31889 w 1500198"/>
                  <a:gd name="connsiteY10" fmla="*/ 25893 h 335593"/>
                  <a:gd name="connsiteX11" fmla="*/ 73842 w 1500198"/>
                  <a:gd name="connsiteY11" fmla="*/ 3699 h 335593"/>
                  <a:gd name="connsiteX0" fmla="*/ 73842 w 1500198"/>
                  <a:gd name="connsiteY0" fmla="*/ 3699 h 335593"/>
                  <a:gd name="connsiteX1" fmla="*/ 1293652 w 1500198"/>
                  <a:gd name="connsiteY1" fmla="*/ 3698 h 335593"/>
                  <a:gd name="connsiteX2" fmla="*/ 1397008 w 1500198"/>
                  <a:gd name="connsiteY2" fmla="*/ 25326 h 335593"/>
                  <a:gd name="connsiteX3" fmla="*/ 1500197 w 1500198"/>
                  <a:gd name="connsiteY3" fmla="*/ 77540 h 335593"/>
                  <a:gd name="connsiteX4" fmla="*/ 1500198 w 1500198"/>
                  <a:gd name="connsiteY4" fmla="*/ 245434 h 335593"/>
                  <a:gd name="connsiteX5" fmla="*/ 1500198 w 1500198"/>
                  <a:gd name="connsiteY5" fmla="*/ 245434 h 335593"/>
                  <a:gd name="connsiteX6" fmla="*/ 1500198 w 1500198"/>
                  <a:gd name="connsiteY6" fmla="*/ 183106 h 335593"/>
                  <a:gd name="connsiteX7" fmla="*/ 0 w 1500198"/>
                  <a:gd name="connsiteY7" fmla="*/ 245434 h 335593"/>
                  <a:gd name="connsiteX8" fmla="*/ 0 w 1500198"/>
                  <a:gd name="connsiteY8" fmla="*/ 77539 h 335593"/>
                  <a:gd name="connsiteX9" fmla="*/ 21628 w 1500198"/>
                  <a:gd name="connsiteY9" fmla="*/ 25326 h 335593"/>
                  <a:gd name="connsiteX10" fmla="*/ 31889 w 1500198"/>
                  <a:gd name="connsiteY10" fmla="*/ 25893 h 335593"/>
                  <a:gd name="connsiteX11" fmla="*/ 73842 w 1500198"/>
                  <a:gd name="connsiteY11" fmla="*/ 3699 h 335593"/>
                  <a:gd name="connsiteX0" fmla="*/ 73842 w 1500198"/>
                  <a:gd name="connsiteY0" fmla="*/ 3699 h 335593"/>
                  <a:gd name="connsiteX1" fmla="*/ 1293652 w 1500198"/>
                  <a:gd name="connsiteY1" fmla="*/ 3698 h 335593"/>
                  <a:gd name="connsiteX2" fmla="*/ 1397008 w 1500198"/>
                  <a:gd name="connsiteY2" fmla="*/ 25326 h 335593"/>
                  <a:gd name="connsiteX3" fmla="*/ 1500197 w 1500198"/>
                  <a:gd name="connsiteY3" fmla="*/ 77540 h 335593"/>
                  <a:gd name="connsiteX4" fmla="*/ 1500198 w 1500198"/>
                  <a:gd name="connsiteY4" fmla="*/ 245434 h 335593"/>
                  <a:gd name="connsiteX5" fmla="*/ 1500198 w 1500198"/>
                  <a:gd name="connsiteY5" fmla="*/ 245434 h 335593"/>
                  <a:gd name="connsiteX6" fmla="*/ 1500198 w 1500198"/>
                  <a:gd name="connsiteY6" fmla="*/ 183106 h 335593"/>
                  <a:gd name="connsiteX7" fmla="*/ 0 w 1500198"/>
                  <a:gd name="connsiteY7" fmla="*/ 245434 h 335593"/>
                  <a:gd name="connsiteX8" fmla="*/ 0 w 1500198"/>
                  <a:gd name="connsiteY8" fmla="*/ 77539 h 335593"/>
                  <a:gd name="connsiteX9" fmla="*/ 21628 w 1500198"/>
                  <a:gd name="connsiteY9" fmla="*/ 25326 h 335593"/>
                  <a:gd name="connsiteX10" fmla="*/ 31889 w 1500198"/>
                  <a:gd name="connsiteY10" fmla="*/ 25893 h 335593"/>
                  <a:gd name="connsiteX11" fmla="*/ 73842 w 1500198"/>
                  <a:gd name="connsiteY11" fmla="*/ 3699 h 335593"/>
                  <a:gd name="connsiteX0" fmla="*/ 73842 w 1500198"/>
                  <a:gd name="connsiteY0" fmla="*/ 3699 h 335593"/>
                  <a:gd name="connsiteX1" fmla="*/ 1293652 w 1500198"/>
                  <a:gd name="connsiteY1" fmla="*/ 3698 h 335593"/>
                  <a:gd name="connsiteX2" fmla="*/ 1397008 w 1500198"/>
                  <a:gd name="connsiteY2" fmla="*/ 25326 h 335593"/>
                  <a:gd name="connsiteX3" fmla="*/ 1500197 w 1500198"/>
                  <a:gd name="connsiteY3" fmla="*/ 77540 h 335593"/>
                  <a:gd name="connsiteX4" fmla="*/ 1500198 w 1500198"/>
                  <a:gd name="connsiteY4" fmla="*/ 245434 h 335593"/>
                  <a:gd name="connsiteX5" fmla="*/ 1500198 w 1500198"/>
                  <a:gd name="connsiteY5" fmla="*/ 245434 h 335593"/>
                  <a:gd name="connsiteX6" fmla="*/ 1500198 w 1500198"/>
                  <a:gd name="connsiteY6" fmla="*/ 183106 h 335593"/>
                  <a:gd name="connsiteX7" fmla="*/ 0 w 1500198"/>
                  <a:gd name="connsiteY7" fmla="*/ 245434 h 335593"/>
                  <a:gd name="connsiteX8" fmla="*/ 0 w 1500198"/>
                  <a:gd name="connsiteY8" fmla="*/ 77539 h 335593"/>
                  <a:gd name="connsiteX9" fmla="*/ 21628 w 1500198"/>
                  <a:gd name="connsiteY9" fmla="*/ 25326 h 335593"/>
                  <a:gd name="connsiteX10" fmla="*/ 31889 w 1500198"/>
                  <a:gd name="connsiteY10" fmla="*/ 25893 h 335593"/>
                  <a:gd name="connsiteX11" fmla="*/ 73842 w 1500198"/>
                  <a:gd name="connsiteY11" fmla="*/ 3699 h 335593"/>
                  <a:gd name="connsiteX0" fmla="*/ 145710 w 1500198"/>
                  <a:gd name="connsiteY0" fmla="*/ 1616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145710 w 1500198"/>
                  <a:gd name="connsiteY11" fmla="*/ 16160 h 331895"/>
                  <a:gd name="connsiteX0" fmla="*/ 145710 w 1500198"/>
                  <a:gd name="connsiteY0" fmla="*/ 1616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145710 w 1500198"/>
                  <a:gd name="connsiteY11" fmla="*/ 16160 h 331895"/>
                  <a:gd name="connsiteX0" fmla="*/ 145710 w 1500198"/>
                  <a:gd name="connsiteY0" fmla="*/ 16160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31889 w 1500198"/>
                  <a:gd name="connsiteY10" fmla="*/ 22195 h 331895"/>
                  <a:gd name="connsiteX11" fmla="*/ 145710 w 1500198"/>
                  <a:gd name="connsiteY11" fmla="*/ 16160 h 331895"/>
                  <a:gd name="connsiteX0" fmla="*/ 476904 w 1537904"/>
                  <a:gd name="connsiteY0" fmla="*/ 69497 h 331895"/>
                  <a:gd name="connsiteX1" fmla="*/ 1331358 w 1537904"/>
                  <a:gd name="connsiteY1" fmla="*/ 0 h 331895"/>
                  <a:gd name="connsiteX2" fmla="*/ 1434714 w 1537904"/>
                  <a:gd name="connsiteY2" fmla="*/ 21628 h 331895"/>
                  <a:gd name="connsiteX3" fmla="*/ 1537903 w 1537904"/>
                  <a:gd name="connsiteY3" fmla="*/ 73842 h 331895"/>
                  <a:gd name="connsiteX4" fmla="*/ 1537904 w 1537904"/>
                  <a:gd name="connsiteY4" fmla="*/ 241736 h 331895"/>
                  <a:gd name="connsiteX5" fmla="*/ 1537904 w 1537904"/>
                  <a:gd name="connsiteY5" fmla="*/ 241736 h 331895"/>
                  <a:gd name="connsiteX6" fmla="*/ 1537904 w 1537904"/>
                  <a:gd name="connsiteY6" fmla="*/ 179408 h 331895"/>
                  <a:gd name="connsiteX7" fmla="*/ 37706 w 1537904"/>
                  <a:gd name="connsiteY7" fmla="*/ 241736 h 331895"/>
                  <a:gd name="connsiteX8" fmla="*/ 37706 w 1537904"/>
                  <a:gd name="connsiteY8" fmla="*/ 73841 h 331895"/>
                  <a:gd name="connsiteX9" fmla="*/ 59334 w 1537904"/>
                  <a:gd name="connsiteY9" fmla="*/ 21628 h 331895"/>
                  <a:gd name="connsiteX10" fmla="*/ 69595 w 1537904"/>
                  <a:gd name="connsiteY10" fmla="*/ 22195 h 331895"/>
                  <a:gd name="connsiteX11" fmla="*/ 476904 w 1537904"/>
                  <a:gd name="connsiteY11" fmla="*/ 69497 h 331895"/>
                  <a:gd name="connsiteX0" fmla="*/ 242525 w 1504421"/>
                  <a:gd name="connsiteY0" fmla="*/ 3038 h 331895"/>
                  <a:gd name="connsiteX1" fmla="*/ 1297875 w 1504421"/>
                  <a:gd name="connsiteY1" fmla="*/ 0 h 331895"/>
                  <a:gd name="connsiteX2" fmla="*/ 1401231 w 1504421"/>
                  <a:gd name="connsiteY2" fmla="*/ 21628 h 331895"/>
                  <a:gd name="connsiteX3" fmla="*/ 1504420 w 1504421"/>
                  <a:gd name="connsiteY3" fmla="*/ 73842 h 331895"/>
                  <a:gd name="connsiteX4" fmla="*/ 1504421 w 1504421"/>
                  <a:gd name="connsiteY4" fmla="*/ 241736 h 331895"/>
                  <a:gd name="connsiteX5" fmla="*/ 1504421 w 1504421"/>
                  <a:gd name="connsiteY5" fmla="*/ 241736 h 331895"/>
                  <a:gd name="connsiteX6" fmla="*/ 1504421 w 1504421"/>
                  <a:gd name="connsiteY6" fmla="*/ 179408 h 331895"/>
                  <a:gd name="connsiteX7" fmla="*/ 4223 w 1504421"/>
                  <a:gd name="connsiteY7" fmla="*/ 241736 h 331895"/>
                  <a:gd name="connsiteX8" fmla="*/ 4223 w 1504421"/>
                  <a:gd name="connsiteY8" fmla="*/ 73841 h 331895"/>
                  <a:gd name="connsiteX9" fmla="*/ 25851 w 1504421"/>
                  <a:gd name="connsiteY9" fmla="*/ 21628 h 331895"/>
                  <a:gd name="connsiteX10" fmla="*/ 36112 w 1504421"/>
                  <a:gd name="connsiteY10" fmla="*/ 22195 h 331895"/>
                  <a:gd name="connsiteX11" fmla="*/ 242525 w 1504421"/>
                  <a:gd name="connsiteY11" fmla="*/ 3038 h 331895"/>
                  <a:gd name="connsiteX0" fmla="*/ 242525 w 1504421"/>
                  <a:gd name="connsiteY0" fmla="*/ 4588 h 333445"/>
                  <a:gd name="connsiteX1" fmla="*/ 1297875 w 1504421"/>
                  <a:gd name="connsiteY1" fmla="*/ 1550 h 333445"/>
                  <a:gd name="connsiteX2" fmla="*/ 1401231 w 1504421"/>
                  <a:gd name="connsiteY2" fmla="*/ 23178 h 333445"/>
                  <a:gd name="connsiteX3" fmla="*/ 1504420 w 1504421"/>
                  <a:gd name="connsiteY3" fmla="*/ 75392 h 333445"/>
                  <a:gd name="connsiteX4" fmla="*/ 1504421 w 1504421"/>
                  <a:gd name="connsiteY4" fmla="*/ 243286 h 333445"/>
                  <a:gd name="connsiteX5" fmla="*/ 1504421 w 1504421"/>
                  <a:gd name="connsiteY5" fmla="*/ 243286 h 333445"/>
                  <a:gd name="connsiteX6" fmla="*/ 1504421 w 1504421"/>
                  <a:gd name="connsiteY6" fmla="*/ 180958 h 333445"/>
                  <a:gd name="connsiteX7" fmla="*/ 4223 w 1504421"/>
                  <a:gd name="connsiteY7" fmla="*/ 243286 h 333445"/>
                  <a:gd name="connsiteX8" fmla="*/ 4223 w 1504421"/>
                  <a:gd name="connsiteY8" fmla="*/ 75391 h 333445"/>
                  <a:gd name="connsiteX9" fmla="*/ 25851 w 1504421"/>
                  <a:gd name="connsiteY9" fmla="*/ 23178 h 333445"/>
                  <a:gd name="connsiteX10" fmla="*/ 36112 w 1504421"/>
                  <a:gd name="connsiteY10" fmla="*/ 23745 h 333445"/>
                  <a:gd name="connsiteX11" fmla="*/ 242525 w 1504421"/>
                  <a:gd name="connsiteY11" fmla="*/ 4588 h 333445"/>
                  <a:gd name="connsiteX0" fmla="*/ 238302 w 1500198"/>
                  <a:gd name="connsiteY0" fmla="*/ 4588 h 333445"/>
                  <a:gd name="connsiteX1" fmla="*/ 1293652 w 1500198"/>
                  <a:gd name="connsiteY1" fmla="*/ 1550 h 333445"/>
                  <a:gd name="connsiteX2" fmla="*/ 1397008 w 1500198"/>
                  <a:gd name="connsiteY2" fmla="*/ 23178 h 333445"/>
                  <a:gd name="connsiteX3" fmla="*/ 1500197 w 1500198"/>
                  <a:gd name="connsiteY3" fmla="*/ 75392 h 333445"/>
                  <a:gd name="connsiteX4" fmla="*/ 1500198 w 1500198"/>
                  <a:gd name="connsiteY4" fmla="*/ 243286 h 333445"/>
                  <a:gd name="connsiteX5" fmla="*/ 1500198 w 1500198"/>
                  <a:gd name="connsiteY5" fmla="*/ 243286 h 333445"/>
                  <a:gd name="connsiteX6" fmla="*/ 1500198 w 1500198"/>
                  <a:gd name="connsiteY6" fmla="*/ 180958 h 333445"/>
                  <a:gd name="connsiteX7" fmla="*/ 0 w 1500198"/>
                  <a:gd name="connsiteY7" fmla="*/ 243286 h 333445"/>
                  <a:gd name="connsiteX8" fmla="*/ 0 w 1500198"/>
                  <a:gd name="connsiteY8" fmla="*/ 75391 h 333445"/>
                  <a:gd name="connsiteX9" fmla="*/ 21628 w 1500198"/>
                  <a:gd name="connsiteY9" fmla="*/ 23178 h 333445"/>
                  <a:gd name="connsiteX10" fmla="*/ 342424 w 1500198"/>
                  <a:gd name="connsiteY10" fmla="*/ 85344 h 333445"/>
                  <a:gd name="connsiteX11" fmla="*/ 238302 w 1500198"/>
                  <a:gd name="connsiteY11" fmla="*/ 4588 h 333445"/>
                  <a:gd name="connsiteX0" fmla="*/ 238302 w 1500198"/>
                  <a:gd name="connsiteY0" fmla="*/ 3038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238302 w 1500198"/>
                  <a:gd name="connsiteY10" fmla="*/ 3038 h 331895"/>
                  <a:gd name="connsiteX0" fmla="*/ 238302 w 1500198"/>
                  <a:gd name="connsiteY0" fmla="*/ 3038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628 w 1500198"/>
                  <a:gd name="connsiteY9" fmla="*/ 21628 h 331895"/>
                  <a:gd name="connsiteX10" fmla="*/ 238302 w 1500198"/>
                  <a:gd name="connsiteY10" fmla="*/ 3038 h 331895"/>
                  <a:gd name="connsiteX0" fmla="*/ 238302 w 1500198"/>
                  <a:gd name="connsiteY0" fmla="*/ 3038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212829 w 1500198"/>
                  <a:gd name="connsiteY9" fmla="*/ 54311 h 331895"/>
                  <a:gd name="connsiteX10" fmla="*/ 238302 w 1500198"/>
                  <a:gd name="connsiteY10" fmla="*/ 3038 h 331895"/>
                  <a:gd name="connsiteX0" fmla="*/ 238302 w 1500198"/>
                  <a:gd name="connsiteY0" fmla="*/ 3038 h 331895"/>
                  <a:gd name="connsiteX1" fmla="*/ 1293652 w 1500198"/>
                  <a:gd name="connsiteY1" fmla="*/ 0 h 331895"/>
                  <a:gd name="connsiteX2" fmla="*/ 1397008 w 1500198"/>
                  <a:gd name="connsiteY2" fmla="*/ 21628 h 331895"/>
                  <a:gd name="connsiteX3" fmla="*/ 1500197 w 1500198"/>
                  <a:gd name="connsiteY3" fmla="*/ 73842 h 331895"/>
                  <a:gd name="connsiteX4" fmla="*/ 1500198 w 1500198"/>
                  <a:gd name="connsiteY4" fmla="*/ 241736 h 331895"/>
                  <a:gd name="connsiteX5" fmla="*/ 1500198 w 1500198"/>
                  <a:gd name="connsiteY5" fmla="*/ 241736 h 331895"/>
                  <a:gd name="connsiteX6" fmla="*/ 1500198 w 1500198"/>
                  <a:gd name="connsiteY6" fmla="*/ 179408 h 331895"/>
                  <a:gd name="connsiteX7" fmla="*/ 0 w 1500198"/>
                  <a:gd name="connsiteY7" fmla="*/ 241736 h 331895"/>
                  <a:gd name="connsiteX8" fmla="*/ 0 w 1500198"/>
                  <a:gd name="connsiteY8" fmla="*/ 73841 h 331895"/>
                  <a:gd name="connsiteX9" fmla="*/ 46029 w 1500198"/>
                  <a:gd name="connsiteY9" fmla="*/ 33292 h 331895"/>
                  <a:gd name="connsiteX10" fmla="*/ 238302 w 1500198"/>
                  <a:gd name="connsiteY10" fmla="*/ 3038 h 331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00198" h="331895">
                    <a:moveTo>
                      <a:pt x="238302" y="3038"/>
                    </a:moveTo>
                    <a:lnTo>
                      <a:pt x="1293652" y="0"/>
                    </a:lnTo>
                    <a:cubicBezTo>
                      <a:pt x="1313236" y="0"/>
                      <a:pt x="1362584" y="9321"/>
                      <a:pt x="1397008" y="21628"/>
                    </a:cubicBezTo>
                    <a:cubicBezTo>
                      <a:pt x="1485177" y="34267"/>
                      <a:pt x="1500197" y="54258"/>
                      <a:pt x="1500197" y="73842"/>
                    </a:cubicBezTo>
                    <a:cubicBezTo>
                      <a:pt x="1500197" y="129807"/>
                      <a:pt x="1500198" y="185771"/>
                      <a:pt x="1500198" y="241736"/>
                    </a:cubicBezTo>
                    <a:lnTo>
                      <a:pt x="1500198" y="241736"/>
                    </a:lnTo>
                    <a:lnTo>
                      <a:pt x="1500198" y="179408"/>
                    </a:lnTo>
                    <a:cubicBezTo>
                      <a:pt x="1000132" y="179408"/>
                      <a:pt x="493607" y="331895"/>
                      <a:pt x="0" y="241736"/>
                    </a:cubicBezTo>
                    <a:lnTo>
                      <a:pt x="0" y="73841"/>
                    </a:lnTo>
                    <a:cubicBezTo>
                      <a:pt x="0" y="54257"/>
                      <a:pt x="32181" y="47139"/>
                      <a:pt x="46029" y="33292"/>
                    </a:cubicBezTo>
                    <a:cubicBezTo>
                      <a:pt x="85746" y="21492"/>
                      <a:pt x="26298" y="6643"/>
                      <a:pt x="238302" y="30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000">
                  <a:solidFill>
                    <a:schemeClr val="bg1"/>
                  </a:solidFill>
                  <a:latin typeface="微软雅黑" pitchFamily="34" charset="-122"/>
                  <a:ea typeface="微软雅黑" pitchFamily="34" charset="-122"/>
                </a:endParaRPr>
              </a:p>
            </p:txBody>
          </p:sp>
        </p:grpSp>
        <p:sp>
          <p:nvSpPr>
            <p:cNvPr id="28" name="TextBox 55"/>
            <p:cNvSpPr txBox="1">
              <a:spLocks noChangeArrowheads="1"/>
            </p:cNvSpPr>
            <p:nvPr/>
          </p:nvSpPr>
          <p:spPr bwMode="auto">
            <a:xfrm>
              <a:off x="6031400" y="2527524"/>
              <a:ext cx="2017649" cy="290673"/>
            </a:xfrm>
            <a:prstGeom prst="rect">
              <a:avLst/>
            </a:prstGeom>
            <a:grpFill/>
            <a:ln w="9525">
              <a:noFill/>
              <a:miter lim="800000"/>
              <a:headEnd/>
              <a:tailEnd/>
            </a:ln>
          </p:spPr>
          <p:txBody>
            <a:bodyPr wrap="square">
              <a:spAutoFit/>
            </a:bodyPr>
            <a:lstStyle/>
            <a:p>
              <a:pPr algn="ctr"/>
              <a:r>
                <a:rPr lang="zh-CN" altLang="en-US" sz="2800" dirty="0" smtClean="0">
                  <a:solidFill>
                    <a:schemeClr val="bg1"/>
                  </a:solidFill>
                  <a:latin typeface="微软雅黑" pitchFamily="34" charset="-122"/>
                  <a:ea typeface="微软雅黑" pitchFamily="34" charset="-122"/>
                </a:rPr>
                <a:t>实控关系账户组合并持仓超限</a:t>
              </a:r>
              <a:endParaRPr lang="zh-CN" altLang="en-US" sz="2800" dirty="0">
                <a:solidFill>
                  <a:schemeClr val="bg1"/>
                </a:solidFill>
                <a:latin typeface="微软雅黑" pitchFamily="34" charset="-122"/>
                <a:ea typeface="微软雅黑" pitchFamily="34" charset="-122"/>
              </a:endParaRPr>
            </a:p>
          </p:txBody>
        </p:sp>
      </p:grpSp>
      <p:grpSp>
        <p:nvGrpSpPr>
          <p:cNvPr id="31" name="组合 69"/>
          <p:cNvGrpSpPr>
            <a:grpSpLocks/>
          </p:cNvGrpSpPr>
          <p:nvPr/>
        </p:nvGrpSpPr>
        <p:grpSpPr bwMode="auto">
          <a:xfrm>
            <a:off x="5004048" y="1581403"/>
            <a:ext cx="3575454" cy="1127519"/>
            <a:chOff x="5933796" y="2371939"/>
            <a:chExt cx="1825651" cy="634311"/>
          </a:xfrm>
          <a:solidFill>
            <a:schemeClr val="accent2">
              <a:lumMod val="75000"/>
            </a:schemeClr>
          </a:solidFill>
        </p:grpSpPr>
        <p:sp>
          <p:nvSpPr>
            <p:cNvPr id="34" name="圆角矩形 2"/>
            <p:cNvSpPr/>
            <p:nvPr/>
          </p:nvSpPr>
          <p:spPr>
            <a:xfrm>
              <a:off x="5933796" y="2371939"/>
              <a:ext cx="1825651" cy="544546"/>
            </a:xfrm>
            <a:prstGeom prst="roundRect">
              <a:avLst/>
            </a:prstGeom>
            <a:grpFill/>
            <a:ln>
              <a:gradFill>
                <a:gsLst>
                  <a:gs pos="0">
                    <a:schemeClr val="bg1"/>
                  </a:gs>
                  <a:gs pos="70000">
                    <a:schemeClr val="bg1">
                      <a:alpha val="62000"/>
                    </a:schemeClr>
                  </a:gs>
                  <a:gs pos="100000">
                    <a:srgbClr val="FFEBFA">
                      <a:alpha val="2700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000">
                <a:solidFill>
                  <a:schemeClr val="bg1"/>
                </a:solidFill>
                <a:latin typeface="微软雅黑" pitchFamily="34" charset="-122"/>
                <a:ea typeface="微软雅黑" pitchFamily="34" charset="-122"/>
              </a:endParaRPr>
            </a:p>
          </p:txBody>
        </p:sp>
        <p:sp>
          <p:nvSpPr>
            <p:cNvPr id="33" name="TextBox 71"/>
            <p:cNvSpPr txBox="1">
              <a:spLocks noChangeArrowheads="1"/>
            </p:cNvSpPr>
            <p:nvPr/>
          </p:nvSpPr>
          <p:spPr bwMode="auto">
            <a:xfrm>
              <a:off x="5959496" y="2469495"/>
              <a:ext cx="1799951" cy="536755"/>
            </a:xfrm>
            <a:prstGeom prst="rect">
              <a:avLst/>
            </a:prstGeom>
            <a:noFill/>
            <a:ln w="9525">
              <a:noFill/>
              <a:miter lim="800000"/>
              <a:headEnd/>
              <a:tailEnd/>
            </a:ln>
          </p:spPr>
          <p:txBody>
            <a:bodyPr wrap="square">
              <a:spAutoFit/>
            </a:bodyPr>
            <a:lstStyle/>
            <a:p>
              <a:pPr algn="ctr"/>
              <a:r>
                <a:rPr lang="zh-CN" altLang="en-US" sz="2800" dirty="0" smtClean="0">
                  <a:solidFill>
                    <a:schemeClr val="bg1"/>
                  </a:solidFill>
                  <a:latin typeface="微软雅黑" pitchFamily="34" charset="-122"/>
                  <a:ea typeface="微软雅黑" pitchFamily="34" charset="-122"/>
                </a:rPr>
                <a:t>频繁报撤单：</a:t>
              </a:r>
              <a:r>
                <a:rPr lang="en-US" altLang="zh-CN" sz="2800" dirty="0" smtClean="0">
                  <a:solidFill>
                    <a:schemeClr val="bg1"/>
                  </a:solidFill>
                  <a:latin typeface="微软雅黑" pitchFamily="34" charset="-122"/>
                  <a:ea typeface="微软雅黑" pitchFamily="34" charset="-122"/>
                </a:rPr>
                <a:t>500</a:t>
              </a:r>
              <a:r>
                <a:rPr lang="zh-CN" altLang="en-US" sz="2800" dirty="0" smtClean="0">
                  <a:solidFill>
                    <a:schemeClr val="bg1"/>
                  </a:solidFill>
                  <a:latin typeface="微软雅黑" pitchFamily="34" charset="-122"/>
                  <a:ea typeface="微软雅黑" pitchFamily="34" charset="-122"/>
                </a:rPr>
                <a:t>次</a:t>
              </a:r>
              <a:endParaRPr lang="zh-CN" altLang="en-US" sz="2800" dirty="0">
                <a:solidFill>
                  <a:schemeClr val="bg1"/>
                </a:solidFill>
                <a:latin typeface="微软雅黑" pitchFamily="34" charset="-122"/>
                <a:ea typeface="微软雅黑" pitchFamily="34" charset="-122"/>
              </a:endParaRPr>
            </a:p>
          </p:txBody>
        </p:sp>
      </p:grpSp>
      <p:grpSp>
        <p:nvGrpSpPr>
          <p:cNvPr id="36" name="组合 74"/>
          <p:cNvGrpSpPr>
            <a:grpSpLocks/>
          </p:cNvGrpSpPr>
          <p:nvPr/>
        </p:nvGrpSpPr>
        <p:grpSpPr bwMode="auto">
          <a:xfrm>
            <a:off x="4644008" y="3339032"/>
            <a:ext cx="4176464" cy="1026072"/>
            <a:chOff x="5559057" y="2402651"/>
            <a:chExt cx="2341870" cy="596909"/>
          </a:xfrm>
          <a:solidFill>
            <a:schemeClr val="accent2">
              <a:lumMod val="75000"/>
            </a:schemeClr>
          </a:solidFill>
        </p:grpSpPr>
        <p:sp>
          <p:nvSpPr>
            <p:cNvPr id="39" name="圆角矩形 2"/>
            <p:cNvSpPr/>
            <p:nvPr/>
          </p:nvSpPr>
          <p:spPr>
            <a:xfrm>
              <a:off x="5635277" y="2402651"/>
              <a:ext cx="2204638" cy="544546"/>
            </a:xfrm>
            <a:prstGeom prst="roundRect">
              <a:avLst/>
            </a:prstGeom>
            <a:grpFill/>
            <a:ln>
              <a:gradFill>
                <a:gsLst>
                  <a:gs pos="0">
                    <a:schemeClr val="bg1"/>
                  </a:gs>
                  <a:gs pos="70000">
                    <a:schemeClr val="bg1">
                      <a:alpha val="62000"/>
                    </a:schemeClr>
                  </a:gs>
                  <a:gs pos="100000">
                    <a:srgbClr val="FFEBFA">
                      <a:alpha val="27000"/>
                    </a:srgb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000">
                <a:solidFill>
                  <a:schemeClr val="bg1"/>
                </a:solidFill>
                <a:latin typeface="微软雅黑" pitchFamily="34" charset="-122"/>
                <a:ea typeface="微软雅黑" pitchFamily="34" charset="-122"/>
              </a:endParaRPr>
            </a:p>
          </p:txBody>
        </p:sp>
        <p:sp>
          <p:nvSpPr>
            <p:cNvPr id="38" name="TextBox 76"/>
            <p:cNvSpPr txBox="1">
              <a:spLocks noChangeArrowheads="1"/>
            </p:cNvSpPr>
            <p:nvPr/>
          </p:nvSpPr>
          <p:spPr bwMode="auto">
            <a:xfrm>
              <a:off x="5559057" y="2444516"/>
              <a:ext cx="2341870" cy="555044"/>
            </a:xfrm>
            <a:prstGeom prst="rect">
              <a:avLst/>
            </a:prstGeom>
            <a:noFill/>
            <a:ln w="9525">
              <a:noFill/>
              <a:miter lim="800000"/>
              <a:headEnd/>
              <a:tailEnd/>
            </a:ln>
          </p:spPr>
          <p:txBody>
            <a:bodyPr wrap="square">
              <a:spAutoFit/>
            </a:bodyPr>
            <a:lstStyle/>
            <a:p>
              <a:pPr algn="ctr"/>
              <a:r>
                <a:rPr lang="zh-CN" altLang="en-US" sz="2800" dirty="0" smtClean="0">
                  <a:solidFill>
                    <a:schemeClr val="bg1"/>
                  </a:solidFill>
                  <a:latin typeface="微软雅黑" pitchFamily="34" charset="-122"/>
                  <a:ea typeface="微软雅黑" pitchFamily="34" charset="-122"/>
                </a:rPr>
                <a:t>大额报撤单（</a:t>
              </a:r>
              <a:r>
                <a:rPr lang="en-US" altLang="zh-CN" sz="2800" dirty="0" smtClean="0">
                  <a:solidFill>
                    <a:schemeClr val="bg1"/>
                  </a:solidFill>
                  <a:latin typeface="微软雅黑" pitchFamily="34" charset="-122"/>
                  <a:ea typeface="微软雅黑" pitchFamily="34" charset="-122"/>
                </a:rPr>
                <a:t>300</a:t>
              </a:r>
              <a:r>
                <a:rPr lang="zh-CN" altLang="en-US" sz="2800" dirty="0" smtClean="0">
                  <a:solidFill>
                    <a:schemeClr val="bg1"/>
                  </a:solidFill>
                  <a:latin typeface="微软雅黑" pitchFamily="34" charset="-122"/>
                  <a:ea typeface="微软雅黑" pitchFamily="34" charset="-122"/>
                </a:rPr>
                <a:t>手）</a:t>
              </a:r>
              <a:endParaRPr lang="en-US" altLang="zh-CN" sz="2800" dirty="0" smtClean="0">
                <a:solidFill>
                  <a:schemeClr val="bg1"/>
                </a:solidFill>
                <a:latin typeface="微软雅黑" pitchFamily="34" charset="-122"/>
                <a:ea typeface="微软雅黑" pitchFamily="34" charset="-122"/>
              </a:endParaRPr>
            </a:p>
            <a:p>
              <a:pPr algn="ctr"/>
              <a:r>
                <a:rPr lang="en-US" altLang="zh-CN" sz="2800" dirty="0" smtClean="0">
                  <a:solidFill>
                    <a:schemeClr val="bg1"/>
                  </a:solidFill>
                  <a:latin typeface="微软雅黑" pitchFamily="34" charset="-122"/>
                  <a:ea typeface="微软雅黑" pitchFamily="34" charset="-122"/>
                </a:rPr>
                <a:t>50</a:t>
              </a:r>
              <a:r>
                <a:rPr lang="zh-CN" altLang="en-US" sz="2800" dirty="0" smtClean="0">
                  <a:solidFill>
                    <a:schemeClr val="bg1"/>
                  </a:solidFill>
                  <a:latin typeface="微软雅黑" pitchFamily="34" charset="-122"/>
                  <a:ea typeface="微软雅黑" pitchFamily="34" charset="-122"/>
                </a:rPr>
                <a:t>次</a:t>
              </a:r>
              <a:endParaRPr lang="zh-CN" altLang="en-US" sz="2800" dirty="0">
                <a:solidFill>
                  <a:schemeClr val="bg1"/>
                </a:solidFill>
                <a:latin typeface="微软雅黑" pitchFamily="34" charset="-122"/>
                <a:ea typeface="微软雅黑" pitchFamily="34" charset="-122"/>
              </a:endParaRPr>
            </a:p>
          </p:txBody>
        </p:sp>
      </p:grpSp>
      <p:sp>
        <p:nvSpPr>
          <p:cNvPr id="35" name="文本占位符 1"/>
          <p:cNvSpPr txBox="1">
            <a:spLocks/>
          </p:cNvSpPr>
          <p:nvPr/>
        </p:nvSpPr>
        <p:spPr>
          <a:xfrm>
            <a:off x="179512" y="144686"/>
            <a:ext cx="8208912"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异常交易处理标准</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1820861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3</a:t>
            </a:fld>
            <a:endParaRPr lang="zh-CN" altLang="en-US" dirty="0"/>
          </a:p>
        </p:txBody>
      </p:sp>
      <p:sp>
        <p:nvSpPr>
          <p:cNvPr id="4" name="内容占位符 2"/>
          <p:cNvSpPr txBox="1">
            <a:spLocks/>
          </p:cNvSpPr>
          <p:nvPr/>
        </p:nvSpPr>
        <p:spPr>
          <a:xfrm>
            <a:off x="179512" y="998885"/>
            <a:ext cx="8497887" cy="48783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6713" lvl="1" indent="0">
              <a:buFont typeface="Wingdings 2" pitchFamily="18" charset="2"/>
              <a:buNone/>
              <a:defRPr/>
            </a:pPr>
            <a:endParaRPr lang="en-US" altLang="zh-CN" sz="2000" dirty="0" smtClean="0">
              <a:latin typeface="微软雅黑" pitchFamily="34" charset="-122"/>
              <a:ea typeface="微软雅黑" pitchFamily="34" charset="-122"/>
            </a:endParaRPr>
          </a:p>
          <a:p>
            <a:pPr marL="366713" lvl="1" indent="0">
              <a:buFont typeface="Wingdings 2" pitchFamily="18" charset="2"/>
              <a:buNone/>
              <a:defRPr/>
            </a:pPr>
            <a:r>
              <a:rPr lang="zh-CN" altLang="en-US" sz="2000" dirty="0" smtClean="0">
                <a:latin typeface="微软雅黑" pitchFamily="34" charset="-122"/>
                <a:ea typeface="微软雅黑" pitchFamily="34" charset="-122"/>
              </a:rPr>
              <a:t>出现下列情况时，能源中心根据市场风险情况，以公告的形式调整交易保证金水平</a:t>
            </a:r>
            <a:r>
              <a:rPr lang="en-US" altLang="zh-CN" sz="2000" dirty="0" smtClean="0">
                <a:latin typeface="微软雅黑" pitchFamily="34" charset="-122"/>
                <a:ea typeface="微软雅黑" pitchFamily="34" charset="-122"/>
              </a:rPr>
              <a:t>:</a:t>
            </a:r>
          </a:p>
          <a:p>
            <a:pPr marL="366713" lvl="1" indent="0">
              <a:buClr>
                <a:srgbClr val="0F6FC6"/>
              </a:buClr>
              <a:buFont typeface="Wingdings 2" pitchFamily="18" charset="2"/>
              <a:buNone/>
              <a:defRPr/>
            </a:pPr>
            <a:r>
              <a:rPr lang="zh-CN" altLang="en-US" sz="2000" dirty="0" smtClean="0">
                <a:solidFill>
                  <a:prstClr val="black"/>
                </a:solidFill>
                <a:latin typeface="微软雅黑" pitchFamily="34" charset="-122"/>
                <a:ea typeface="微软雅黑" pitchFamily="34" charset="-122"/>
              </a:rPr>
              <a:t>（一）持仓量达到一定的水平时</a:t>
            </a:r>
            <a:r>
              <a:rPr lang="en-US" altLang="zh-CN" sz="2000" dirty="0" smtClean="0">
                <a:solidFill>
                  <a:prstClr val="black"/>
                </a:solidFill>
                <a:latin typeface="微软雅黑" pitchFamily="34" charset="-122"/>
                <a:ea typeface="微软雅黑" pitchFamily="34" charset="-122"/>
              </a:rPr>
              <a:t>;</a:t>
            </a:r>
          </a:p>
          <a:p>
            <a:pPr marL="366713" lvl="1" indent="0">
              <a:buClr>
                <a:srgbClr val="0F6FC6"/>
              </a:buClr>
              <a:buFont typeface="Wingdings 2" pitchFamily="18" charset="2"/>
              <a:buNone/>
              <a:defRPr/>
            </a:pPr>
            <a:r>
              <a:rPr lang="zh-CN" altLang="en-US" sz="2000" dirty="0" smtClean="0">
                <a:solidFill>
                  <a:prstClr val="black"/>
                </a:solidFill>
                <a:latin typeface="微软雅黑" pitchFamily="34" charset="-122"/>
                <a:ea typeface="微软雅黑" pitchFamily="34" charset="-122"/>
              </a:rPr>
              <a:t>（二）临近交割期时</a:t>
            </a:r>
            <a:r>
              <a:rPr lang="en-US" altLang="zh-CN" sz="2000" dirty="0" smtClean="0">
                <a:solidFill>
                  <a:prstClr val="black"/>
                </a:solidFill>
                <a:latin typeface="微软雅黑" pitchFamily="34" charset="-122"/>
                <a:ea typeface="微软雅黑" pitchFamily="34" charset="-122"/>
              </a:rPr>
              <a:t>;</a:t>
            </a:r>
          </a:p>
          <a:p>
            <a:pPr marL="366713" lvl="1" indent="0">
              <a:buClr>
                <a:srgbClr val="0F6FC6"/>
              </a:buClr>
              <a:buFont typeface="Wingdings 2" pitchFamily="18" charset="2"/>
              <a:buNone/>
              <a:defRPr/>
            </a:pPr>
            <a:r>
              <a:rPr lang="zh-CN" altLang="en-US" sz="2000" dirty="0" smtClean="0">
                <a:solidFill>
                  <a:prstClr val="black"/>
                </a:solidFill>
                <a:latin typeface="微软雅黑" pitchFamily="34" charset="-122"/>
                <a:ea typeface="微软雅黑" pitchFamily="34" charset="-122"/>
              </a:rPr>
              <a:t>（三）连续数个交易日的累计涨跌幅达到一定水平时</a:t>
            </a:r>
            <a:r>
              <a:rPr lang="en-US" altLang="zh-CN" sz="2000" dirty="0" smtClean="0">
                <a:solidFill>
                  <a:prstClr val="black"/>
                </a:solidFill>
                <a:latin typeface="微软雅黑" pitchFamily="34" charset="-122"/>
                <a:ea typeface="微软雅黑" pitchFamily="34" charset="-122"/>
              </a:rPr>
              <a:t>;</a:t>
            </a:r>
          </a:p>
          <a:p>
            <a:pPr marL="366713" lvl="1" indent="0">
              <a:buClr>
                <a:srgbClr val="0F6FC6"/>
              </a:buClr>
              <a:buFont typeface="Wingdings 2" pitchFamily="18" charset="2"/>
              <a:buNone/>
              <a:defRPr/>
            </a:pPr>
            <a:r>
              <a:rPr lang="zh-CN" altLang="en-US" sz="2000" dirty="0" smtClean="0">
                <a:solidFill>
                  <a:prstClr val="black"/>
                </a:solidFill>
                <a:latin typeface="微软雅黑" pitchFamily="34" charset="-122"/>
                <a:ea typeface="微软雅黑" pitchFamily="34" charset="-122"/>
              </a:rPr>
              <a:t>（四）连续出现涨跌停板时</a:t>
            </a:r>
            <a:r>
              <a:rPr lang="en-US" altLang="zh-CN" sz="2000" dirty="0" smtClean="0">
                <a:solidFill>
                  <a:prstClr val="black"/>
                </a:solidFill>
                <a:latin typeface="微软雅黑" pitchFamily="34" charset="-122"/>
                <a:ea typeface="微软雅黑" pitchFamily="34" charset="-122"/>
              </a:rPr>
              <a:t>;</a:t>
            </a:r>
          </a:p>
          <a:p>
            <a:pPr marL="366713" lvl="1" indent="0">
              <a:buClr>
                <a:srgbClr val="0F6FC6"/>
              </a:buClr>
              <a:buFont typeface="Wingdings 2" pitchFamily="18" charset="2"/>
              <a:buNone/>
              <a:defRPr/>
            </a:pPr>
            <a:r>
              <a:rPr lang="zh-CN" altLang="en-US" sz="2000" dirty="0" smtClean="0">
                <a:solidFill>
                  <a:prstClr val="black"/>
                </a:solidFill>
                <a:latin typeface="微软雅黑" pitchFamily="34" charset="-122"/>
                <a:ea typeface="微软雅黑" pitchFamily="34" charset="-122"/>
              </a:rPr>
              <a:t>（五）遇国家法定长假时</a:t>
            </a:r>
            <a:r>
              <a:rPr lang="en-US" altLang="zh-CN" sz="2000" dirty="0" smtClean="0">
                <a:solidFill>
                  <a:prstClr val="black"/>
                </a:solidFill>
                <a:latin typeface="微软雅黑" pitchFamily="34" charset="-122"/>
                <a:ea typeface="微软雅黑" pitchFamily="34" charset="-122"/>
              </a:rPr>
              <a:t>;</a:t>
            </a:r>
          </a:p>
          <a:p>
            <a:pPr marL="366713" lvl="1" indent="0">
              <a:buClr>
                <a:srgbClr val="0F6FC6"/>
              </a:buClr>
              <a:buFont typeface="Wingdings 2" pitchFamily="18" charset="2"/>
              <a:buNone/>
              <a:defRPr/>
            </a:pPr>
            <a:r>
              <a:rPr lang="zh-CN" altLang="en-US" sz="2000" dirty="0" smtClean="0">
                <a:solidFill>
                  <a:prstClr val="black"/>
                </a:solidFill>
                <a:latin typeface="微软雅黑" pitchFamily="34" charset="-122"/>
                <a:ea typeface="微软雅黑" pitchFamily="34" charset="-122"/>
              </a:rPr>
              <a:t>（六）市场风险明显变化时</a:t>
            </a:r>
            <a:r>
              <a:rPr lang="en-US" altLang="zh-CN" sz="2000" dirty="0" smtClean="0">
                <a:solidFill>
                  <a:prstClr val="black"/>
                </a:solidFill>
                <a:latin typeface="微软雅黑" pitchFamily="34" charset="-122"/>
                <a:ea typeface="微软雅黑" pitchFamily="34" charset="-122"/>
              </a:rPr>
              <a:t>;</a:t>
            </a:r>
          </a:p>
          <a:p>
            <a:pPr marL="366713" lvl="1" indent="0">
              <a:buClr>
                <a:srgbClr val="0F6FC6"/>
              </a:buClr>
              <a:buFont typeface="Wingdings 2" pitchFamily="18" charset="2"/>
              <a:buNone/>
              <a:defRPr/>
            </a:pPr>
            <a:r>
              <a:rPr lang="zh-CN" altLang="en-US" sz="2000" dirty="0" smtClean="0">
                <a:solidFill>
                  <a:prstClr val="black"/>
                </a:solidFill>
                <a:latin typeface="微软雅黑" pitchFamily="34" charset="-122"/>
                <a:ea typeface="微软雅黑" pitchFamily="34" charset="-122"/>
              </a:rPr>
              <a:t>（七）必要的其他情况。</a:t>
            </a:r>
            <a:endParaRPr lang="en-US" altLang="zh-CN" sz="2000" dirty="0" smtClean="0">
              <a:solidFill>
                <a:prstClr val="black"/>
              </a:solidFill>
              <a:latin typeface="微软雅黑" pitchFamily="34" charset="-122"/>
              <a:ea typeface="微软雅黑" pitchFamily="34" charset="-122"/>
            </a:endParaRPr>
          </a:p>
          <a:p>
            <a:pPr marL="366713" lvl="1" indent="0">
              <a:buFont typeface="Wingdings 2" pitchFamily="18" charset="2"/>
              <a:buNone/>
              <a:defRPr/>
            </a:pPr>
            <a:endParaRPr lang="en-US" altLang="zh-CN" sz="2000" dirty="0" smtClean="0">
              <a:latin typeface="微软雅黑" pitchFamily="34" charset="-122"/>
              <a:ea typeface="微软雅黑" pitchFamily="34" charset="-122"/>
            </a:endParaRPr>
          </a:p>
          <a:p>
            <a:pPr marL="558800" indent="-285750" algn="just">
              <a:spcBef>
                <a:spcPts val="600"/>
              </a:spcBef>
              <a:buFont typeface="Wingdings" pitchFamily="2" charset="2"/>
              <a:buChar char="ü"/>
              <a:defRPr/>
            </a:pPr>
            <a:r>
              <a:rPr lang="zh-CN" altLang="en-US" sz="2000" b="1" dirty="0" smtClean="0">
                <a:solidFill>
                  <a:schemeClr val="accent2">
                    <a:lumMod val="50000"/>
                  </a:schemeClr>
                </a:solidFill>
                <a:latin typeface="微软雅黑" pitchFamily="34" charset="-122"/>
                <a:ea typeface="微软雅黑" pitchFamily="34" charset="-122"/>
              </a:rPr>
              <a:t>对同时适用规定的两种或两种以上交易保证金比例的期货合约，按最高值收取交易保证金</a:t>
            </a:r>
            <a:endParaRPr lang="zh-CN" altLang="en-US" sz="2000" b="1" dirty="0">
              <a:solidFill>
                <a:schemeClr val="accent2">
                  <a:lumMod val="50000"/>
                </a:schemeClr>
              </a:solidFill>
              <a:latin typeface="微软雅黑" pitchFamily="34" charset="-122"/>
              <a:ea typeface="微软雅黑" pitchFamily="34" charset="-122"/>
            </a:endParaRPr>
          </a:p>
        </p:txBody>
      </p:sp>
      <p:sp>
        <p:nvSpPr>
          <p:cNvPr id="6"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保证金制度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230855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30</a:t>
            </a:fld>
            <a:endParaRPr lang="zh-CN" altLang="en-US" dirty="0"/>
          </a:p>
        </p:txBody>
      </p:sp>
      <p:sp>
        <p:nvSpPr>
          <p:cNvPr id="4" name="内容占位符 2"/>
          <p:cNvSpPr txBox="1">
            <a:spLocks/>
          </p:cNvSpPr>
          <p:nvPr/>
        </p:nvSpPr>
        <p:spPr bwMode="auto">
          <a:xfrm>
            <a:off x="395536" y="1196752"/>
            <a:ext cx="86868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marL="457200" indent="-457200">
              <a:spcBef>
                <a:spcPts val="600"/>
              </a:spcBef>
              <a:spcAft>
                <a:spcPts val="400"/>
              </a:spcAft>
              <a:buClr>
                <a:schemeClr val="accent2">
                  <a:lumMod val="75000"/>
                </a:schemeClr>
              </a:buClr>
              <a:buSzPct val="90000"/>
              <a:buFont typeface="Wingdings" pitchFamily="2" charset="2"/>
              <a:buChar char="u"/>
            </a:pPr>
            <a:r>
              <a:rPr lang="zh-CN" altLang="en-US" sz="2400" dirty="0">
                <a:solidFill>
                  <a:srgbClr val="072428"/>
                </a:solidFill>
                <a:latin typeface="微软雅黑" pitchFamily="34" charset="-122"/>
                <a:ea typeface="微软雅黑" pitchFamily="34" charset="-122"/>
              </a:rPr>
              <a:t>客户</a:t>
            </a:r>
            <a:r>
              <a:rPr lang="zh-CN" altLang="zh-CN" sz="2400" dirty="0">
                <a:solidFill>
                  <a:srgbClr val="072428"/>
                </a:solidFill>
                <a:latin typeface="微软雅黑" pitchFamily="34" charset="-122"/>
                <a:ea typeface="微软雅黑" pitchFamily="34" charset="-122"/>
              </a:rPr>
              <a:t>出现自成交、频繁报撤单、大额报撤单行为</a:t>
            </a:r>
            <a:r>
              <a:rPr lang="zh-CN" altLang="en-US" sz="2400" dirty="0">
                <a:solidFill>
                  <a:srgbClr val="072428"/>
                </a:solidFill>
                <a:latin typeface="微软雅黑" pitchFamily="34" charset="-122"/>
                <a:ea typeface="微软雅黑" pitchFamily="34" charset="-122"/>
              </a:rPr>
              <a:t>，或者账户组自成交：</a:t>
            </a:r>
            <a:endParaRPr lang="en-US" altLang="zh-CN" sz="2400" dirty="0">
              <a:solidFill>
                <a:srgbClr val="072428"/>
              </a:solidFill>
              <a:latin typeface="微软雅黑" pitchFamily="34" charset="-122"/>
              <a:ea typeface="微软雅黑" pitchFamily="34" charset="-122"/>
            </a:endParaRPr>
          </a:p>
          <a:p>
            <a:pPr marL="457200" indent="-457200">
              <a:spcBef>
                <a:spcPts val="600"/>
              </a:spcBef>
              <a:spcAft>
                <a:spcPts val="400"/>
              </a:spcAft>
              <a:buClr>
                <a:schemeClr val="accent2">
                  <a:lumMod val="75000"/>
                </a:schemeClr>
              </a:buClr>
              <a:buSzPct val="90000"/>
              <a:buFont typeface="Wingdings" pitchFamily="2" charset="2"/>
              <a:buChar char="u"/>
            </a:pPr>
            <a:endParaRPr lang="zh-CN" altLang="en-US" sz="2400" dirty="0">
              <a:solidFill>
                <a:srgbClr val="072428"/>
              </a:solidFill>
              <a:latin typeface="微软雅黑" pitchFamily="34" charset="-122"/>
              <a:ea typeface="微软雅黑" pitchFamily="34" charset="-122"/>
            </a:endParaRPr>
          </a:p>
        </p:txBody>
      </p:sp>
      <p:graphicFrame>
        <p:nvGraphicFramePr>
          <p:cNvPr id="5" name="图示 4"/>
          <p:cNvGraphicFramePr/>
          <p:nvPr>
            <p:extLst>
              <p:ext uri="{D42A27DB-BD31-4B8C-83A1-F6EECF244321}">
                <p14:modId xmlns:p14="http://schemas.microsoft.com/office/powerpoint/2010/main" val="117262668"/>
              </p:ext>
            </p:extLst>
          </p:nvPr>
        </p:nvGraphicFramePr>
        <p:xfrm>
          <a:off x="683568" y="1885280"/>
          <a:ext cx="7982544" cy="3631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1664" y="5559623"/>
            <a:ext cx="8902824" cy="461665"/>
          </a:xfrm>
          <a:prstGeom prst="rect">
            <a:avLst/>
          </a:prstGeom>
          <a:noFill/>
        </p:spPr>
        <p:txBody>
          <a:bodyPr wrap="square" rtlCol="0">
            <a:spAutoFit/>
          </a:bodyPr>
          <a:lstStyle/>
          <a:p>
            <a:pPr marL="285750" indent="-285750">
              <a:buFont typeface="Wingdings" pitchFamily="2" charset="2"/>
              <a:buChar char="ü"/>
            </a:pPr>
            <a:r>
              <a:rPr lang="zh-CN" altLang="en-US" sz="2400" b="1" dirty="0" smtClean="0">
                <a:solidFill>
                  <a:schemeClr val="accent2">
                    <a:lumMod val="50000"/>
                  </a:schemeClr>
                </a:solidFill>
                <a:latin typeface="微软雅黑" pitchFamily="34" charset="-122"/>
                <a:ea typeface="微软雅黑" pitchFamily="34" charset="-122"/>
              </a:rPr>
              <a:t>非期货公司会员、境外特殊非经纪参与者暂停开仓不低于</a:t>
            </a:r>
            <a:r>
              <a:rPr lang="en-US" altLang="zh-CN" sz="2400" b="1" dirty="0" smtClean="0">
                <a:solidFill>
                  <a:schemeClr val="accent2">
                    <a:lumMod val="50000"/>
                  </a:schemeClr>
                </a:solidFill>
                <a:latin typeface="微软雅黑" pitchFamily="34" charset="-122"/>
                <a:ea typeface="微软雅黑" pitchFamily="34" charset="-122"/>
              </a:rPr>
              <a:t>3</a:t>
            </a:r>
            <a:r>
              <a:rPr lang="zh-CN" altLang="en-US" sz="2400" b="1" dirty="0" smtClean="0">
                <a:solidFill>
                  <a:schemeClr val="accent2">
                    <a:lumMod val="50000"/>
                  </a:schemeClr>
                </a:solidFill>
                <a:latin typeface="微软雅黑" pitchFamily="34" charset="-122"/>
                <a:ea typeface="微软雅黑" pitchFamily="34" charset="-122"/>
              </a:rPr>
              <a:t>个月</a:t>
            </a:r>
            <a:endParaRPr lang="zh-CN" altLang="en-US" sz="2400" dirty="0">
              <a:latin typeface="微软雅黑" pitchFamily="34" charset="-122"/>
              <a:ea typeface="微软雅黑" pitchFamily="34" charset="-122"/>
            </a:endParaRPr>
          </a:p>
        </p:txBody>
      </p:sp>
      <p:sp>
        <p:nvSpPr>
          <p:cNvPr id="8" name="文本占位符 1"/>
          <p:cNvSpPr txBox="1">
            <a:spLocks/>
          </p:cNvSpPr>
          <p:nvPr/>
        </p:nvSpPr>
        <p:spPr>
          <a:xfrm>
            <a:off x="179512" y="144686"/>
            <a:ext cx="8208912"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异常交易处理程序</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18926443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31</a:t>
            </a:fld>
            <a:endParaRPr lang="zh-CN" altLang="en-US" dirty="0"/>
          </a:p>
        </p:txBody>
      </p:sp>
      <p:graphicFrame>
        <p:nvGraphicFramePr>
          <p:cNvPr id="5" name="图示 4"/>
          <p:cNvGraphicFramePr/>
          <p:nvPr>
            <p:extLst>
              <p:ext uri="{D42A27DB-BD31-4B8C-83A1-F6EECF244321}">
                <p14:modId xmlns:p14="http://schemas.microsoft.com/office/powerpoint/2010/main" val="2324112639"/>
              </p:ext>
            </p:extLst>
          </p:nvPr>
        </p:nvGraphicFramePr>
        <p:xfrm>
          <a:off x="765920" y="1866527"/>
          <a:ext cx="783235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内容占位符 2"/>
          <p:cNvSpPr txBox="1">
            <a:spLocks/>
          </p:cNvSpPr>
          <p:nvPr/>
        </p:nvSpPr>
        <p:spPr bwMode="auto">
          <a:xfrm>
            <a:off x="251520" y="1196752"/>
            <a:ext cx="86868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marL="457200" indent="-457200">
              <a:spcBef>
                <a:spcPts val="600"/>
              </a:spcBef>
              <a:spcAft>
                <a:spcPts val="400"/>
              </a:spcAft>
              <a:buClr>
                <a:schemeClr val="accent2">
                  <a:lumMod val="75000"/>
                </a:schemeClr>
              </a:buClr>
              <a:buSzPct val="90000"/>
              <a:buFont typeface="Wingdings" pitchFamily="2" charset="2"/>
              <a:buChar char="u"/>
            </a:pPr>
            <a:r>
              <a:rPr lang="zh-CN" altLang="en-US" sz="2400" dirty="0">
                <a:latin typeface="微软雅黑" pitchFamily="34" charset="-122"/>
                <a:ea typeface="微软雅黑" pitchFamily="34" charset="-122"/>
              </a:rPr>
              <a:t>账户组合并</a:t>
            </a:r>
            <a:r>
              <a:rPr lang="zh-CN" altLang="en-US" sz="2400" dirty="0">
                <a:solidFill>
                  <a:srgbClr val="072428"/>
                </a:solidFill>
                <a:latin typeface="微软雅黑" pitchFamily="34" charset="-122"/>
                <a:ea typeface="微软雅黑" pitchFamily="34" charset="-122"/>
              </a:rPr>
              <a:t>超限，除强行平仓外，还视作异常交易行为</a:t>
            </a:r>
            <a:r>
              <a:rPr lang="zh-CN" altLang="en-US" sz="2400" dirty="0" smtClean="0">
                <a:latin typeface="微软雅黑" pitchFamily="34" charset="-122"/>
                <a:ea typeface="微软雅黑" pitchFamily="34" charset="-122"/>
              </a:rPr>
              <a:t>：</a:t>
            </a:r>
            <a:endParaRPr lang="zh-CN" altLang="en-US" sz="2400" dirty="0">
              <a:solidFill>
                <a:srgbClr val="072428"/>
              </a:solidFill>
              <a:latin typeface="微软雅黑" pitchFamily="34" charset="-122"/>
              <a:ea typeface="微软雅黑" pitchFamily="34" charset="-122"/>
            </a:endParaRPr>
          </a:p>
        </p:txBody>
      </p:sp>
      <p:sp>
        <p:nvSpPr>
          <p:cNvPr id="8" name="文本占位符 1"/>
          <p:cNvSpPr txBox="1">
            <a:spLocks/>
          </p:cNvSpPr>
          <p:nvPr/>
        </p:nvSpPr>
        <p:spPr>
          <a:xfrm>
            <a:off x="179512" y="144686"/>
            <a:ext cx="8208912"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异常交易处理程序</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17469826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p:cNvSpPr>
          <p:nvPr/>
        </p:nvSpPr>
        <p:spPr>
          <a:xfrm>
            <a:off x="995370" y="1639341"/>
            <a:ext cx="7609078" cy="1789659"/>
          </a:xfrm>
          <a:prstGeom prst="rect">
            <a:avLst/>
          </a:prstGeom>
        </p:spPr>
        <p:txBody>
          <a:bodyPr anchor="b"/>
          <a:lstStyle>
            <a:lvl1pPr marL="0" indent="0" algn="l" defTabSz="914400" rtl="0" eaLnBrk="1" latinLnBrk="0" hangingPunct="1">
              <a:spcBef>
                <a:spcPct val="20000"/>
              </a:spcBef>
              <a:buFont typeface="Arial" pitchFamily="34" charset="0"/>
              <a:buNone/>
              <a:defRPr sz="36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buFont typeface="Wingdings 2" pitchFamily="18" charset="2"/>
              <a:buNone/>
            </a:pPr>
            <a:r>
              <a:rPr lang="zh-CN" altLang="en-US" sz="5400" b="1" dirty="0" smtClean="0">
                <a:solidFill>
                  <a:schemeClr val="tx1">
                    <a:lumMod val="65000"/>
                    <a:lumOff val="35000"/>
                  </a:schemeClr>
                </a:solidFill>
              </a:rPr>
              <a:t>谢谢！</a:t>
            </a:r>
          </a:p>
        </p:txBody>
      </p:sp>
      <p:sp>
        <p:nvSpPr>
          <p:cNvPr id="4" name="灯片编号占位符 1"/>
          <p:cNvSpPr txBox="1">
            <a:spLocks/>
          </p:cNvSpPr>
          <p:nvPr/>
        </p:nvSpPr>
        <p:spPr>
          <a:xfrm>
            <a:off x="8423275" y="6237288"/>
            <a:ext cx="720725" cy="365125"/>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C012AA-F705-4C48-8F75-888DDA0FEB72}" type="slidenum">
              <a:rPr lang="zh-CN" altLang="en-US" smtClean="0"/>
              <a:pPr/>
              <a:t>32</a:t>
            </a:fld>
            <a:endParaRPr lang="zh-CN" altLang="en-US" dirty="0"/>
          </a:p>
        </p:txBody>
      </p:sp>
    </p:spTree>
    <p:extLst>
      <p:ext uri="{BB962C8B-B14F-4D97-AF65-F5344CB8AC3E}">
        <p14:creationId xmlns:p14="http://schemas.microsoft.com/office/powerpoint/2010/main" val="1929568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4</a:t>
            </a:fld>
            <a:endParaRPr lang="zh-CN" altLang="en-US" dirty="0"/>
          </a:p>
        </p:txBody>
      </p:sp>
      <p:sp>
        <p:nvSpPr>
          <p:cNvPr id="2" name="文本占位符 1"/>
          <p:cNvSpPr>
            <a:spLocks noGrp="1"/>
          </p:cNvSpPr>
          <p:nvPr>
            <p:ph type="body" idx="4294967295"/>
          </p:nvPr>
        </p:nvSpPr>
        <p:spPr>
          <a:xfrm>
            <a:off x="179512" y="144686"/>
            <a:ext cx="7592888" cy="764034"/>
          </a:xfrm>
          <a:prstGeom prst="rect">
            <a:avLst/>
          </a:prstGeom>
        </p:spPr>
        <p:txBody>
          <a:bodyPr/>
          <a:lstStyle/>
          <a:p>
            <a:pPr>
              <a:spcBef>
                <a:spcPct val="0"/>
              </a:spcBef>
              <a:buNone/>
            </a:pPr>
            <a:r>
              <a:rPr lang="zh-CN" altLang="en-US" sz="3000" spc="300" dirty="0" smtClean="0">
                <a:solidFill>
                  <a:schemeClr val="bg1">
                    <a:lumMod val="95000"/>
                  </a:schemeClr>
                </a:solidFill>
                <a:latin typeface="微软雅黑" pitchFamily="34" charset="-122"/>
                <a:ea typeface="微软雅黑" pitchFamily="34" charset="-122"/>
              </a:rPr>
              <a:t>保证金制度</a:t>
            </a:r>
            <a:endParaRPr lang="zh-CN" altLang="en-US" sz="3000" spc="300" dirty="0">
              <a:solidFill>
                <a:schemeClr val="bg1">
                  <a:lumMod val="95000"/>
                </a:schemeClr>
              </a:solidFill>
              <a:latin typeface="微软雅黑" pitchFamily="34" charset="-122"/>
              <a:ea typeface="微软雅黑" pitchFamily="34" charset="-122"/>
            </a:endParaRPr>
          </a:p>
        </p:txBody>
      </p:sp>
      <p:sp>
        <p:nvSpPr>
          <p:cNvPr id="4" name="内容占位符 2"/>
          <p:cNvSpPr txBox="1">
            <a:spLocks/>
          </p:cNvSpPr>
          <p:nvPr/>
        </p:nvSpPr>
        <p:spPr>
          <a:xfrm>
            <a:off x="179512" y="980728"/>
            <a:ext cx="8784976" cy="453650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buClr>
                <a:schemeClr val="accent2">
                  <a:lumMod val="75000"/>
                </a:schemeClr>
              </a:buClr>
              <a:buFont typeface="Wingdings" pitchFamily="2" charset="2"/>
              <a:buChar char="u"/>
              <a:defRPr/>
            </a:pPr>
            <a:r>
              <a:rPr lang="zh-CN" altLang="en-US" sz="2800" b="1" dirty="0" smtClean="0">
                <a:latin typeface="微软雅黑" pitchFamily="34" charset="-122"/>
                <a:ea typeface="微软雅黑" pitchFamily="34" charset="-122"/>
              </a:rPr>
              <a:t>时间梯度变化</a:t>
            </a:r>
            <a:endParaRPr lang="en-US" altLang="zh-CN" sz="2800" b="1" dirty="0">
              <a:latin typeface="微软雅黑" pitchFamily="34" charset="-122"/>
              <a:ea typeface="微软雅黑" pitchFamily="34" charset="-122"/>
            </a:endParaRPr>
          </a:p>
          <a:p>
            <a:pPr marL="0" indent="0">
              <a:spcAft>
                <a:spcPts val="1200"/>
              </a:spcAft>
              <a:buClr>
                <a:schemeClr val="accent2">
                  <a:lumMod val="75000"/>
                </a:schemeClr>
              </a:buClr>
              <a:buNone/>
              <a:defRPr/>
            </a:pPr>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原油期货合约</a:t>
            </a:r>
            <a:r>
              <a:rPr lang="zh-CN" altLang="en-US" sz="2400" dirty="0" smtClean="0">
                <a:latin typeface="微软雅黑" pitchFamily="34" charset="-122"/>
                <a:ea typeface="微软雅黑" pitchFamily="34" charset="-122"/>
              </a:rPr>
              <a:t>根据上市运行不同阶段调整交易保证金的最低收取标准</a:t>
            </a:r>
          </a:p>
          <a:p>
            <a:pPr marL="366713" lvl="1" indent="0">
              <a:lnSpc>
                <a:spcPts val="1700"/>
              </a:lnSpc>
              <a:buFont typeface="Wingdings 2" pitchFamily="18" charset="2"/>
              <a:buNone/>
              <a:tabLst>
                <a:tab pos="228600" algn="l"/>
                <a:tab pos="266700" algn="l"/>
              </a:tabLst>
              <a:defRPr/>
            </a:pPr>
            <a:endParaRPr lang="en-US" altLang="zh-CN" sz="2000" dirty="0" smtClean="0">
              <a:latin typeface="微软雅黑" pitchFamily="34" charset="-122"/>
              <a:ea typeface="微软雅黑" pitchFamily="34" charset="-122"/>
            </a:endParaRPr>
          </a:p>
          <a:p>
            <a:pPr marL="366713" lvl="1" indent="0">
              <a:lnSpc>
                <a:spcPts val="1700"/>
              </a:lnSpc>
              <a:buFont typeface="Wingdings 2" pitchFamily="18" charset="2"/>
              <a:buNone/>
              <a:tabLst>
                <a:tab pos="228600" algn="l"/>
                <a:tab pos="266700" algn="l"/>
              </a:tabLst>
              <a:defRPr/>
            </a:pPr>
            <a:endParaRPr lang="en-US" altLang="zh-CN" sz="2000" dirty="0" smtClean="0">
              <a:latin typeface="微软雅黑" pitchFamily="34" charset="-122"/>
              <a:ea typeface="微软雅黑" pitchFamily="34" charset="-122"/>
            </a:endParaRPr>
          </a:p>
          <a:p>
            <a:pPr marL="366713" lvl="1" indent="0">
              <a:lnSpc>
                <a:spcPts val="1700"/>
              </a:lnSpc>
              <a:buFont typeface="Wingdings 2" pitchFamily="18" charset="2"/>
              <a:buNone/>
              <a:tabLst>
                <a:tab pos="228600" algn="l"/>
                <a:tab pos="266700" algn="l"/>
              </a:tabLst>
              <a:defRPr/>
            </a:pPr>
            <a:endParaRPr lang="en-US" altLang="zh-CN" sz="2000" dirty="0" smtClean="0">
              <a:latin typeface="微软雅黑" pitchFamily="34" charset="-122"/>
              <a:ea typeface="微软雅黑" pitchFamily="34" charset="-122"/>
            </a:endParaRPr>
          </a:p>
          <a:p>
            <a:pPr marL="366713" lvl="1" indent="0">
              <a:lnSpc>
                <a:spcPts val="1700"/>
              </a:lnSpc>
              <a:buFont typeface="Wingdings 2" pitchFamily="18" charset="2"/>
              <a:buNone/>
              <a:tabLst>
                <a:tab pos="228600" algn="l"/>
                <a:tab pos="266700" algn="l"/>
              </a:tabLst>
              <a:defRPr/>
            </a:pPr>
            <a:endParaRPr lang="en-US" altLang="zh-CN" sz="2000" dirty="0" smtClean="0">
              <a:latin typeface="微软雅黑" pitchFamily="34" charset="-122"/>
              <a:ea typeface="微软雅黑" pitchFamily="34" charset="-122"/>
            </a:endParaRPr>
          </a:p>
          <a:p>
            <a:pPr marL="366713" lvl="1" indent="0">
              <a:lnSpc>
                <a:spcPts val="1700"/>
              </a:lnSpc>
              <a:buFont typeface="Wingdings 2" pitchFamily="18" charset="2"/>
              <a:buNone/>
              <a:tabLst>
                <a:tab pos="228600" algn="l"/>
                <a:tab pos="266700" algn="l"/>
              </a:tabLst>
              <a:defRPr/>
            </a:pPr>
            <a:endParaRPr lang="en-US" altLang="zh-CN" sz="2000" dirty="0" smtClean="0">
              <a:latin typeface="微软雅黑" pitchFamily="34" charset="-122"/>
              <a:ea typeface="微软雅黑" pitchFamily="34" charset="-122"/>
            </a:endParaRPr>
          </a:p>
          <a:p>
            <a:pPr marL="366713" lvl="1" indent="0">
              <a:lnSpc>
                <a:spcPts val="1700"/>
              </a:lnSpc>
              <a:buFont typeface="Wingdings 2" pitchFamily="18" charset="2"/>
              <a:buNone/>
              <a:tabLst>
                <a:tab pos="228600" algn="l"/>
                <a:tab pos="266700" algn="l"/>
              </a:tabLst>
              <a:defRPr/>
            </a:pPr>
            <a:endParaRPr lang="en-US" altLang="zh-CN" sz="2000" dirty="0" smtClean="0">
              <a:latin typeface="微软雅黑" pitchFamily="34" charset="-122"/>
              <a:ea typeface="微软雅黑" pitchFamily="34" charset="-122"/>
            </a:endParaRPr>
          </a:p>
          <a:p>
            <a:pPr marL="366713" lvl="1" indent="0">
              <a:lnSpc>
                <a:spcPts val="1700"/>
              </a:lnSpc>
              <a:buFont typeface="Wingdings 2" pitchFamily="18" charset="2"/>
              <a:buNone/>
              <a:tabLst>
                <a:tab pos="228600" algn="l"/>
                <a:tab pos="266700" algn="l"/>
              </a:tabLst>
              <a:defRPr/>
            </a:pPr>
            <a:endParaRPr lang="en-US" altLang="zh-CN" sz="2000" dirty="0" smtClean="0">
              <a:latin typeface="微软雅黑" pitchFamily="34" charset="-122"/>
              <a:ea typeface="微软雅黑" pitchFamily="34" charset="-122"/>
            </a:endParaRPr>
          </a:p>
          <a:p>
            <a:pPr marL="366713" lvl="1" indent="0">
              <a:lnSpc>
                <a:spcPts val="1700"/>
              </a:lnSpc>
              <a:buFont typeface="Wingdings 2" pitchFamily="18" charset="2"/>
              <a:buNone/>
              <a:tabLst>
                <a:tab pos="228600" algn="l"/>
                <a:tab pos="266700" algn="l"/>
              </a:tabLst>
              <a:defRPr/>
            </a:pPr>
            <a:endParaRPr lang="en-US" altLang="zh-CN" sz="2000" dirty="0" smtClean="0">
              <a:latin typeface="微软雅黑" pitchFamily="34" charset="-122"/>
              <a:ea typeface="微软雅黑" pitchFamily="34" charset="-122"/>
            </a:endParaRPr>
          </a:p>
          <a:p>
            <a:pPr marL="366713" lvl="1" indent="0">
              <a:lnSpc>
                <a:spcPts val="1700"/>
              </a:lnSpc>
              <a:buFont typeface="Wingdings 2" pitchFamily="18" charset="2"/>
              <a:buNone/>
              <a:tabLst>
                <a:tab pos="228600" algn="l"/>
                <a:tab pos="266700" algn="l"/>
              </a:tabLst>
              <a:defRPr/>
            </a:pPr>
            <a:endParaRPr lang="en-US" altLang="zh-CN" sz="2000" dirty="0" smtClean="0">
              <a:latin typeface="微软雅黑" pitchFamily="34" charset="-122"/>
              <a:ea typeface="微软雅黑" pitchFamily="34" charset="-122"/>
            </a:endParaRPr>
          </a:p>
          <a:p>
            <a:pPr marL="558800" indent="-285750" algn="just">
              <a:lnSpc>
                <a:spcPct val="150000"/>
              </a:lnSpc>
              <a:spcBef>
                <a:spcPts val="600"/>
              </a:spcBef>
              <a:buFont typeface="Wingdings" pitchFamily="2" charset="2"/>
              <a:buChar char="ü"/>
              <a:defRPr/>
            </a:pPr>
            <a:r>
              <a:rPr lang="zh-CN" altLang="en-US" sz="2000" b="1" dirty="0" smtClean="0">
                <a:solidFill>
                  <a:schemeClr val="accent2">
                    <a:lumMod val="50000"/>
                  </a:schemeClr>
                </a:solidFill>
                <a:latin typeface="微软雅黑" pitchFamily="34" charset="-122"/>
                <a:ea typeface="微软雅黑" pitchFamily="34" charset="-122"/>
              </a:rPr>
              <a:t>与石油沥青品种相比，取消了按合约持仓规模变化进行的保证金水平梯度调整，同时取消交割月份的第一交易日起</a:t>
            </a:r>
            <a:r>
              <a:rPr lang="en-US" altLang="zh-CN" sz="2000" b="1" dirty="0" smtClean="0">
                <a:solidFill>
                  <a:schemeClr val="accent2">
                    <a:lumMod val="50000"/>
                  </a:schemeClr>
                </a:solidFill>
                <a:latin typeface="微软雅黑" pitchFamily="34" charset="-122"/>
                <a:ea typeface="微软雅黑" pitchFamily="34" charset="-122"/>
              </a:rPr>
              <a:t>15%</a:t>
            </a:r>
            <a:r>
              <a:rPr lang="zh-CN" altLang="en-US" sz="2000" b="1" dirty="0" smtClean="0">
                <a:solidFill>
                  <a:schemeClr val="accent2">
                    <a:lumMod val="50000"/>
                  </a:schemeClr>
                </a:solidFill>
                <a:latin typeface="微软雅黑" pitchFamily="34" charset="-122"/>
                <a:ea typeface="微软雅黑" pitchFamily="34" charset="-122"/>
              </a:rPr>
              <a:t>梯度设置</a:t>
            </a:r>
            <a:endParaRPr lang="en-US" altLang="zh-CN" sz="2000" dirty="0" smtClean="0">
              <a:solidFill>
                <a:schemeClr val="accent2">
                  <a:lumMod val="50000"/>
                </a:schemeClr>
              </a:solidFill>
              <a:latin typeface="微软雅黑" pitchFamily="34" charset="-122"/>
              <a:ea typeface="微软雅黑" pitchFamily="34" charset="-122"/>
            </a:endParaRPr>
          </a:p>
          <a:p>
            <a:pPr marL="0" indent="0">
              <a:buFont typeface="Wingdings 2" pitchFamily="18" charset="2"/>
              <a:buNone/>
              <a:defRPr/>
            </a:pPr>
            <a:endParaRPr lang="zh-CN" altLang="en-US" sz="2000" b="1" dirty="0">
              <a:latin typeface="微软雅黑" pitchFamily="34" charset="-122"/>
              <a:ea typeface="微软雅黑" pitchFamily="34" charset="-122"/>
            </a:endParaRPr>
          </a:p>
        </p:txBody>
      </p:sp>
      <p:grpSp>
        <p:nvGrpSpPr>
          <p:cNvPr id="15" name="Group 9"/>
          <p:cNvGrpSpPr>
            <a:grpSpLocks/>
          </p:cNvGrpSpPr>
          <p:nvPr/>
        </p:nvGrpSpPr>
        <p:grpSpPr bwMode="auto">
          <a:xfrm>
            <a:off x="971600" y="2848967"/>
            <a:ext cx="2170112" cy="2308225"/>
            <a:chOff x="797" y="1945"/>
            <a:chExt cx="1489" cy="1584"/>
          </a:xfrm>
          <a:solidFill>
            <a:schemeClr val="accent2">
              <a:lumMod val="60000"/>
              <a:lumOff val="40000"/>
            </a:schemeClr>
          </a:solidFill>
        </p:grpSpPr>
        <p:sp>
          <p:nvSpPr>
            <p:cNvPr id="16" name="AutoShape 10"/>
            <p:cNvSpPr>
              <a:spLocks noChangeArrowheads="1"/>
            </p:cNvSpPr>
            <p:nvPr/>
          </p:nvSpPr>
          <p:spPr bwMode="gray">
            <a:xfrm>
              <a:off x="799" y="1945"/>
              <a:ext cx="1487" cy="1584"/>
            </a:xfrm>
            <a:prstGeom prst="roundRect">
              <a:avLst>
                <a:gd name="adj" fmla="val 12574"/>
              </a:avLst>
            </a:prstGeom>
            <a:grpFill/>
            <a:ln>
              <a:noFill/>
            </a:ln>
            <a:effectLst/>
            <a:extLst/>
          </p:spPr>
          <p:txBody>
            <a:bodyPr wrap="none" anchor="ctr"/>
            <a:lstStyle/>
            <a:p>
              <a:pPr fontAlgn="auto">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17" name="AutoShape 11"/>
            <p:cNvSpPr>
              <a:spLocks noChangeArrowheads="1"/>
            </p:cNvSpPr>
            <p:nvPr/>
          </p:nvSpPr>
          <p:spPr bwMode="gray">
            <a:xfrm>
              <a:off x="797" y="3118"/>
              <a:ext cx="1488" cy="404"/>
            </a:xfrm>
            <a:prstGeom prst="roundRect">
              <a:avLst>
                <a:gd name="adj" fmla="val 49755"/>
              </a:avLst>
            </a:prstGeom>
            <a:grpFill/>
            <a:ln>
              <a:noFill/>
            </a:ln>
            <a:effectLst/>
            <a:extLst/>
          </p:spPr>
          <p:txBody>
            <a:bodyPr wrap="none" anchor="ctr"/>
            <a:lstStyle/>
            <a:p>
              <a:pPr fontAlgn="auto">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18" name="AutoShape 12"/>
            <p:cNvSpPr>
              <a:spLocks noChangeArrowheads="1"/>
            </p:cNvSpPr>
            <p:nvPr/>
          </p:nvSpPr>
          <p:spPr bwMode="gray">
            <a:xfrm>
              <a:off x="817" y="1950"/>
              <a:ext cx="1463" cy="403"/>
            </a:xfrm>
            <a:prstGeom prst="roundRect">
              <a:avLst>
                <a:gd name="adj" fmla="val 38727"/>
              </a:avLst>
            </a:prstGeom>
            <a:grpFill/>
            <a:ln>
              <a:noFill/>
            </a:ln>
            <a:effectLst/>
            <a:extLst/>
          </p:spPr>
          <p:txBody>
            <a:bodyPr wrap="none" anchor="ctr"/>
            <a:lstStyle/>
            <a:p>
              <a:pPr fontAlgn="auto">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grpSp>
      <p:sp>
        <p:nvSpPr>
          <p:cNvPr id="19" name="Text Box 13"/>
          <p:cNvSpPr txBox="1">
            <a:spLocks noChangeArrowheads="1"/>
          </p:cNvSpPr>
          <p:nvPr/>
        </p:nvSpPr>
        <p:spPr bwMode="gray">
          <a:xfrm>
            <a:off x="1000750" y="3955455"/>
            <a:ext cx="2063176" cy="1015663"/>
          </a:xfrm>
          <a:prstGeom prst="rect">
            <a:avLst/>
          </a:prstGeom>
          <a:noFill/>
          <a:ln>
            <a:noFill/>
          </a:ln>
          <a:effectLs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gn="ctr" fontAlgn="auto">
              <a:spcBef>
                <a:spcPts val="0"/>
              </a:spcBef>
              <a:spcAft>
                <a:spcPts val="0"/>
              </a:spcAft>
              <a:defRPr/>
            </a:pPr>
            <a:r>
              <a:rPr lang="zh-CN" altLang="en-US"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合约挂牌之日起</a:t>
            </a:r>
            <a:endPar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a:p>
            <a:pPr marL="0" indent="0" algn="ctr" fontAlgn="auto">
              <a:spcBef>
                <a:spcPts val="0"/>
              </a:spcBef>
              <a:spcAft>
                <a:spcPts val="0"/>
              </a:spcAft>
              <a:defRPr/>
            </a:pPr>
            <a:endPar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a:p>
            <a:pPr marL="0" indent="0" algn="ctr" fontAlgn="auto">
              <a:spcBef>
                <a:spcPts val="0"/>
              </a:spcBef>
              <a:spcAft>
                <a:spcPts val="0"/>
              </a:spcAft>
              <a:defRPr/>
            </a:pPr>
            <a:r>
              <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5%</a:t>
            </a:r>
            <a:endParaRPr lang="zh-CN" altLang="en-US" sz="2000" b="1" kern="10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0" name="WordArt 20"/>
          <p:cNvSpPr>
            <a:spLocks noChangeArrowheads="1" noChangeShapeType="1" noTextEdit="1"/>
          </p:cNvSpPr>
          <p:nvPr/>
        </p:nvSpPr>
        <p:spPr bwMode="black">
          <a:xfrm>
            <a:off x="1119237" y="3068042"/>
            <a:ext cx="558800" cy="5318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altLang="zh-CN" sz="3600" i="1" kern="10">
                <a:solidFill>
                  <a:srgbClr val="FFFFFF">
                    <a:alpha val="50195"/>
                  </a:srgbClr>
                </a:solidFill>
                <a:latin typeface="微软雅黑" pitchFamily="34" charset="-122"/>
                <a:ea typeface="微软雅黑" pitchFamily="34" charset="-122"/>
              </a:rPr>
              <a:t>01</a:t>
            </a:r>
            <a:endParaRPr lang="zh-CN" altLang="en-US" sz="3600" i="1" kern="10">
              <a:solidFill>
                <a:srgbClr val="FFFFFF">
                  <a:alpha val="50195"/>
                </a:srgbClr>
              </a:solidFill>
              <a:latin typeface="微软雅黑" pitchFamily="34" charset="-122"/>
              <a:ea typeface="微软雅黑" pitchFamily="34" charset="-122"/>
            </a:endParaRPr>
          </a:p>
        </p:txBody>
      </p:sp>
      <p:grpSp>
        <p:nvGrpSpPr>
          <p:cNvPr id="21" name="Group 5"/>
          <p:cNvGrpSpPr>
            <a:grpSpLocks/>
          </p:cNvGrpSpPr>
          <p:nvPr/>
        </p:nvGrpSpPr>
        <p:grpSpPr bwMode="auto">
          <a:xfrm>
            <a:off x="3308400" y="2444155"/>
            <a:ext cx="2170112" cy="2713037"/>
            <a:chOff x="2234" y="1634"/>
            <a:chExt cx="1489" cy="1862"/>
          </a:xfrm>
          <a:solidFill>
            <a:schemeClr val="accent2">
              <a:lumMod val="75000"/>
            </a:schemeClr>
          </a:solidFill>
        </p:grpSpPr>
        <p:sp>
          <p:nvSpPr>
            <p:cNvPr id="22" name="AutoShape 6"/>
            <p:cNvSpPr>
              <a:spLocks noChangeArrowheads="1"/>
            </p:cNvSpPr>
            <p:nvPr/>
          </p:nvSpPr>
          <p:spPr bwMode="gray">
            <a:xfrm>
              <a:off x="2236" y="1634"/>
              <a:ext cx="1487" cy="1862"/>
            </a:xfrm>
            <a:prstGeom prst="roundRect">
              <a:avLst>
                <a:gd name="adj" fmla="val 12574"/>
              </a:avLst>
            </a:prstGeom>
            <a:grpFill/>
            <a:ln>
              <a:noFill/>
            </a:ln>
            <a:effectLst/>
            <a:extLst/>
          </p:spPr>
          <p:txBody>
            <a:bodyPr wrap="none" anchor="ctr"/>
            <a:lstStyle/>
            <a:p>
              <a:pPr fontAlgn="auto">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23" name="AutoShape 7"/>
            <p:cNvSpPr>
              <a:spLocks noChangeArrowheads="1"/>
            </p:cNvSpPr>
            <p:nvPr/>
          </p:nvSpPr>
          <p:spPr bwMode="gray">
            <a:xfrm>
              <a:off x="2234" y="3013"/>
              <a:ext cx="1488" cy="476"/>
            </a:xfrm>
            <a:prstGeom prst="roundRect">
              <a:avLst>
                <a:gd name="adj" fmla="val 42588"/>
              </a:avLst>
            </a:prstGeom>
            <a:grpFill/>
            <a:ln>
              <a:noFill/>
            </a:ln>
            <a:effectLst/>
            <a:extLst/>
          </p:spPr>
          <p:txBody>
            <a:bodyPr wrap="none" anchor="ctr"/>
            <a:lstStyle/>
            <a:p>
              <a:pPr fontAlgn="auto">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24" name="AutoShape 8"/>
            <p:cNvSpPr>
              <a:spLocks noChangeArrowheads="1"/>
            </p:cNvSpPr>
            <p:nvPr/>
          </p:nvSpPr>
          <p:spPr bwMode="gray">
            <a:xfrm>
              <a:off x="2241" y="1641"/>
              <a:ext cx="1476" cy="478"/>
            </a:xfrm>
            <a:prstGeom prst="roundRect">
              <a:avLst>
                <a:gd name="adj" fmla="val 35907"/>
              </a:avLst>
            </a:prstGeom>
            <a:grpFill/>
            <a:ln>
              <a:noFill/>
            </a:ln>
            <a:effectLst/>
            <a:extLst/>
          </p:spPr>
          <p:txBody>
            <a:bodyPr wrap="none" anchor="ctr"/>
            <a:lstStyle/>
            <a:p>
              <a:pPr fontAlgn="auto">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grpSp>
      <p:sp>
        <p:nvSpPr>
          <p:cNvPr id="25" name="Text Box 14"/>
          <p:cNvSpPr txBox="1">
            <a:spLocks noChangeArrowheads="1"/>
          </p:cNvSpPr>
          <p:nvPr/>
        </p:nvSpPr>
        <p:spPr bwMode="gray">
          <a:xfrm>
            <a:off x="3313348" y="3647480"/>
            <a:ext cx="2165164" cy="1323439"/>
          </a:xfrm>
          <a:prstGeom prst="rect">
            <a:avLst/>
          </a:prstGeom>
          <a:noFill/>
          <a:ln>
            <a:noFill/>
          </a:ln>
          <a:effectLs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gn="ctr" fontAlgn="auto">
              <a:spcBef>
                <a:spcPts val="0"/>
              </a:spcBef>
              <a:spcAft>
                <a:spcPts val="0"/>
              </a:spcAft>
              <a:defRPr/>
            </a:pPr>
            <a:r>
              <a:rPr lang="zh-CN" altLang="en-US"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交割月前第一月</a:t>
            </a:r>
            <a:endPar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a:p>
            <a:pPr marL="0" indent="0" algn="ctr" fontAlgn="auto">
              <a:spcBef>
                <a:spcPts val="0"/>
              </a:spcBef>
              <a:spcAft>
                <a:spcPts val="0"/>
              </a:spcAft>
              <a:defRPr/>
            </a:pPr>
            <a:r>
              <a:rPr lang="zh-CN" altLang="en-US"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第一个交易日起</a:t>
            </a:r>
            <a:endPar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a:p>
            <a:pPr marL="0" indent="0" algn="ctr" fontAlgn="auto">
              <a:spcBef>
                <a:spcPts val="0"/>
              </a:spcBef>
              <a:spcAft>
                <a:spcPts val="0"/>
              </a:spcAft>
              <a:defRPr/>
            </a:pPr>
            <a:endPar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a:p>
            <a:pPr marL="0" indent="0" algn="ctr" fontAlgn="auto">
              <a:spcBef>
                <a:spcPts val="0"/>
              </a:spcBef>
              <a:spcAft>
                <a:spcPts val="0"/>
              </a:spcAft>
              <a:defRPr/>
            </a:pPr>
            <a:r>
              <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10%</a:t>
            </a:r>
            <a:endParaRPr lang="zh-CN" altLang="en-US"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6" name="WordArt 21"/>
          <p:cNvSpPr>
            <a:spLocks noChangeArrowheads="1" noChangeShapeType="1" noTextEdit="1"/>
          </p:cNvSpPr>
          <p:nvPr/>
        </p:nvSpPr>
        <p:spPr bwMode="black">
          <a:xfrm>
            <a:off x="3416350" y="2682280"/>
            <a:ext cx="560387" cy="533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altLang="zh-CN" sz="3600" i="1" kern="10" dirty="0">
                <a:solidFill>
                  <a:srgbClr val="FFFFFF">
                    <a:alpha val="50195"/>
                  </a:srgbClr>
                </a:solidFill>
                <a:latin typeface="微软雅黑" pitchFamily="34" charset="-122"/>
                <a:ea typeface="微软雅黑" pitchFamily="34" charset="-122"/>
              </a:rPr>
              <a:t>02</a:t>
            </a:r>
            <a:endParaRPr lang="zh-CN" altLang="en-US" sz="3600" i="1" kern="10" dirty="0">
              <a:solidFill>
                <a:srgbClr val="FFFFFF">
                  <a:alpha val="50195"/>
                </a:srgbClr>
              </a:solidFill>
              <a:latin typeface="微软雅黑" pitchFamily="34" charset="-122"/>
              <a:ea typeface="微软雅黑" pitchFamily="34" charset="-122"/>
            </a:endParaRPr>
          </a:p>
        </p:txBody>
      </p:sp>
      <p:sp>
        <p:nvSpPr>
          <p:cNvPr id="27" name="AutoShape 2"/>
          <p:cNvSpPr>
            <a:spLocks noChangeArrowheads="1"/>
          </p:cNvSpPr>
          <p:nvPr/>
        </p:nvSpPr>
        <p:spPr bwMode="gray">
          <a:xfrm>
            <a:off x="5667425" y="2163167"/>
            <a:ext cx="2166937" cy="2994025"/>
          </a:xfrm>
          <a:prstGeom prst="roundRect">
            <a:avLst>
              <a:gd name="adj" fmla="val 12574"/>
            </a:avLst>
          </a:prstGeom>
          <a:solidFill>
            <a:schemeClr val="accent2">
              <a:lumMod val="50000"/>
            </a:schemeClr>
          </a:solidFill>
          <a:ln>
            <a:noFill/>
          </a:ln>
          <a:effectLst/>
          <a:extLst/>
        </p:spPr>
        <p:txBody>
          <a:bodyPr wrap="none" anchor="ctr"/>
          <a:lstStyle/>
          <a:p>
            <a:pPr fontAlgn="auto">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29" name="AutoShape 4"/>
          <p:cNvSpPr>
            <a:spLocks noChangeArrowheads="1"/>
          </p:cNvSpPr>
          <p:nvPr/>
        </p:nvSpPr>
        <p:spPr bwMode="gray">
          <a:xfrm>
            <a:off x="5667425" y="2133005"/>
            <a:ext cx="2130425" cy="771525"/>
          </a:xfrm>
          <a:prstGeom prst="roundRect">
            <a:avLst>
              <a:gd name="adj" fmla="val 31319"/>
            </a:avLst>
          </a:prstGeom>
          <a:noFill/>
          <a:ln>
            <a:noFill/>
          </a:ln>
          <a:effectLst/>
          <a:extLst/>
        </p:spPr>
        <p:txBody>
          <a:bodyPr wrap="none" anchor="ctr"/>
          <a:lstStyle/>
          <a:p>
            <a:pPr fontAlgn="auto">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30" name="Text Box 15"/>
          <p:cNvSpPr txBox="1">
            <a:spLocks noChangeArrowheads="1"/>
          </p:cNvSpPr>
          <p:nvPr/>
        </p:nvSpPr>
        <p:spPr bwMode="gray">
          <a:xfrm>
            <a:off x="5667426" y="3344267"/>
            <a:ext cx="2074862" cy="1631216"/>
          </a:xfrm>
          <a:prstGeom prst="rect">
            <a:avLst/>
          </a:prstGeom>
          <a:noFill/>
          <a:ln>
            <a:noFill/>
          </a:ln>
          <a:effectLs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gn="ctr" fontAlgn="auto">
              <a:spcBef>
                <a:spcPts val="0"/>
              </a:spcBef>
              <a:spcAft>
                <a:spcPts val="0"/>
              </a:spcAft>
              <a:defRPr/>
            </a:pPr>
            <a:r>
              <a:rPr lang="zh-CN" altLang="en-US"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最后交易日</a:t>
            </a:r>
            <a:endPar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a:p>
            <a:pPr marL="0" indent="0" algn="ctr" fontAlgn="auto">
              <a:spcBef>
                <a:spcPts val="0"/>
              </a:spcBef>
              <a:spcAft>
                <a:spcPts val="0"/>
              </a:spcAft>
              <a:defRPr/>
            </a:pPr>
            <a:r>
              <a:rPr lang="zh-CN" altLang="en-US"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前二个交易日起</a:t>
            </a:r>
            <a:endPar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a:p>
            <a:pPr marL="0" indent="0" algn="ctr" fontAlgn="auto">
              <a:spcBef>
                <a:spcPts val="0"/>
              </a:spcBef>
              <a:spcAft>
                <a:spcPts val="0"/>
              </a:spcAft>
              <a:defRPr/>
            </a:pPr>
            <a:endPar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a:p>
            <a:pPr marL="0" indent="0" algn="ctr" fontAlgn="auto">
              <a:spcBef>
                <a:spcPts val="0"/>
              </a:spcBef>
              <a:spcAft>
                <a:spcPts val="0"/>
              </a:spcAft>
              <a:defRPr/>
            </a:pPr>
            <a:endPar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a:p>
            <a:pPr marL="0" indent="0" algn="ctr" fontAlgn="auto">
              <a:spcBef>
                <a:spcPts val="0"/>
              </a:spcBef>
              <a:spcAft>
                <a:spcPts val="0"/>
              </a:spcAft>
              <a:defRPr/>
            </a:pPr>
            <a:r>
              <a:rPr lang="en-US" altLang="zh-CN" sz="2000" b="1" kern="0" dirty="0" smtClean="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20%</a:t>
            </a:r>
            <a:endParaRPr lang="zh-CN" altLang="en-US" sz="2000" b="1" kern="0" dirty="0">
              <a:solidFill>
                <a:schemeClr val="bg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1" name="WordArt 22"/>
          <p:cNvSpPr>
            <a:spLocks noChangeArrowheads="1" noChangeShapeType="1" noTextEdit="1"/>
          </p:cNvSpPr>
          <p:nvPr/>
        </p:nvSpPr>
        <p:spPr bwMode="black">
          <a:xfrm>
            <a:off x="5745212" y="2377480"/>
            <a:ext cx="560388" cy="533400"/>
          </a:xfrm>
          <a:prstGeom prst="rect">
            <a:avLst/>
          </a:prstGeom>
          <a:noFill/>
        </p:spPr>
        <p:txBody>
          <a:bodyPr wrap="none" fromWordArt="1">
            <a:prstTxWarp prst="textPlain">
              <a:avLst>
                <a:gd name="adj" fmla="val 50000"/>
              </a:avLst>
            </a:prstTxWarp>
          </a:bodyPr>
          <a:lstStyle/>
          <a:p>
            <a:pPr algn="ctr"/>
            <a:r>
              <a:rPr lang="en-US" altLang="zh-CN" sz="3600" i="1" kern="10" dirty="0">
                <a:solidFill>
                  <a:srgbClr val="FFFFFF">
                    <a:alpha val="50195"/>
                  </a:srgbClr>
                </a:solidFill>
                <a:latin typeface="微软雅黑" pitchFamily="34" charset="-122"/>
                <a:ea typeface="微软雅黑" pitchFamily="34" charset="-122"/>
              </a:rPr>
              <a:t>03</a:t>
            </a:r>
            <a:endParaRPr lang="zh-CN" altLang="en-US" sz="3600" i="1" kern="10" dirty="0">
              <a:solidFill>
                <a:srgbClr val="FFFFFF">
                  <a:alpha val="50195"/>
                </a:srgbClr>
              </a:solidFill>
              <a:latin typeface="微软雅黑" pitchFamily="34" charset="-122"/>
              <a:ea typeface="微软雅黑" pitchFamily="34" charset="-122"/>
            </a:endParaRPr>
          </a:p>
        </p:txBody>
      </p:sp>
    </p:spTree>
    <p:extLst>
      <p:ext uri="{BB962C8B-B14F-4D97-AF65-F5344CB8AC3E}">
        <p14:creationId xmlns:p14="http://schemas.microsoft.com/office/powerpoint/2010/main" val="444717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5</a:t>
            </a:fld>
            <a:endParaRPr lang="zh-CN" altLang="en-US" dirty="0"/>
          </a:p>
        </p:txBody>
      </p:sp>
      <p:sp>
        <p:nvSpPr>
          <p:cNvPr id="4" name="内容占位符 2"/>
          <p:cNvSpPr txBox="1">
            <a:spLocks/>
          </p:cNvSpPr>
          <p:nvPr/>
        </p:nvSpPr>
        <p:spPr>
          <a:xfrm>
            <a:off x="251520" y="1071016"/>
            <a:ext cx="8568952" cy="50942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u"/>
              <a:defRPr/>
            </a:pPr>
            <a:r>
              <a:rPr lang="zh-CN" altLang="en-US" sz="2800" b="1" dirty="0" smtClean="0">
                <a:latin typeface="微软雅黑" pitchFamily="34" charset="-122"/>
                <a:ea typeface="微软雅黑" pitchFamily="34" charset="-122"/>
              </a:rPr>
              <a:t>时间梯度变化（以</a:t>
            </a:r>
            <a:r>
              <a:rPr lang="en-US" altLang="zh-CN" sz="2800" b="1" dirty="0" smtClean="0">
                <a:latin typeface="微软雅黑" pitchFamily="34" charset="-122"/>
                <a:ea typeface="微软雅黑" pitchFamily="34" charset="-122"/>
              </a:rPr>
              <a:t>SC1608</a:t>
            </a:r>
            <a:r>
              <a:rPr lang="zh-CN" altLang="en-US" sz="2800" b="1" dirty="0" smtClean="0">
                <a:latin typeface="微软雅黑" pitchFamily="34" charset="-122"/>
                <a:ea typeface="微软雅黑" pitchFamily="34" charset="-122"/>
              </a:rPr>
              <a:t>合约为例，</a:t>
            </a:r>
            <a:r>
              <a:rPr lang="en-US" altLang="zh-CN" sz="2800" b="1" dirty="0" smtClean="0">
                <a:latin typeface="微软雅黑" pitchFamily="34" charset="-122"/>
                <a:ea typeface="微软雅黑" pitchFamily="34" charset="-122"/>
              </a:rPr>
              <a:t>2016</a:t>
            </a:r>
            <a:r>
              <a:rPr lang="zh-CN" altLang="en-US" sz="2800" b="1" dirty="0" smtClean="0">
                <a:latin typeface="微软雅黑" pitchFamily="34" charset="-122"/>
                <a:ea typeface="微软雅黑" pitchFamily="34" charset="-122"/>
              </a:rPr>
              <a:t>年</a:t>
            </a:r>
            <a:r>
              <a:rPr lang="en-US" altLang="zh-CN" sz="2800" b="1" dirty="0" smtClean="0">
                <a:latin typeface="微软雅黑" pitchFamily="34" charset="-122"/>
                <a:ea typeface="微软雅黑" pitchFamily="34" charset="-122"/>
              </a:rPr>
              <a:t>7</a:t>
            </a:r>
            <a:r>
              <a:rPr lang="zh-CN" altLang="en-US" sz="2800" b="1" dirty="0" smtClean="0">
                <a:latin typeface="微软雅黑" pitchFamily="34" charset="-122"/>
                <a:ea typeface="微软雅黑" pitchFamily="34" charset="-122"/>
              </a:rPr>
              <a:t>月</a:t>
            </a:r>
            <a:r>
              <a:rPr lang="en-US" altLang="zh-CN" sz="2800" b="1" dirty="0" smtClean="0">
                <a:latin typeface="微软雅黑" pitchFamily="34" charset="-122"/>
                <a:ea typeface="微软雅黑" pitchFamily="34" charset="-122"/>
              </a:rPr>
              <a:t>29</a:t>
            </a:r>
            <a:r>
              <a:rPr lang="zh-CN" altLang="en-US" sz="2800" b="1" dirty="0" smtClean="0">
                <a:latin typeface="微软雅黑" pitchFamily="34" charset="-122"/>
                <a:ea typeface="微软雅黑" pitchFamily="34" charset="-122"/>
              </a:rPr>
              <a:t>日为最后交易日）</a:t>
            </a:r>
          </a:p>
          <a:p>
            <a:pPr marL="366713" lvl="1" indent="0">
              <a:lnSpc>
                <a:spcPts val="1700"/>
              </a:lnSpc>
              <a:buFont typeface="Wingdings 2" pitchFamily="18" charset="2"/>
              <a:buNone/>
              <a:defRPr/>
            </a:pPr>
            <a:endParaRPr lang="en-US" altLang="zh-CN" sz="2400" dirty="0" smtClean="0">
              <a:latin typeface="微软雅黑" pitchFamily="34" charset="-122"/>
              <a:ea typeface="微软雅黑" pitchFamily="34" charset="-122"/>
            </a:endParaRPr>
          </a:p>
          <a:p>
            <a:pPr marL="366713" lvl="1" indent="0">
              <a:lnSpc>
                <a:spcPts val="1700"/>
              </a:lnSpc>
              <a:buFont typeface="Wingdings 2" pitchFamily="18" charset="2"/>
              <a:buNone/>
              <a:defRPr/>
            </a:pPr>
            <a:endParaRPr lang="en-US" altLang="zh-CN" sz="2400" dirty="0" smtClean="0">
              <a:latin typeface="微软雅黑" pitchFamily="34" charset="-122"/>
              <a:ea typeface="微软雅黑" pitchFamily="34" charset="-122"/>
            </a:endParaRPr>
          </a:p>
          <a:p>
            <a:pPr marL="366713" lvl="1" indent="0">
              <a:lnSpc>
                <a:spcPts val="1700"/>
              </a:lnSpc>
              <a:buFont typeface="Wingdings 2" pitchFamily="18" charset="2"/>
              <a:buNone/>
              <a:defRPr/>
            </a:pPr>
            <a:endParaRPr lang="en-US" altLang="zh-CN" sz="2400" dirty="0" smtClean="0">
              <a:latin typeface="微软雅黑" pitchFamily="34" charset="-122"/>
              <a:ea typeface="微软雅黑" pitchFamily="34" charset="-122"/>
            </a:endParaRPr>
          </a:p>
          <a:p>
            <a:pPr marL="366713" lvl="1" indent="0">
              <a:lnSpc>
                <a:spcPts val="1700"/>
              </a:lnSpc>
              <a:buFont typeface="Wingdings 2" pitchFamily="18" charset="2"/>
              <a:buNone/>
              <a:defRPr/>
            </a:pPr>
            <a:endParaRPr lang="en-US" altLang="zh-CN" sz="2400" dirty="0" smtClean="0">
              <a:latin typeface="微软雅黑" pitchFamily="34" charset="-122"/>
              <a:ea typeface="微软雅黑" pitchFamily="34" charset="-122"/>
            </a:endParaRPr>
          </a:p>
          <a:p>
            <a:pPr marL="366713" lvl="1" indent="0">
              <a:lnSpc>
                <a:spcPts val="1700"/>
              </a:lnSpc>
              <a:buFont typeface="Wingdings 2" pitchFamily="18" charset="2"/>
              <a:buNone/>
              <a:defRPr/>
            </a:pPr>
            <a:endParaRPr lang="en-US" altLang="zh-CN" sz="2400" dirty="0" smtClean="0">
              <a:latin typeface="微软雅黑" pitchFamily="34" charset="-122"/>
              <a:ea typeface="微软雅黑" pitchFamily="34" charset="-122"/>
            </a:endParaRPr>
          </a:p>
          <a:p>
            <a:pPr marL="366713" lvl="1" indent="0">
              <a:lnSpc>
                <a:spcPts val="1700"/>
              </a:lnSpc>
              <a:buFont typeface="Wingdings 2" pitchFamily="18" charset="2"/>
              <a:buNone/>
              <a:defRPr/>
            </a:pPr>
            <a:endParaRPr lang="en-US" altLang="zh-CN" sz="2400" dirty="0" smtClean="0">
              <a:latin typeface="微软雅黑" pitchFamily="34" charset="-122"/>
              <a:ea typeface="微软雅黑" pitchFamily="34" charset="-122"/>
            </a:endParaRPr>
          </a:p>
          <a:p>
            <a:pPr marL="366713" lvl="1" indent="0">
              <a:lnSpc>
                <a:spcPts val="1700"/>
              </a:lnSpc>
              <a:buFont typeface="Wingdings 2" pitchFamily="18" charset="2"/>
              <a:buNone/>
              <a:defRPr/>
            </a:pPr>
            <a:endParaRPr lang="en-US" altLang="zh-CN" sz="2400" dirty="0" smtClean="0">
              <a:latin typeface="微软雅黑" pitchFamily="34" charset="-122"/>
              <a:ea typeface="微软雅黑" pitchFamily="34" charset="-122"/>
            </a:endParaRPr>
          </a:p>
          <a:p>
            <a:pPr marL="366713" lvl="1" indent="0">
              <a:lnSpc>
                <a:spcPts val="1700"/>
              </a:lnSpc>
              <a:buFont typeface="Wingdings 2" pitchFamily="18" charset="2"/>
              <a:buNone/>
              <a:defRPr/>
            </a:pPr>
            <a:endParaRPr lang="en-US" altLang="zh-CN" sz="2400" dirty="0" smtClean="0">
              <a:latin typeface="微软雅黑" pitchFamily="34" charset="-122"/>
              <a:ea typeface="微软雅黑" pitchFamily="34" charset="-122"/>
            </a:endParaRPr>
          </a:p>
          <a:p>
            <a:pPr marL="366713" lvl="1" indent="0">
              <a:lnSpc>
                <a:spcPts val="1700"/>
              </a:lnSpc>
              <a:buFont typeface="Wingdings 2" pitchFamily="18" charset="2"/>
              <a:buNone/>
              <a:defRPr/>
            </a:pPr>
            <a:endParaRPr lang="zh-CN" altLang="zh-CN" sz="2400" dirty="0" smtClean="0">
              <a:latin typeface="微软雅黑" pitchFamily="34" charset="-122"/>
              <a:ea typeface="微软雅黑" pitchFamily="34" charset="-122"/>
            </a:endParaRPr>
          </a:p>
          <a:p>
            <a:pPr indent="0" algn="just">
              <a:lnSpc>
                <a:spcPts val="1700"/>
              </a:lnSpc>
              <a:spcBef>
                <a:spcPts val="600"/>
              </a:spcBef>
              <a:buFont typeface="Wingdings 2" pitchFamily="18" charset="2"/>
              <a:buNone/>
              <a:defRPr/>
            </a:pPr>
            <a:endParaRPr lang="zh-CN" altLang="zh-CN" sz="2400" dirty="0" smtClean="0">
              <a:solidFill>
                <a:prstClr val="black"/>
              </a:solidFill>
              <a:latin typeface="微软雅黑" pitchFamily="34" charset="-122"/>
              <a:ea typeface="微软雅黑" pitchFamily="34" charset="-122"/>
            </a:endParaRPr>
          </a:p>
          <a:p>
            <a:pPr marL="0" indent="0">
              <a:buFont typeface="Wingdings 2" pitchFamily="18" charset="2"/>
              <a:buNone/>
              <a:defRPr/>
            </a:pPr>
            <a:r>
              <a:rPr lang="en-US" altLang="zh-CN" sz="2800" b="1" dirty="0" smtClean="0">
                <a:latin typeface="微软雅黑" pitchFamily="34" charset="-122"/>
                <a:ea typeface="微软雅黑" pitchFamily="34" charset="-122"/>
              </a:rPr>
              <a:t>  </a:t>
            </a:r>
          </a:p>
          <a:p>
            <a:pPr marL="0" indent="0">
              <a:buNone/>
              <a:defRPr/>
            </a:pPr>
            <a:r>
              <a:rPr lang="zh-CN" altLang="en-US" sz="2000" b="1" dirty="0">
                <a:solidFill>
                  <a:schemeClr val="accent2">
                    <a:lumMod val="50000"/>
                  </a:schemeClr>
                </a:solidFill>
                <a:latin typeface="微软雅黑" pitchFamily="34" charset="-122"/>
                <a:ea typeface="微软雅黑" pitchFamily="34" charset="-122"/>
              </a:rPr>
              <a:t>以上交易保证金数据为最低收取标准</a:t>
            </a:r>
            <a:r>
              <a:rPr lang="zh-CN" altLang="en-US" sz="2000" b="1" dirty="0" smtClean="0">
                <a:solidFill>
                  <a:schemeClr val="accent2">
                    <a:lumMod val="50000"/>
                  </a:schemeClr>
                </a:solidFill>
                <a:latin typeface="微软雅黑" pitchFamily="34" charset="-122"/>
                <a:ea typeface="微软雅黑" pitchFamily="34" charset="-122"/>
              </a:rPr>
              <a:t>。根据原油期货</a:t>
            </a:r>
            <a:r>
              <a:rPr lang="zh-CN" altLang="en-US" sz="2000" b="1" dirty="0">
                <a:solidFill>
                  <a:schemeClr val="accent2">
                    <a:lumMod val="50000"/>
                  </a:schemeClr>
                </a:solidFill>
                <a:latin typeface="微软雅黑" pitchFamily="34" charset="-122"/>
                <a:ea typeface="微软雅黑" pitchFamily="34" charset="-122"/>
              </a:rPr>
              <a:t>上市</a:t>
            </a:r>
            <a:r>
              <a:rPr lang="zh-CN" altLang="en-US" sz="2000" b="1" dirty="0" smtClean="0">
                <a:solidFill>
                  <a:schemeClr val="accent2">
                    <a:lumMod val="50000"/>
                  </a:schemeClr>
                </a:solidFill>
                <a:latin typeface="微软雅黑" pitchFamily="34" charset="-122"/>
                <a:ea typeface="微软雅黑" pitchFamily="34" charset="-122"/>
              </a:rPr>
              <a:t>初期的市场环境，</a:t>
            </a:r>
            <a:r>
              <a:rPr lang="zh-CN" altLang="en-US" sz="2000" b="1" dirty="0">
                <a:solidFill>
                  <a:schemeClr val="accent2">
                    <a:lumMod val="50000"/>
                  </a:schemeClr>
                </a:solidFill>
                <a:latin typeface="微软雅黑" pitchFamily="34" charset="-122"/>
                <a:ea typeface="微软雅黑" pitchFamily="34" charset="-122"/>
              </a:rPr>
              <a:t>我</a:t>
            </a:r>
            <a:r>
              <a:rPr lang="zh-CN" altLang="en-US" sz="2000" b="1" dirty="0" smtClean="0">
                <a:solidFill>
                  <a:schemeClr val="accent2">
                    <a:lumMod val="50000"/>
                  </a:schemeClr>
                </a:solidFill>
                <a:latin typeface="微软雅黑" pitchFamily="34" charset="-122"/>
                <a:ea typeface="微软雅黑" pitchFamily="34" charset="-122"/>
              </a:rPr>
              <a:t>所将</a:t>
            </a:r>
            <a:r>
              <a:rPr lang="zh-CN" altLang="en-US" sz="2000" b="1" dirty="0">
                <a:solidFill>
                  <a:schemeClr val="accent2">
                    <a:lumMod val="50000"/>
                  </a:schemeClr>
                </a:solidFill>
                <a:latin typeface="微软雅黑" pitchFamily="34" charset="-122"/>
                <a:ea typeface="微软雅黑" pitchFamily="34" charset="-122"/>
              </a:rPr>
              <a:t>保证金收取水平设置为合约价值</a:t>
            </a:r>
            <a:r>
              <a:rPr lang="zh-CN" altLang="en-US" sz="2000" b="1" dirty="0" smtClean="0">
                <a:solidFill>
                  <a:schemeClr val="accent2">
                    <a:lumMod val="50000"/>
                  </a:schemeClr>
                </a:solidFill>
                <a:latin typeface="微软雅黑" pitchFamily="34" charset="-122"/>
                <a:ea typeface="微软雅黑" pitchFamily="34" charset="-122"/>
              </a:rPr>
              <a:t>的</a:t>
            </a:r>
            <a:r>
              <a:rPr lang="en-US" altLang="zh-CN" sz="2000" b="1" dirty="0" smtClean="0">
                <a:solidFill>
                  <a:schemeClr val="accent2">
                    <a:lumMod val="50000"/>
                  </a:schemeClr>
                </a:solidFill>
                <a:latin typeface="微软雅黑" pitchFamily="34" charset="-122"/>
                <a:ea typeface="微软雅黑" pitchFamily="34" charset="-122"/>
              </a:rPr>
              <a:t>X%</a:t>
            </a:r>
            <a:r>
              <a:rPr lang="zh-CN" altLang="en-US" sz="2000" b="1" dirty="0">
                <a:solidFill>
                  <a:schemeClr val="accent2">
                    <a:lumMod val="50000"/>
                  </a:schemeClr>
                </a:solidFill>
                <a:latin typeface="微软雅黑" pitchFamily="34" charset="-122"/>
                <a:ea typeface="微软雅黑" pitchFamily="34" charset="-122"/>
              </a:rPr>
              <a:t>，确保市场风险可控、可承受。</a:t>
            </a:r>
            <a:endParaRPr lang="en-US" altLang="zh-CN" sz="2000" dirty="0">
              <a:solidFill>
                <a:schemeClr val="accent2">
                  <a:lumMod val="50000"/>
                </a:schemeClr>
              </a:solidFill>
              <a:latin typeface="微软雅黑" pitchFamily="34" charset="-122"/>
              <a:ea typeface="微软雅黑" pitchFamily="34" charset="-122"/>
            </a:endParaRPr>
          </a:p>
        </p:txBody>
      </p:sp>
      <p:graphicFrame>
        <p:nvGraphicFramePr>
          <p:cNvPr id="6" name="内容占位符 69"/>
          <p:cNvGraphicFramePr>
            <a:graphicFrameLocks/>
          </p:cNvGraphicFramePr>
          <p:nvPr>
            <p:extLst>
              <p:ext uri="{D42A27DB-BD31-4B8C-83A1-F6EECF244321}">
                <p14:modId xmlns:p14="http://schemas.microsoft.com/office/powerpoint/2010/main" val="184645704"/>
              </p:ext>
            </p:extLst>
          </p:nvPr>
        </p:nvGraphicFramePr>
        <p:xfrm>
          <a:off x="179512" y="4446115"/>
          <a:ext cx="8789987" cy="927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Box 18"/>
          <p:cNvSpPr txBox="1">
            <a:spLocks noChangeArrowheads="1"/>
          </p:cNvSpPr>
          <p:nvPr/>
        </p:nvSpPr>
        <p:spPr bwMode="gray">
          <a:xfrm>
            <a:off x="184523" y="3926383"/>
            <a:ext cx="4752528" cy="523220"/>
          </a:xfrm>
          <a:prstGeom prst="rect">
            <a:avLst/>
          </a:prstGeom>
          <a:solidFill>
            <a:schemeClr val="tx1">
              <a:lumMod val="65000"/>
              <a:lumOff val="35000"/>
            </a:schemeClr>
          </a:solidFill>
          <a:ln>
            <a:noFill/>
          </a:ln>
          <a:effectLst>
            <a:outerShdw dist="17961" dir="2700000" algn="ctr" rotWithShape="0">
              <a:schemeClr val="bg1"/>
            </a:outerShdw>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altLang="zh-CN" sz="2800" b="1" dirty="0" smtClean="0">
                <a:solidFill>
                  <a:srgbClr val="FFFFFF"/>
                </a:solidFill>
                <a:latin typeface="微软雅黑" pitchFamily="34" charset="-122"/>
                <a:ea typeface="微软雅黑" pitchFamily="34" charset="-122"/>
                <a:cs typeface="Arial" charset="0"/>
              </a:rPr>
              <a:t>5%</a:t>
            </a:r>
            <a:endParaRPr lang="en-US" altLang="zh-CN" sz="2800" b="1" dirty="0">
              <a:solidFill>
                <a:srgbClr val="FFFFFF"/>
              </a:solidFill>
              <a:latin typeface="微软雅黑" pitchFamily="34" charset="-122"/>
              <a:ea typeface="微软雅黑" pitchFamily="34" charset="-122"/>
              <a:cs typeface="Arial" charset="0"/>
            </a:endParaRPr>
          </a:p>
        </p:txBody>
      </p:sp>
      <p:sp>
        <p:nvSpPr>
          <p:cNvPr id="8" name="Text Box 18"/>
          <p:cNvSpPr txBox="1">
            <a:spLocks noChangeArrowheads="1"/>
          </p:cNvSpPr>
          <p:nvPr/>
        </p:nvSpPr>
        <p:spPr bwMode="gray">
          <a:xfrm>
            <a:off x="4937051" y="3049796"/>
            <a:ext cx="2664296" cy="523220"/>
          </a:xfrm>
          <a:prstGeom prst="rect">
            <a:avLst/>
          </a:prstGeom>
          <a:solidFill>
            <a:schemeClr val="accent2">
              <a:lumMod val="40000"/>
              <a:lumOff val="60000"/>
            </a:schemeClr>
          </a:solidFill>
          <a:ln>
            <a:noFill/>
          </a:ln>
          <a:effectLst>
            <a:outerShdw dist="17961" dir="2700000" algn="ctr" rotWithShape="0">
              <a:schemeClr val="bg1"/>
            </a:outerShdw>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altLang="zh-CN" sz="2800" b="1" dirty="0" smtClean="0">
                <a:solidFill>
                  <a:srgbClr val="FFFFFF"/>
                </a:solidFill>
                <a:latin typeface="微软雅黑" pitchFamily="34" charset="-122"/>
                <a:ea typeface="微软雅黑" pitchFamily="34" charset="-122"/>
                <a:cs typeface="Arial" charset="0"/>
              </a:rPr>
              <a:t>10%</a:t>
            </a:r>
            <a:endParaRPr lang="en-US" altLang="zh-CN" sz="2800" b="1" dirty="0">
              <a:solidFill>
                <a:srgbClr val="FFFFFF"/>
              </a:solidFill>
              <a:latin typeface="微软雅黑" pitchFamily="34" charset="-122"/>
              <a:ea typeface="微软雅黑" pitchFamily="34" charset="-122"/>
              <a:cs typeface="Arial" charset="0"/>
            </a:endParaRPr>
          </a:p>
        </p:txBody>
      </p:sp>
      <p:sp>
        <p:nvSpPr>
          <p:cNvPr id="9" name="Text Box 18"/>
          <p:cNvSpPr txBox="1">
            <a:spLocks noChangeArrowheads="1"/>
          </p:cNvSpPr>
          <p:nvPr/>
        </p:nvSpPr>
        <p:spPr bwMode="gray">
          <a:xfrm>
            <a:off x="7601347" y="1943254"/>
            <a:ext cx="1080120" cy="523220"/>
          </a:xfrm>
          <a:prstGeom prst="rect">
            <a:avLst/>
          </a:prstGeom>
          <a:solidFill>
            <a:schemeClr val="accent2">
              <a:lumMod val="75000"/>
            </a:schemeClr>
          </a:solidFill>
          <a:ln>
            <a:noFill/>
          </a:ln>
          <a:effectLst>
            <a:outerShdw dist="17961" dir="2700000" algn="ctr" rotWithShape="0">
              <a:schemeClr val="bg1"/>
            </a:outerShdw>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altLang="zh-CN" sz="2800" b="1" dirty="0" smtClean="0">
                <a:solidFill>
                  <a:srgbClr val="FFFFFF"/>
                </a:solidFill>
                <a:latin typeface="微软雅黑" pitchFamily="34" charset="-122"/>
                <a:ea typeface="微软雅黑" pitchFamily="34" charset="-122"/>
                <a:cs typeface="Arial" charset="0"/>
              </a:rPr>
              <a:t>20%</a:t>
            </a:r>
            <a:endParaRPr lang="en-US" altLang="zh-CN" sz="2800" b="1" dirty="0">
              <a:solidFill>
                <a:srgbClr val="FFFFFF"/>
              </a:solidFill>
              <a:latin typeface="微软雅黑" pitchFamily="34" charset="-122"/>
              <a:ea typeface="微软雅黑" pitchFamily="34" charset="-122"/>
              <a:cs typeface="Arial" charset="0"/>
            </a:endParaRPr>
          </a:p>
        </p:txBody>
      </p:sp>
      <p:sp>
        <p:nvSpPr>
          <p:cNvPr id="11"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保证金制度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3735838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6</a:t>
            </a:fld>
            <a:endParaRPr lang="zh-CN" altLang="en-US" dirty="0"/>
          </a:p>
        </p:txBody>
      </p:sp>
      <p:sp>
        <p:nvSpPr>
          <p:cNvPr id="4" name="内容占位符 2"/>
          <p:cNvSpPr txBox="1">
            <a:spLocks/>
          </p:cNvSpPr>
          <p:nvPr/>
        </p:nvSpPr>
        <p:spPr>
          <a:xfrm>
            <a:off x="251520" y="980728"/>
            <a:ext cx="8497887" cy="50927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u"/>
            </a:pPr>
            <a:r>
              <a:rPr lang="zh-CN" altLang="en-US" sz="2800" b="1" dirty="0" smtClean="0">
                <a:latin typeface="微软雅黑" pitchFamily="34" charset="-122"/>
                <a:ea typeface="微软雅黑" pitchFamily="34" charset="-122"/>
              </a:rPr>
              <a:t>价格大幅波动时调整保证金水平</a:t>
            </a:r>
            <a:r>
              <a:rPr lang="zh-CN" altLang="en-US" sz="2400" b="1" dirty="0" smtClean="0">
                <a:latin typeface="微软雅黑" pitchFamily="34" charset="-122"/>
                <a:ea typeface="微软雅黑" pitchFamily="34" charset="-122"/>
              </a:rPr>
              <a:t>：</a:t>
            </a:r>
            <a:endParaRPr lang="en-US" altLang="zh-CN" sz="2400" b="1" dirty="0" smtClean="0">
              <a:latin typeface="微软雅黑" pitchFamily="34" charset="-122"/>
              <a:ea typeface="微软雅黑" pitchFamily="34" charset="-122"/>
            </a:endParaRPr>
          </a:p>
          <a:p>
            <a:pPr marL="366713" lvl="1" indent="0">
              <a:buFont typeface="Wingdings 2" pitchFamily="18" charset="2"/>
              <a:buNone/>
            </a:pPr>
            <a:endParaRPr lang="en-US" altLang="zh-CN" sz="2000" dirty="0" smtClean="0">
              <a:latin typeface="微软雅黑" pitchFamily="34" charset="-122"/>
              <a:ea typeface="微软雅黑" pitchFamily="34" charset="-122"/>
            </a:endParaRPr>
          </a:p>
        </p:txBody>
      </p:sp>
      <p:sp>
        <p:nvSpPr>
          <p:cNvPr id="5" name="AutoShape 2"/>
          <p:cNvSpPr>
            <a:spLocks noChangeArrowheads="1"/>
          </p:cNvSpPr>
          <p:nvPr/>
        </p:nvSpPr>
        <p:spPr bwMode="ltGray">
          <a:xfrm>
            <a:off x="683320" y="1718915"/>
            <a:ext cx="3702050" cy="1066800"/>
          </a:xfrm>
          <a:prstGeom prst="roundRect">
            <a:avLst>
              <a:gd name="adj" fmla="val 11921"/>
            </a:avLst>
          </a:prstGeom>
          <a:solidFill>
            <a:schemeClr val="accent2">
              <a:lumMod val="60000"/>
              <a:lumOff val="40000"/>
            </a:schemeClr>
          </a:solidFill>
          <a:ln w="25400">
            <a:noFill/>
            <a:round/>
            <a:headEnd/>
            <a:tailEnd/>
          </a:ln>
          <a:effectLst>
            <a:outerShdw dist="53882" dir="2700000" algn="ctr" rotWithShape="0">
              <a:srgbClr val="000000">
                <a:alpha val="50000"/>
              </a:srgbClr>
            </a:outerShdw>
          </a:effectLst>
        </p:spPr>
        <p:txBody>
          <a:bodyPr wrap="none" anchor="ctr"/>
          <a:lstStyle/>
          <a:p>
            <a:pPr fontAlgn="auto">
              <a:spcBef>
                <a:spcPts val="0"/>
              </a:spcBef>
              <a:spcAft>
                <a:spcPts val="0"/>
              </a:spcAft>
              <a:defRPr/>
            </a:pPr>
            <a:endParaRPr lang="zh-CN" altLang="en-US" sz="2000" b="1" kern="0">
              <a:solidFill>
                <a:sysClr val="windowText" lastClr="000000"/>
              </a:solidFill>
              <a:latin typeface="微软雅黑" pitchFamily="34" charset="-122"/>
              <a:ea typeface="微软雅黑" pitchFamily="34" charset="-122"/>
            </a:endParaRPr>
          </a:p>
        </p:txBody>
      </p:sp>
      <p:sp>
        <p:nvSpPr>
          <p:cNvPr id="6" name="AutoShape 3"/>
          <p:cNvSpPr>
            <a:spLocks noChangeArrowheads="1"/>
          </p:cNvSpPr>
          <p:nvPr/>
        </p:nvSpPr>
        <p:spPr bwMode="ltGray">
          <a:xfrm>
            <a:off x="680145" y="3190527"/>
            <a:ext cx="3702050" cy="1066800"/>
          </a:xfrm>
          <a:prstGeom prst="roundRect">
            <a:avLst>
              <a:gd name="adj" fmla="val 11921"/>
            </a:avLst>
          </a:prstGeom>
          <a:solidFill>
            <a:schemeClr val="accent2">
              <a:lumMod val="75000"/>
            </a:schemeClr>
          </a:solidFill>
          <a:ln w="25400">
            <a:noFill/>
            <a:round/>
            <a:headEnd/>
            <a:tailEnd/>
          </a:ln>
          <a:effectLst>
            <a:outerShdw dist="53882" dir="2700000" algn="ctr" rotWithShape="0">
              <a:srgbClr val="000000">
                <a:alpha val="50000"/>
              </a:srgbClr>
            </a:outerShdw>
          </a:effectLst>
        </p:spPr>
        <p:txBody>
          <a:bodyPr wrap="none" anchor="ctr"/>
          <a:lstStyle/>
          <a:p>
            <a:pPr fontAlgn="auto">
              <a:spcBef>
                <a:spcPts val="0"/>
              </a:spcBef>
              <a:spcAft>
                <a:spcPts val="0"/>
              </a:spcAft>
              <a:defRPr/>
            </a:pPr>
            <a:endParaRPr lang="zh-CN" altLang="en-US" sz="2000" b="1" kern="0">
              <a:solidFill>
                <a:sysClr val="windowText" lastClr="000000"/>
              </a:solidFill>
              <a:latin typeface="微软雅黑" pitchFamily="34" charset="-122"/>
              <a:ea typeface="微软雅黑" pitchFamily="34" charset="-122"/>
            </a:endParaRPr>
          </a:p>
        </p:txBody>
      </p:sp>
      <p:sp>
        <p:nvSpPr>
          <p:cNvPr id="7" name="AutoShape 4"/>
          <p:cNvSpPr>
            <a:spLocks noChangeArrowheads="1"/>
          </p:cNvSpPr>
          <p:nvPr/>
        </p:nvSpPr>
        <p:spPr bwMode="ltGray">
          <a:xfrm>
            <a:off x="689670" y="4520852"/>
            <a:ext cx="3702050" cy="1066800"/>
          </a:xfrm>
          <a:prstGeom prst="roundRect">
            <a:avLst>
              <a:gd name="adj" fmla="val 11921"/>
            </a:avLst>
          </a:prstGeom>
          <a:solidFill>
            <a:schemeClr val="accent2">
              <a:lumMod val="50000"/>
            </a:schemeClr>
          </a:solidFill>
          <a:ln w="25400">
            <a:noFill/>
            <a:round/>
            <a:headEnd/>
            <a:tailEnd/>
          </a:ln>
          <a:effectLst>
            <a:outerShdw dist="53882" dir="2700000" algn="ctr" rotWithShape="0">
              <a:srgbClr val="000000">
                <a:alpha val="50000"/>
              </a:srgbClr>
            </a:outerShdw>
          </a:effectLst>
        </p:spPr>
        <p:txBody>
          <a:bodyPr wrap="none" anchor="ctr"/>
          <a:lstStyle/>
          <a:p>
            <a:pPr fontAlgn="auto">
              <a:spcBef>
                <a:spcPts val="0"/>
              </a:spcBef>
              <a:spcAft>
                <a:spcPts val="0"/>
              </a:spcAft>
              <a:defRPr/>
            </a:pPr>
            <a:endParaRPr lang="zh-CN" altLang="en-US" sz="2000" b="1" kern="0">
              <a:solidFill>
                <a:sysClr val="windowText" lastClr="000000"/>
              </a:solidFill>
              <a:latin typeface="微软雅黑" pitchFamily="34" charset="-122"/>
              <a:ea typeface="微软雅黑" pitchFamily="34" charset="-122"/>
            </a:endParaRPr>
          </a:p>
        </p:txBody>
      </p:sp>
      <p:sp>
        <p:nvSpPr>
          <p:cNvPr id="11" name="Rectangle 38"/>
          <p:cNvSpPr>
            <a:spLocks noChangeArrowheads="1"/>
          </p:cNvSpPr>
          <p:nvPr/>
        </p:nvSpPr>
        <p:spPr bwMode="black">
          <a:xfrm>
            <a:off x="818257" y="3367135"/>
            <a:ext cx="3425825" cy="707886"/>
          </a:xfrm>
          <a:prstGeom prst="rect">
            <a:avLst/>
          </a:prstGeom>
          <a:noFill/>
          <a:ln>
            <a:noFill/>
          </a:ln>
          <a:effectLst/>
          <a:extLst/>
        </p:spPr>
        <p:txBody>
          <a:bodyPr>
            <a:spAutoFit/>
          </a:bodyPr>
          <a:lstStyle/>
          <a:p>
            <a:pPr algn="ctr" fontAlgn="auto">
              <a:spcBef>
                <a:spcPts val="0"/>
              </a:spcBef>
              <a:spcAft>
                <a:spcPts val="0"/>
              </a:spcAft>
              <a:defRPr/>
            </a:pPr>
            <a:r>
              <a:rPr lang="zh-CN" altLang="en-US" sz="2000" b="1" kern="0" dirty="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连续四个交易日累计涨跌幅达到</a:t>
            </a:r>
            <a:r>
              <a:rPr lang="en-US" altLang="zh-CN" sz="2000" b="1" kern="0" dirty="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14%</a:t>
            </a:r>
          </a:p>
        </p:txBody>
      </p:sp>
      <p:sp>
        <p:nvSpPr>
          <p:cNvPr id="12" name="Rectangle 39"/>
          <p:cNvSpPr>
            <a:spLocks noChangeArrowheads="1"/>
          </p:cNvSpPr>
          <p:nvPr/>
        </p:nvSpPr>
        <p:spPr bwMode="black">
          <a:xfrm>
            <a:off x="818257" y="1929026"/>
            <a:ext cx="3425825" cy="707886"/>
          </a:xfrm>
          <a:prstGeom prst="rect">
            <a:avLst/>
          </a:prstGeom>
          <a:noFill/>
          <a:ln>
            <a:noFill/>
          </a:ln>
          <a:effectLst/>
          <a:extLst/>
        </p:spPr>
        <p:txBody>
          <a:bodyPr>
            <a:spAutoFit/>
          </a:bodyPr>
          <a:lstStyle/>
          <a:p>
            <a:pPr algn="ctr" fontAlgn="auto">
              <a:spcBef>
                <a:spcPts val="0"/>
              </a:spcBef>
              <a:spcAft>
                <a:spcPts val="0"/>
              </a:spcAft>
              <a:defRPr/>
            </a:pPr>
            <a:r>
              <a:rPr lang="zh-CN" altLang="en-US" sz="2000" b="1" kern="0" dirty="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连续三个交易日累计涨跌幅达到</a:t>
            </a:r>
            <a:r>
              <a:rPr lang="en-US" altLang="zh-CN" sz="2000" b="1" kern="0" dirty="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12%</a:t>
            </a:r>
          </a:p>
        </p:txBody>
      </p:sp>
      <p:sp>
        <p:nvSpPr>
          <p:cNvPr id="13" name="Rectangle 40"/>
          <p:cNvSpPr>
            <a:spLocks noChangeArrowheads="1"/>
          </p:cNvSpPr>
          <p:nvPr/>
        </p:nvSpPr>
        <p:spPr bwMode="black">
          <a:xfrm>
            <a:off x="818257" y="4663279"/>
            <a:ext cx="3425825" cy="707886"/>
          </a:xfrm>
          <a:prstGeom prst="rect">
            <a:avLst/>
          </a:prstGeom>
          <a:noFill/>
          <a:ln>
            <a:noFill/>
          </a:ln>
          <a:effectLst/>
          <a:extLst/>
        </p:spPr>
        <p:txBody>
          <a:bodyPr>
            <a:spAutoFit/>
          </a:bodyPr>
          <a:lstStyle/>
          <a:p>
            <a:pPr algn="ctr" fontAlgn="auto">
              <a:spcBef>
                <a:spcPts val="0"/>
              </a:spcBef>
              <a:spcAft>
                <a:spcPts val="0"/>
              </a:spcAft>
              <a:defRPr/>
            </a:pPr>
            <a:r>
              <a:rPr lang="zh-CN" altLang="en-US" sz="2000" b="1" kern="0" dirty="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连续五个交易日累计涨跌幅达到</a:t>
            </a:r>
            <a:r>
              <a:rPr lang="en-US" altLang="zh-CN" sz="2000" b="1" kern="0" dirty="0">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16%</a:t>
            </a:r>
          </a:p>
        </p:txBody>
      </p:sp>
      <p:sp>
        <p:nvSpPr>
          <p:cNvPr id="14" name="Freeform 44"/>
          <p:cNvSpPr>
            <a:spLocks/>
          </p:cNvSpPr>
          <p:nvPr/>
        </p:nvSpPr>
        <p:spPr bwMode="gray">
          <a:xfrm rot="16200000">
            <a:off x="4874468" y="3077185"/>
            <a:ext cx="314325" cy="1096963"/>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rgbClr val="000000">
              <a:alpha val="50000"/>
            </a:srgbClr>
          </a:solidFill>
          <a:ln>
            <a:noFill/>
          </a:ln>
          <a:effectLst/>
          <a:extLst/>
        </p:spPr>
        <p:txBody>
          <a:bodyPr wrap="none" anchor="ctr"/>
          <a:lstStyle/>
          <a:p>
            <a:pPr fontAlgn="auto">
              <a:spcBef>
                <a:spcPts val="0"/>
              </a:spcBef>
              <a:spcAft>
                <a:spcPts val="0"/>
              </a:spcAft>
              <a:defRPr/>
            </a:pPr>
            <a:endParaRPr lang="zh-CN" altLang="en-US" sz="2000" kern="0">
              <a:solidFill>
                <a:sysClr val="windowText" lastClr="000000"/>
              </a:solidFill>
              <a:latin typeface="微软雅黑" pitchFamily="34" charset="-122"/>
              <a:ea typeface="微软雅黑" pitchFamily="34" charset="-122"/>
            </a:endParaRPr>
          </a:p>
        </p:txBody>
      </p:sp>
      <p:sp>
        <p:nvSpPr>
          <p:cNvPr id="15" name="Freeform 45"/>
          <p:cNvSpPr>
            <a:spLocks/>
          </p:cNvSpPr>
          <p:nvPr/>
        </p:nvSpPr>
        <p:spPr bwMode="gray">
          <a:xfrm rot="16200000" flipH="1">
            <a:off x="4282330" y="2028627"/>
            <a:ext cx="1624013" cy="968375"/>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solidFill>
            <a:srgbClr val="000000">
              <a:alpha val="50000"/>
            </a:srgbClr>
          </a:solidFill>
          <a:ln>
            <a:noFill/>
          </a:ln>
          <a:effectLst/>
          <a:extLst/>
        </p:spPr>
        <p:txBody>
          <a:bodyPr wrap="none" anchor="ctr"/>
          <a:lstStyle/>
          <a:p>
            <a:pPr fontAlgn="auto">
              <a:spcBef>
                <a:spcPts val="0"/>
              </a:spcBef>
              <a:spcAft>
                <a:spcPts val="0"/>
              </a:spcAft>
              <a:defRPr/>
            </a:pPr>
            <a:endParaRPr lang="zh-CN" altLang="en-US" sz="2000" kern="0">
              <a:solidFill>
                <a:srgbClr val="0070C0"/>
              </a:solidFill>
              <a:latin typeface="微软雅黑" pitchFamily="34" charset="-122"/>
              <a:ea typeface="微软雅黑" pitchFamily="34" charset="-122"/>
            </a:endParaRPr>
          </a:p>
        </p:txBody>
      </p:sp>
      <p:sp>
        <p:nvSpPr>
          <p:cNvPr id="16" name="Freeform 43"/>
          <p:cNvSpPr>
            <a:spLocks/>
          </p:cNvSpPr>
          <p:nvPr/>
        </p:nvSpPr>
        <p:spPr bwMode="gray">
          <a:xfrm rot="16200000">
            <a:off x="4283918" y="4385285"/>
            <a:ext cx="1624013" cy="968375"/>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solidFill>
            <a:srgbClr val="000000">
              <a:alpha val="50000"/>
            </a:srgbClr>
          </a:solidFill>
          <a:ln>
            <a:noFill/>
          </a:ln>
          <a:effectLst/>
          <a:extLst/>
        </p:spPr>
        <p:txBody>
          <a:bodyPr wrap="none" anchor="ctr"/>
          <a:lstStyle/>
          <a:p>
            <a:pPr fontAlgn="auto">
              <a:spcBef>
                <a:spcPts val="0"/>
              </a:spcBef>
              <a:spcAft>
                <a:spcPts val="0"/>
              </a:spcAft>
              <a:defRPr/>
            </a:pPr>
            <a:endParaRPr lang="zh-CN" altLang="en-US" sz="2000" kern="0">
              <a:solidFill>
                <a:sysClr val="windowText" lastClr="000000"/>
              </a:solidFill>
              <a:latin typeface="微软雅黑" pitchFamily="34" charset="-122"/>
              <a:ea typeface="微软雅黑" pitchFamily="34" charset="-122"/>
            </a:endParaRPr>
          </a:p>
        </p:txBody>
      </p:sp>
      <p:sp>
        <p:nvSpPr>
          <p:cNvPr id="17" name="TextBox 1"/>
          <p:cNvSpPr txBox="1">
            <a:spLocks noChangeArrowheads="1"/>
          </p:cNvSpPr>
          <p:nvPr/>
        </p:nvSpPr>
        <p:spPr bwMode="auto">
          <a:xfrm>
            <a:off x="5220072" y="1412776"/>
            <a:ext cx="3923928"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宋体" pitchFamily="2" charset="-122"/>
              </a:defRPr>
            </a:lvl1pPr>
            <a:lvl2pPr marL="366713"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marL="823913" lvl="1" indent="-457200">
              <a:spcBef>
                <a:spcPts val="1200"/>
              </a:spcBef>
              <a:buClr>
                <a:schemeClr val="accent2">
                  <a:lumMod val="75000"/>
                </a:schemeClr>
              </a:buClr>
              <a:buSzPct val="85000"/>
              <a:buFont typeface="Wingdings" pitchFamily="2" charset="2"/>
              <a:buChar char="Ø"/>
              <a:defRPr/>
            </a:pPr>
            <a:r>
              <a:rPr lang="zh-CN" altLang="en-US" sz="2000" dirty="0" smtClean="0">
                <a:solidFill>
                  <a:srgbClr val="000000"/>
                </a:solidFill>
                <a:latin typeface="微软雅黑" pitchFamily="34" charset="-122"/>
                <a:ea typeface="微软雅黑" pitchFamily="34" charset="-122"/>
              </a:rPr>
              <a:t> 采取单边或双边、同比例或不同比例、部分或全部</a:t>
            </a:r>
            <a:r>
              <a:rPr lang="zh-CN" altLang="en-US" sz="2000" b="1" dirty="0" smtClean="0">
                <a:solidFill>
                  <a:schemeClr val="accent2">
                    <a:lumMod val="50000"/>
                  </a:schemeClr>
                </a:solidFill>
                <a:latin typeface="微软雅黑" pitchFamily="34" charset="-122"/>
                <a:ea typeface="微软雅黑" pitchFamily="34" charset="-122"/>
              </a:rPr>
              <a:t>会员、境外特殊参与者</a:t>
            </a:r>
            <a:r>
              <a:rPr lang="zh-CN" altLang="en-US" sz="2000" dirty="0" smtClean="0">
                <a:solidFill>
                  <a:srgbClr val="000000"/>
                </a:solidFill>
                <a:latin typeface="微软雅黑" pitchFamily="34" charset="-122"/>
                <a:ea typeface="微软雅黑" pitchFamily="34" charset="-122"/>
              </a:rPr>
              <a:t>提高交易保证金</a:t>
            </a:r>
            <a:endParaRPr lang="en-US" altLang="zh-CN" sz="2000" dirty="0" smtClean="0">
              <a:solidFill>
                <a:srgbClr val="000000"/>
              </a:solidFill>
              <a:latin typeface="微软雅黑" pitchFamily="34" charset="-122"/>
              <a:ea typeface="微软雅黑" pitchFamily="34" charset="-122"/>
            </a:endParaRPr>
          </a:p>
          <a:p>
            <a:pPr marL="823913" lvl="1" indent="-457200">
              <a:spcBef>
                <a:spcPts val="1200"/>
              </a:spcBef>
              <a:buClr>
                <a:schemeClr val="accent2">
                  <a:lumMod val="75000"/>
                </a:schemeClr>
              </a:buClr>
              <a:buSzPct val="85000"/>
              <a:buFont typeface="Wingdings" pitchFamily="2" charset="2"/>
              <a:buChar char="Ø"/>
              <a:defRPr/>
            </a:pPr>
            <a:r>
              <a:rPr lang="zh-CN" altLang="en-US" sz="2000" dirty="0" smtClean="0">
                <a:solidFill>
                  <a:srgbClr val="000000"/>
                </a:solidFill>
                <a:latin typeface="微软雅黑" pitchFamily="34" charset="-122"/>
                <a:ea typeface="微软雅黑" pitchFamily="34" charset="-122"/>
              </a:rPr>
              <a:t> 限制部分或全部会员、出金</a:t>
            </a:r>
            <a:endParaRPr lang="en-US" altLang="zh-CN" sz="2000" dirty="0" smtClean="0">
              <a:solidFill>
                <a:srgbClr val="000000"/>
              </a:solidFill>
              <a:latin typeface="微软雅黑" pitchFamily="34" charset="-122"/>
              <a:ea typeface="微软雅黑" pitchFamily="34" charset="-122"/>
            </a:endParaRPr>
          </a:p>
          <a:p>
            <a:pPr marL="823913" lvl="1" indent="-457200">
              <a:spcBef>
                <a:spcPts val="1200"/>
              </a:spcBef>
              <a:buClr>
                <a:schemeClr val="accent2">
                  <a:lumMod val="75000"/>
                </a:schemeClr>
              </a:buClr>
              <a:buSzPct val="85000"/>
              <a:buFont typeface="Wingdings" pitchFamily="2" charset="2"/>
              <a:buChar char="Ø"/>
              <a:defRPr/>
            </a:pPr>
            <a:r>
              <a:rPr lang="zh-CN" altLang="en-US" sz="2000" dirty="0" smtClean="0">
                <a:solidFill>
                  <a:srgbClr val="000000"/>
                </a:solidFill>
                <a:latin typeface="微软雅黑" pitchFamily="34" charset="-122"/>
                <a:ea typeface="微软雅黑" pitchFamily="34" charset="-122"/>
              </a:rPr>
              <a:t> 暂停部分或全部会员、境外特殊参与者开新仓</a:t>
            </a:r>
            <a:endParaRPr lang="en-US" altLang="zh-CN" sz="2000" dirty="0" smtClean="0">
              <a:solidFill>
                <a:srgbClr val="000000"/>
              </a:solidFill>
              <a:latin typeface="微软雅黑" pitchFamily="34" charset="-122"/>
              <a:ea typeface="微软雅黑" pitchFamily="34" charset="-122"/>
            </a:endParaRPr>
          </a:p>
          <a:p>
            <a:pPr marL="823913" lvl="1" indent="-457200">
              <a:spcBef>
                <a:spcPts val="1200"/>
              </a:spcBef>
              <a:buClr>
                <a:schemeClr val="accent2">
                  <a:lumMod val="75000"/>
                </a:schemeClr>
              </a:buClr>
              <a:buSzPct val="85000"/>
              <a:buFont typeface="Wingdings" pitchFamily="2" charset="2"/>
              <a:buChar char="Ø"/>
              <a:defRPr/>
            </a:pPr>
            <a:r>
              <a:rPr lang="zh-CN" altLang="en-US" sz="2000" dirty="0" smtClean="0">
                <a:solidFill>
                  <a:srgbClr val="000000"/>
                </a:solidFill>
                <a:latin typeface="微软雅黑" pitchFamily="34" charset="-122"/>
                <a:ea typeface="微软雅黑" pitchFamily="34" charset="-122"/>
              </a:rPr>
              <a:t> 调整涨跌停板幅度，</a:t>
            </a:r>
            <a:r>
              <a:rPr lang="zh-CN" altLang="en-US" sz="2000" b="1" dirty="0" smtClean="0">
                <a:solidFill>
                  <a:schemeClr val="accent2">
                    <a:lumMod val="50000"/>
                  </a:schemeClr>
                </a:solidFill>
                <a:latin typeface="微软雅黑" pitchFamily="34" charset="-122"/>
                <a:ea typeface="微软雅黑" pitchFamily="34" charset="-122"/>
              </a:rPr>
              <a:t> 但调整后的幅度不超过</a:t>
            </a:r>
            <a:r>
              <a:rPr lang="en-US" altLang="zh-CN" sz="2000" b="1" dirty="0" smtClean="0">
                <a:solidFill>
                  <a:schemeClr val="accent2">
                    <a:lumMod val="50000"/>
                  </a:schemeClr>
                </a:solidFill>
                <a:latin typeface="微软雅黑" pitchFamily="34" charset="-122"/>
                <a:ea typeface="微软雅黑" pitchFamily="34" charset="-122"/>
              </a:rPr>
              <a:t>20% </a:t>
            </a:r>
          </a:p>
          <a:p>
            <a:pPr marL="823913" lvl="1" indent="-457200">
              <a:spcBef>
                <a:spcPts val="1200"/>
              </a:spcBef>
              <a:buClr>
                <a:schemeClr val="accent2">
                  <a:lumMod val="75000"/>
                </a:schemeClr>
              </a:buClr>
              <a:buSzPct val="85000"/>
              <a:buFont typeface="Wingdings" pitchFamily="2" charset="2"/>
              <a:buChar char="Ø"/>
              <a:defRPr/>
            </a:pPr>
            <a:r>
              <a:rPr lang="zh-CN" altLang="en-US" sz="2000" dirty="0" smtClean="0">
                <a:solidFill>
                  <a:srgbClr val="000000"/>
                </a:solidFill>
                <a:latin typeface="微软雅黑" pitchFamily="34" charset="-122"/>
                <a:ea typeface="微软雅黑" pitchFamily="34" charset="-122"/>
              </a:rPr>
              <a:t>限期平仓</a:t>
            </a:r>
            <a:endParaRPr lang="en-US" altLang="zh-CN" sz="2000" dirty="0" smtClean="0">
              <a:solidFill>
                <a:srgbClr val="000000"/>
              </a:solidFill>
              <a:latin typeface="微软雅黑" pitchFamily="34" charset="-122"/>
              <a:ea typeface="微软雅黑" pitchFamily="34" charset="-122"/>
            </a:endParaRPr>
          </a:p>
          <a:p>
            <a:pPr marL="823913" lvl="1" indent="-457200">
              <a:spcBef>
                <a:spcPts val="1200"/>
              </a:spcBef>
              <a:buClr>
                <a:schemeClr val="accent2">
                  <a:lumMod val="75000"/>
                </a:schemeClr>
              </a:buClr>
              <a:buSzPct val="85000"/>
              <a:buFont typeface="Wingdings" pitchFamily="2" charset="2"/>
              <a:buChar char="Ø"/>
              <a:defRPr/>
            </a:pPr>
            <a:r>
              <a:rPr lang="zh-CN" altLang="en-US" sz="2000" dirty="0" smtClean="0">
                <a:solidFill>
                  <a:srgbClr val="000000"/>
                </a:solidFill>
                <a:latin typeface="微软雅黑" pitchFamily="34" charset="-122"/>
                <a:ea typeface="微软雅黑" pitchFamily="34" charset="-122"/>
              </a:rPr>
              <a:t>强行平仓</a:t>
            </a:r>
            <a:endParaRPr lang="en-US" altLang="zh-CN" sz="2000" dirty="0" smtClean="0">
              <a:solidFill>
                <a:srgbClr val="000000"/>
              </a:solidFill>
              <a:latin typeface="微软雅黑" pitchFamily="34" charset="-122"/>
              <a:ea typeface="微软雅黑" pitchFamily="34" charset="-122"/>
            </a:endParaRPr>
          </a:p>
        </p:txBody>
      </p:sp>
      <p:sp>
        <p:nvSpPr>
          <p:cNvPr id="19"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保证金制度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2008286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7</a:t>
            </a:fld>
            <a:endParaRPr lang="zh-CN" altLang="en-US" dirty="0"/>
          </a:p>
        </p:txBody>
      </p:sp>
      <p:sp>
        <p:nvSpPr>
          <p:cNvPr id="4" name="内容占位符 2"/>
          <p:cNvSpPr txBox="1">
            <a:spLocks/>
          </p:cNvSpPr>
          <p:nvPr/>
        </p:nvSpPr>
        <p:spPr>
          <a:xfrm>
            <a:off x="251520" y="1052736"/>
            <a:ext cx="8424862" cy="47339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u"/>
              <a:defRPr/>
            </a:pPr>
            <a:r>
              <a:rPr lang="zh-CN" altLang="en-US" sz="2800" b="1" dirty="0" smtClean="0">
                <a:latin typeface="微软雅黑" pitchFamily="34" charset="-122"/>
                <a:ea typeface="微软雅黑" pitchFamily="34" charset="-122"/>
              </a:rPr>
              <a:t>涨跌停板</a:t>
            </a:r>
            <a:endParaRPr lang="en-US" altLang="zh-CN" sz="2800" b="1" dirty="0" smtClean="0">
              <a:latin typeface="微软雅黑" pitchFamily="34" charset="-122"/>
              <a:ea typeface="微软雅黑" pitchFamily="34" charset="-122"/>
            </a:endParaRPr>
          </a:p>
          <a:p>
            <a:pPr marL="0" indent="0">
              <a:buFont typeface="Wingdings 2" pitchFamily="18" charset="2"/>
              <a:buNone/>
              <a:defRPr/>
            </a:pPr>
            <a:endParaRPr lang="zh-CN" altLang="en-US" sz="2400" b="1" dirty="0" smtClean="0">
              <a:latin typeface="微软雅黑" pitchFamily="34" charset="-122"/>
              <a:ea typeface="微软雅黑" pitchFamily="34" charset="-122"/>
            </a:endParaRPr>
          </a:p>
          <a:p>
            <a:pPr marL="366713" lvl="1" indent="0">
              <a:spcAft>
                <a:spcPts val="600"/>
              </a:spcAft>
              <a:buFont typeface="Wingdings 2" pitchFamily="18" charset="2"/>
              <a:buNone/>
              <a:defRPr/>
            </a:pPr>
            <a:r>
              <a:rPr lang="zh-CN" altLang="en-US" sz="2000" dirty="0" smtClean="0">
                <a:solidFill>
                  <a:prstClr val="black"/>
                </a:solidFill>
                <a:latin typeface="微软雅黑" pitchFamily="34" charset="-122"/>
                <a:ea typeface="微软雅黑" pitchFamily="34" charset="-122"/>
              </a:rPr>
              <a:t>涨跌停板（又称</a:t>
            </a:r>
            <a:r>
              <a:rPr lang="zh-CN" altLang="en-US" sz="2000" b="1" dirty="0" smtClean="0">
                <a:solidFill>
                  <a:schemeClr val="accent2">
                    <a:lumMod val="50000"/>
                  </a:schemeClr>
                </a:solidFill>
                <a:latin typeface="微软雅黑" pitchFamily="34" charset="-122"/>
                <a:ea typeface="微软雅黑" pitchFamily="34" charset="-122"/>
              </a:rPr>
              <a:t>每日价格最大波动限制</a:t>
            </a:r>
            <a:r>
              <a:rPr lang="zh-CN" altLang="en-US" sz="2000" dirty="0" smtClean="0">
                <a:solidFill>
                  <a:prstClr val="black"/>
                </a:solidFill>
                <a:latin typeface="微软雅黑" pitchFamily="34" charset="-122"/>
                <a:ea typeface="微软雅黑" pitchFamily="34" charset="-122"/>
              </a:rPr>
              <a:t>）是指合约在一个交易日中的交易价格不得高于或者低于规定的涨跌幅度，超过该涨跌幅度的报价将被视为无效，不能成交。</a:t>
            </a:r>
            <a:endParaRPr lang="en-US" altLang="zh-CN" sz="2000" dirty="0" smtClean="0">
              <a:solidFill>
                <a:prstClr val="black"/>
              </a:solidFill>
              <a:latin typeface="微软雅黑" pitchFamily="34" charset="-122"/>
              <a:ea typeface="微软雅黑" pitchFamily="34" charset="-122"/>
            </a:endParaRPr>
          </a:p>
          <a:p>
            <a:pPr marL="366713" lvl="1" indent="0">
              <a:spcAft>
                <a:spcPts val="600"/>
              </a:spcAft>
              <a:buFont typeface="Wingdings 2" pitchFamily="18" charset="2"/>
              <a:buNone/>
              <a:defRPr/>
            </a:pPr>
            <a:r>
              <a:rPr lang="zh-CN" altLang="en-US" sz="2000" dirty="0" smtClean="0">
                <a:latin typeface="微软雅黑" pitchFamily="34" charset="-122"/>
                <a:ea typeface="微软雅黑" pitchFamily="34" charset="-122"/>
              </a:rPr>
              <a:t>原油期货标准合约的涨跌停板设置为</a:t>
            </a:r>
            <a:r>
              <a:rPr lang="zh-CN" altLang="en-US" sz="2000" dirty="0" smtClean="0">
                <a:solidFill>
                  <a:prstClr val="black"/>
                </a:solidFill>
                <a:latin typeface="微软雅黑" pitchFamily="34" charset="-122"/>
                <a:ea typeface="微软雅黑" pitchFamily="34" charset="-122"/>
              </a:rPr>
              <a:t>不超过上一交易日结算价的</a:t>
            </a:r>
            <a:r>
              <a:rPr lang="en-US" altLang="zh-CN" sz="2000" dirty="0" smtClean="0">
                <a:solidFill>
                  <a:prstClr val="black"/>
                </a:solidFill>
                <a:latin typeface="微软雅黑" pitchFamily="34" charset="-122"/>
                <a:ea typeface="微软雅黑" pitchFamily="34" charset="-122"/>
              </a:rPr>
              <a:t>±4%</a:t>
            </a:r>
          </a:p>
          <a:p>
            <a:pPr marL="366713" lvl="1" indent="0">
              <a:buFont typeface="Wingdings 2" pitchFamily="18" charset="2"/>
              <a:buNone/>
              <a:defRPr/>
            </a:pPr>
            <a:endParaRPr lang="en-US" altLang="zh-CN" sz="2000" dirty="0" smtClean="0">
              <a:latin typeface="微软雅黑" pitchFamily="34" charset="-122"/>
              <a:ea typeface="微软雅黑" pitchFamily="34" charset="-122"/>
            </a:endParaRPr>
          </a:p>
          <a:p>
            <a:pPr marL="342900" lvl="1" indent="-342900">
              <a:buClr>
                <a:schemeClr val="accent2">
                  <a:lumMod val="75000"/>
                </a:schemeClr>
              </a:buClr>
              <a:buSzPct val="95000"/>
              <a:buFont typeface="Wingdings" pitchFamily="2" charset="2"/>
              <a:buChar char="u"/>
              <a:defRPr/>
            </a:pPr>
            <a:r>
              <a:rPr lang="zh-CN" altLang="en-US" b="1" dirty="0">
                <a:latin typeface="微软雅黑" pitchFamily="34" charset="-122"/>
                <a:ea typeface="微软雅黑" pitchFamily="34" charset="-122"/>
              </a:rPr>
              <a:t>单边市</a:t>
            </a:r>
            <a:endParaRPr lang="en-US" altLang="zh-CN" b="1" dirty="0">
              <a:latin typeface="微软雅黑" pitchFamily="34" charset="-122"/>
              <a:ea typeface="微软雅黑" pitchFamily="34" charset="-122"/>
            </a:endParaRPr>
          </a:p>
          <a:p>
            <a:pPr marL="273050" lvl="1" indent="-273050">
              <a:buClr>
                <a:srgbClr val="0BD0D9"/>
              </a:buClr>
              <a:buSzPct val="95000"/>
              <a:defRPr/>
            </a:pPr>
            <a:endParaRPr lang="en-US" altLang="zh-CN" sz="2400" b="1" dirty="0" smtClean="0">
              <a:latin typeface="微软雅黑" pitchFamily="34" charset="-122"/>
              <a:ea typeface="微软雅黑" pitchFamily="34" charset="-122"/>
            </a:endParaRPr>
          </a:p>
          <a:p>
            <a:pPr marL="366713" lvl="1" indent="0">
              <a:buClr>
                <a:srgbClr val="0F6FC6"/>
              </a:buClr>
              <a:buFont typeface="Wingdings 2" pitchFamily="18" charset="2"/>
              <a:buNone/>
              <a:defRPr/>
            </a:pPr>
            <a:r>
              <a:rPr lang="zh-CN" altLang="en-US" sz="2000" dirty="0" smtClean="0">
                <a:solidFill>
                  <a:prstClr val="black"/>
                </a:solidFill>
                <a:latin typeface="微软雅黑" pitchFamily="34" charset="-122"/>
                <a:ea typeface="微软雅黑" pitchFamily="34" charset="-122"/>
              </a:rPr>
              <a:t>单边市是指</a:t>
            </a:r>
            <a:r>
              <a:rPr lang="zh-CN" altLang="en-US" sz="2000" b="1" dirty="0" smtClean="0">
                <a:solidFill>
                  <a:schemeClr val="accent2">
                    <a:lumMod val="50000"/>
                  </a:schemeClr>
                </a:solidFill>
                <a:latin typeface="微软雅黑" pitchFamily="34" charset="-122"/>
                <a:ea typeface="微软雅黑" pitchFamily="34" charset="-122"/>
              </a:rPr>
              <a:t>涨（跌）停板单边无连续报价</a:t>
            </a:r>
            <a:r>
              <a:rPr lang="zh-CN" altLang="en-US" sz="2000" dirty="0" smtClean="0">
                <a:solidFill>
                  <a:prstClr val="black"/>
                </a:solidFill>
                <a:latin typeface="微软雅黑" pitchFamily="34" charset="-122"/>
                <a:ea typeface="微软雅黑" pitchFamily="34" charset="-122"/>
              </a:rPr>
              <a:t>，即某一期货合约在某一交易日收盘前</a:t>
            </a:r>
            <a:r>
              <a:rPr lang="en-US" altLang="zh-CN" sz="2000" dirty="0" smtClean="0">
                <a:solidFill>
                  <a:prstClr val="black"/>
                </a:solidFill>
                <a:latin typeface="微软雅黑" pitchFamily="34" charset="-122"/>
                <a:ea typeface="微软雅黑" pitchFamily="34" charset="-122"/>
              </a:rPr>
              <a:t>5</a:t>
            </a:r>
            <a:r>
              <a:rPr lang="zh-CN" altLang="en-US" sz="2000" dirty="0" smtClean="0">
                <a:solidFill>
                  <a:prstClr val="black"/>
                </a:solidFill>
                <a:latin typeface="微软雅黑" pitchFamily="34" charset="-122"/>
                <a:ea typeface="微软雅黑" pitchFamily="34" charset="-122"/>
              </a:rPr>
              <a:t>分钟内出现只有停板价位的买入（卖出）申报、没有停板价位的卖出（买入）申报，或者一有卖出（买入）申报就成交、但未打开停板价位，且最新价与涨（跌）停板价格一致的情况</a:t>
            </a:r>
            <a:endParaRPr lang="en-US" altLang="zh-CN" sz="2000" dirty="0" smtClean="0">
              <a:solidFill>
                <a:prstClr val="black"/>
              </a:solidFill>
              <a:latin typeface="微软雅黑" pitchFamily="34" charset="-122"/>
              <a:ea typeface="微软雅黑" pitchFamily="34" charset="-122"/>
            </a:endParaRPr>
          </a:p>
          <a:p>
            <a:pPr marL="366713" lvl="1" indent="0">
              <a:buFont typeface="Wingdings 2" pitchFamily="18" charset="2"/>
              <a:buNone/>
              <a:defRPr/>
            </a:pPr>
            <a:r>
              <a:rPr lang="en-US" altLang="zh-CN" sz="2000" dirty="0" smtClean="0">
                <a:latin typeface="微软雅黑" pitchFamily="34" charset="-122"/>
                <a:ea typeface="微软雅黑" pitchFamily="34" charset="-122"/>
              </a:rPr>
              <a:t>  </a:t>
            </a:r>
            <a:endParaRPr lang="zh-CN" altLang="en-US" sz="2000" dirty="0">
              <a:latin typeface="微软雅黑" pitchFamily="34" charset="-122"/>
              <a:ea typeface="微软雅黑" pitchFamily="34" charset="-122"/>
            </a:endParaRPr>
          </a:p>
        </p:txBody>
      </p:sp>
      <p:sp>
        <p:nvSpPr>
          <p:cNvPr id="6"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lang="zh-CN" altLang="en-US" sz="3000" spc="300" dirty="0" smtClean="0">
                <a:solidFill>
                  <a:schemeClr val="bg1">
                    <a:lumMod val="95000"/>
                  </a:schemeClr>
                </a:solidFill>
                <a:latin typeface="微软雅黑" pitchFamily="34" charset="-122"/>
                <a:ea typeface="微软雅黑" pitchFamily="34" charset="-122"/>
              </a:rPr>
              <a:t>涨跌停板</a:t>
            </a: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1802494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8</a:t>
            </a:fld>
            <a:endParaRPr lang="zh-CN" altLang="en-US" dirty="0"/>
          </a:p>
        </p:txBody>
      </p:sp>
      <p:sp>
        <p:nvSpPr>
          <p:cNvPr id="4" name="内容占位符 2"/>
          <p:cNvSpPr txBox="1">
            <a:spLocks/>
          </p:cNvSpPr>
          <p:nvPr/>
        </p:nvSpPr>
        <p:spPr>
          <a:xfrm>
            <a:off x="323528" y="980728"/>
            <a:ext cx="8424862" cy="50942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u"/>
              <a:defRPr/>
            </a:pPr>
            <a:r>
              <a:rPr lang="zh-CN" altLang="en-US" sz="2800" b="1" dirty="0" smtClean="0">
                <a:latin typeface="微软雅黑" pitchFamily="34" charset="-122"/>
                <a:ea typeface="微软雅黑" pitchFamily="34" charset="-122"/>
              </a:rPr>
              <a:t>出现单边市调整涨跌停板及保证金水平</a:t>
            </a:r>
            <a:endParaRPr lang="en-US" altLang="zh-CN" sz="2800" b="1" dirty="0" smtClean="0">
              <a:latin typeface="微软雅黑" pitchFamily="34" charset="-122"/>
              <a:ea typeface="微软雅黑" pitchFamily="34" charset="-122"/>
            </a:endParaRPr>
          </a:p>
          <a:p>
            <a:pPr marL="0" indent="0">
              <a:buFont typeface="Wingdings 2" pitchFamily="18" charset="2"/>
              <a:buNone/>
              <a:defRPr/>
            </a:pPr>
            <a:endParaRPr lang="zh-CN" altLang="en-US" sz="2400" b="1" dirty="0" smtClean="0">
              <a:latin typeface="微软雅黑" pitchFamily="34" charset="-122"/>
              <a:ea typeface="微软雅黑" pitchFamily="34" charset="-122"/>
            </a:endParaRPr>
          </a:p>
          <a:p>
            <a:pPr marL="366713" lvl="1" indent="0">
              <a:lnSpc>
                <a:spcPts val="1700"/>
              </a:lnSpc>
              <a:buFont typeface="Wingdings 2" pitchFamily="18" charset="2"/>
              <a:buNone/>
              <a:defRPr/>
            </a:pPr>
            <a:endParaRPr lang="en-US" altLang="zh-CN" sz="2000" dirty="0">
              <a:latin typeface="微软雅黑" pitchFamily="34" charset="-122"/>
              <a:ea typeface="微软雅黑"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718469490"/>
              </p:ext>
            </p:extLst>
          </p:nvPr>
        </p:nvGraphicFramePr>
        <p:xfrm>
          <a:off x="683568" y="3140968"/>
          <a:ext cx="8064822" cy="2880320"/>
        </p:xfrm>
        <a:graphic>
          <a:graphicData uri="http://schemas.openxmlformats.org/drawingml/2006/table">
            <a:tbl>
              <a:tblPr firstRow="1" firstCol="1" lastRow="1" lastCol="1" bandRow="1" bandCol="1"/>
              <a:tblGrid>
                <a:gridCol w="942262"/>
                <a:gridCol w="1837176"/>
                <a:gridCol w="1875560"/>
                <a:gridCol w="3409824"/>
              </a:tblGrid>
              <a:tr h="1159256">
                <a:tc>
                  <a:txBody>
                    <a:bodyPr/>
                    <a:lstStyle/>
                    <a:p>
                      <a:pPr algn="ctr">
                        <a:spcAft>
                          <a:spcPts val="0"/>
                        </a:spcAft>
                      </a:pPr>
                      <a:r>
                        <a:rPr lang="zh-CN" sz="1800" b="1" kern="0" dirty="0">
                          <a:solidFill>
                            <a:schemeClr val="bg1"/>
                          </a:solidFill>
                          <a:effectLst/>
                          <a:latin typeface="微软雅黑" pitchFamily="34" charset="-122"/>
                          <a:ea typeface="微软雅黑" pitchFamily="34" charset="-122"/>
                        </a:rPr>
                        <a:t>交易日</a:t>
                      </a:r>
                      <a:endParaRPr lang="zh-CN" sz="1800" kern="100" dirty="0">
                        <a:solidFill>
                          <a:schemeClr val="bg1"/>
                        </a:solidFill>
                        <a:effectLst/>
                        <a:latin typeface="微软雅黑" pitchFamily="34" charset="-122"/>
                        <a:ea typeface="微软雅黑" pitchFamily="34" charset="-122"/>
                      </a:endParaRPr>
                    </a:p>
                  </a:txBody>
                  <a:tcPr marL="68572" marR="68572" marT="0"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50000"/>
                      </a:schemeClr>
                    </a:solidFill>
                  </a:tcPr>
                </a:tc>
                <a:tc>
                  <a:txBody>
                    <a:bodyPr/>
                    <a:lstStyle/>
                    <a:p>
                      <a:pPr algn="ctr">
                        <a:spcAft>
                          <a:spcPts val="0"/>
                        </a:spcAft>
                      </a:pPr>
                      <a:r>
                        <a:rPr lang="zh-CN" sz="1800" b="1" kern="0" dirty="0" smtClean="0">
                          <a:solidFill>
                            <a:schemeClr val="bg1"/>
                          </a:solidFill>
                          <a:effectLst/>
                          <a:latin typeface="微软雅黑" pitchFamily="34" charset="-122"/>
                          <a:ea typeface="微软雅黑" pitchFamily="34" charset="-122"/>
                        </a:rPr>
                        <a:t>涨跌</a:t>
                      </a:r>
                      <a:r>
                        <a:rPr lang="zh-CN" altLang="en-US" sz="1800" b="1" kern="0" dirty="0" smtClean="0">
                          <a:solidFill>
                            <a:schemeClr val="bg1"/>
                          </a:solidFill>
                          <a:effectLst/>
                          <a:latin typeface="微软雅黑" pitchFamily="34" charset="-122"/>
                          <a:ea typeface="微软雅黑" pitchFamily="34" charset="-122"/>
                        </a:rPr>
                        <a:t>停板</a:t>
                      </a:r>
                      <a:r>
                        <a:rPr lang="zh-CN" sz="1800" b="1" kern="0" dirty="0" smtClean="0">
                          <a:solidFill>
                            <a:schemeClr val="bg1"/>
                          </a:solidFill>
                          <a:effectLst/>
                          <a:latin typeface="微软雅黑" pitchFamily="34" charset="-122"/>
                          <a:ea typeface="微软雅黑" pitchFamily="34" charset="-122"/>
                        </a:rPr>
                        <a:t>幅度</a:t>
                      </a:r>
                      <a:endParaRPr lang="zh-CN" sz="1800" kern="100" dirty="0">
                        <a:solidFill>
                          <a:schemeClr val="bg1"/>
                        </a:solidFill>
                        <a:effectLst/>
                        <a:latin typeface="微软雅黑" pitchFamily="34" charset="-122"/>
                        <a:ea typeface="微软雅黑" pitchFamily="34" charset="-122"/>
                      </a:endParaRPr>
                    </a:p>
                    <a:p>
                      <a:pPr algn="ctr">
                        <a:spcAft>
                          <a:spcPts val="0"/>
                        </a:spcAft>
                      </a:pPr>
                      <a:r>
                        <a:rPr lang="zh-CN" sz="1800" b="1" kern="0" dirty="0">
                          <a:solidFill>
                            <a:schemeClr val="bg1"/>
                          </a:solidFill>
                          <a:effectLst/>
                          <a:latin typeface="微软雅黑" pitchFamily="34" charset="-122"/>
                          <a:ea typeface="微软雅黑" pitchFamily="34" charset="-122"/>
                        </a:rPr>
                        <a:t>（合约标准）</a:t>
                      </a:r>
                      <a:endParaRPr lang="zh-CN" sz="1800" kern="100" dirty="0">
                        <a:solidFill>
                          <a:schemeClr val="bg1"/>
                        </a:solidFill>
                        <a:effectLst/>
                        <a:latin typeface="微软雅黑" pitchFamily="34" charset="-122"/>
                        <a:ea typeface="微软雅黑" pitchFamily="34" charset="-122"/>
                      </a:endParaRPr>
                    </a:p>
                  </a:txBody>
                  <a:tcPr marL="68572" marR="68572" marT="0"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50000"/>
                      </a:schemeClr>
                    </a:solidFill>
                  </a:tcPr>
                </a:tc>
                <a:tc>
                  <a:txBody>
                    <a:bodyPr/>
                    <a:lstStyle/>
                    <a:p>
                      <a:pPr algn="ctr">
                        <a:spcAft>
                          <a:spcPts val="0"/>
                        </a:spcAft>
                      </a:pPr>
                      <a:r>
                        <a:rPr lang="zh-CN" sz="1800" b="1" kern="0" dirty="0">
                          <a:solidFill>
                            <a:schemeClr val="bg1"/>
                          </a:solidFill>
                          <a:effectLst/>
                          <a:latin typeface="微软雅黑" pitchFamily="34" charset="-122"/>
                          <a:ea typeface="微软雅黑" pitchFamily="34" charset="-122"/>
                        </a:rPr>
                        <a:t>当日交易时的</a:t>
                      </a:r>
                      <a:endParaRPr lang="zh-CN" sz="1800" kern="100" dirty="0">
                        <a:solidFill>
                          <a:schemeClr val="bg1"/>
                        </a:solidFill>
                        <a:effectLst/>
                        <a:latin typeface="微软雅黑" pitchFamily="34" charset="-122"/>
                        <a:ea typeface="微软雅黑" pitchFamily="34" charset="-122"/>
                      </a:endParaRPr>
                    </a:p>
                    <a:p>
                      <a:pPr algn="ctr">
                        <a:spcAft>
                          <a:spcPts val="0"/>
                        </a:spcAft>
                      </a:pPr>
                      <a:r>
                        <a:rPr lang="zh-CN" sz="1800" b="1" kern="0" dirty="0">
                          <a:solidFill>
                            <a:schemeClr val="bg1"/>
                          </a:solidFill>
                          <a:effectLst/>
                          <a:latin typeface="微软雅黑" pitchFamily="34" charset="-122"/>
                          <a:ea typeface="微软雅黑" pitchFamily="34" charset="-122"/>
                        </a:rPr>
                        <a:t>保证金比例</a:t>
                      </a:r>
                      <a:endParaRPr lang="zh-CN" sz="1800" kern="100" dirty="0">
                        <a:solidFill>
                          <a:schemeClr val="bg1"/>
                        </a:solidFill>
                        <a:effectLst/>
                        <a:latin typeface="微软雅黑" pitchFamily="34" charset="-122"/>
                        <a:ea typeface="微软雅黑" pitchFamily="34" charset="-122"/>
                      </a:endParaRPr>
                    </a:p>
                  </a:txBody>
                  <a:tcPr marL="68572" marR="68572" marT="0"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50000"/>
                      </a:schemeClr>
                    </a:solidFill>
                  </a:tcPr>
                </a:tc>
                <a:tc>
                  <a:txBody>
                    <a:bodyPr/>
                    <a:lstStyle/>
                    <a:p>
                      <a:pPr algn="ctr">
                        <a:spcAft>
                          <a:spcPts val="0"/>
                        </a:spcAft>
                      </a:pPr>
                      <a:r>
                        <a:rPr lang="zh-CN" sz="1800" b="1" kern="0" dirty="0">
                          <a:solidFill>
                            <a:schemeClr val="bg1"/>
                          </a:solidFill>
                          <a:effectLst/>
                          <a:latin typeface="微软雅黑" pitchFamily="34" charset="-122"/>
                          <a:ea typeface="微软雅黑" pitchFamily="34" charset="-122"/>
                        </a:rPr>
                        <a:t>当日结算时的</a:t>
                      </a:r>
                      <a:endParaRPr lang="zh-CN" sz="1800" kern="100" dirty="0">
                        <a:solidFill>
                          <a:schemeClr val="bg1"/>
                        </a:solidFill>
                        <a:effectLst/>
                        <a:latin typeface="微软雅黑" pitchFamily="34" charset="-122"/>
                        <a:ea typeface="微软雅黑" pitchFamily="34" charset="-122"/>
                      </a:endParaRPr>
                    </a:p>
                    <a:p>
                      <a:pPr algn="ctr">
                        <a:spcAft>
                          <a:spcPts val="0"/>
                        </a:spcAft>
                      </a:pPr>
                      <a:r>
                        <a:rPr lang="zh-CN" sz="1800" b="1" kern="0" dirty="0">
                          <a:solidFill>
                            <a:schemeClr val="bg1"/>
                          </a:solidFill>
                          <a:effectLst/>
                          <a:latin typeface="微软雅黑" pitchFamily="34" charset="-122"/>
                          <a:ea typeface="微软雅黑" pitchFamily="34" charset="-122"/>
                        </a:rPr>
                        <a:t>保证金比例</a:t>
                      </a:r>
                      <a:endParaRPr lang="zh-CN" sz="1800" kern="100" dirty="0">
                        <a:solidFill>
                          <a:schemeClr val="bg1"/>
                        </a:solidFill>
                        <a:effectLst/>
                        <a:latin typeface="微软雅黑" pitchFamily="34" charset="-122"/>
                        <a:ea typeface="微软雅黑" pitchFamily="34" charset="-122"/>
                      </a:endParaRPr>
                    </a:p>
                  </a:txBody>
                  <a:tcPr marL="68572" marR="68572" marT="0" marB="0" anchor="ctr">
                    <a:lnL>
                      <a:noFill/>
                    </a:lnL>
                    <a:lnR>
                      <a:noFill/>
                    </a:lnR>
                    <a:lnT w="12700" cap="flat" cmpd="sng" algn="ctr">
                      <a:solidFill>
                        <a:srgbClr val="000000"/>
                      </a:solidFill>
                      <a:prstDash val="solid"/>
                      <a:round/>
                      <a:headEnd type="none" w="med" len="med"/>
                      <a:tailEnd type="none" w="med" len="med"/>
                    </a:lnT>
                    <a:lnB>
                      <a:noFill/>
                    </a:lnB>
                    <a:solidFill>
                      <a:schemeClr val="accent2">
                        <a:lumMod val="50000"/>
                      </a:schemeClr>
                    </a:solidFill>
                  </a:tcPr>
                </a:tc>
              </a:tr>
              <a:tr h="578579">
                <a:tc>
                  <a:txBody>
                    <a:bodyPr/>
                    <a:lstStyle/>
                    <a:p>
                      <a:pPr algn="ctr">
                        <a:spcAft>
                          <a:spcPts val="0"/>
                        </a:spcAft>
                      </a:pPr>
                      <a:r>
                        <a:rPr lang="en-US" sz="1800" kern="0" dirty="0">
                          <a:effectLst/>
                          <a:latin typeface="微软雅黑" pitchFamily="34" charset="-122"/>
                          <a:ea typeface="微软雅黑" pitchFamily="34" charset="-122"/>
                        </a:rPr>
                        <a:t>D1</a:t>
                      </a: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a:noFill/>
                    </a:lnB>
                    <a:solidFill>
                      <a:schemeClr val="bg1">
                        <a:lumMod val="95000"/>
                      </a:schemeClr>
                    </a:solidFill>
                  </a:tcPr>
                </a:tc>
                <a:tc>
                  <a:txBody>
                    <a:bodyPr/>
                    <a:lstStyle/>
                    <a:p>
                      <a:pPr algn="ctr">
                        <a:spcAft>
                          <a:spcPts val="0"/>
                        </a:spcAft>
                      </a:pPr>
                      <a:r>
                        <a:rPr lang="en-US" sz="1800" kern="0" dirty="0">
                          <a:effectLst/>
                          <a:latin typeface="微软雅黑" pitchFamily="34" charset="-122"/>
                          <a:ea typeface="微软雅黑" pitchFamily="34" charset="-122"/>
                        </a:rPr>
                        <a:t>X%</a:t>
                      </a:r>
                      <a:r>
                        <a:rPr lang="zh-CN" sz="1800" kern="0" dirty="0">
                          <a:effectLst/>
                          <a:latin typeface="微软雅黑" pitchFamily="34" charset="-122"/>
                          <a:ea typeface="微软雅黑" pitchFamily="34" charset="-122"/>
                        </a:rPr>
                        <a:t>（</a:t>
                      </a:r>
                      <a:r>
                        <a:rPr lang="en-US" sz="1800" kern="0" dirty="0">
                          <a:effectLst/>
                          <a:latin typeface="微软雅黑" pitchFamily="34" charset="-122"/>
                          <a:ea typeface="微软雅黑" pitchFamily="34" charset="-122"/>
                        </a:rPr>
                        <a:t>4%</a:t>
                      </a:r>
                      <a:r>
                        <a:rPr lang="zh-CN" sz="1800" kern="0" dirty="0">
                          <a:effectLst/>
                          <a:latin typeface="微软雅黑" pitchFamily="34" charset="-122"/>
                          <a:ea typeface="微软雅黑" pitchFamily="34" charset="-122"/>
                        </a:rPr>
                        <a:t>）</a:t>
                      </a: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a:noFill/>
                    </a:lnB>
                    <a:solidFill>
                      <a:schemeClr val="bg1">
                        <a:lumMod val="95000"/>
                      </a:schemeClr>
                    </a:solidFill>
                  </a:tcPr>
                </a:tc>
                <a:tc>
                  <a:txBody>
                    <a:bodyPr/>
                    <a:lstStyle/>
                    <a:p>
                      <a:pPr algn="ctr">
                        <a:spcAft>
                          <a:spcPts val="0"/>
                        </a:spcAft>
                      </a:pPr>
                      <a:r>
                        <a:rPr lang="en-US" sz="1800" kern="0" dirty="0">
                          <a:effectLst/>
                          <a:latin typeface="微软雅黑" pitchFamily="34" charset="-122"/>
                          <a:ea typeface="微软雅黑" pitchFamily="34" charset="-122"/>
                        </a:rPr>
                        <a:t>5%</a:t>
                      </a: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a:noFill/>
                    </a:lnB>
                    <a:solidFill>
                      <a:schemeClr val="bg1">
                        <a:lumMod val="95000"/>
                      </a:schemeClr>
                    </a:solidFill>
                  </a:tcPr>
                </a:tc>
                <a:tc>
                  <a:txBody>
                    <a:bodyPr/>
                    <a:lstStyle/>
                    <a:p>
                      <a:pPr algn="ctr">
                        <a:spcAft>
                          <a:spcPts val="0"/>
                        </a:spcAft>
                      </a:pPr>
                      <a:r>
                        <a:rPr lang="en-US" sz="1800" kern="0" dirty="0">
                          <a:effectLst/>
                          <a:latin typeface="微软雅黑" pitchFamily="34" charset="-122"/>
                          <a:ea typeface="微软雅黑" pitchFamily="34" charset="-122"/>
                        </a:rPr>
                        <a:t>D2</a:t>
                      </a:r>
                      <a:r>
                        <a:rPr lang="zh-CN" sz="1800" kern="0" dirty="0" smtClean="0">
                          <a:effectLst/>
                          <a:latin typeface="微软雅黑" pitchFamily="34" charset="-122"/>
                          <a:ea typeface="微软雅黑" pitchFamily="34" charset="-122"/>
                        </a:rPr>
                        <a:t>涨跌</a:t>
                      </a:r>
                      <a:r>
                        <a:rPr lang="zh-CN" altLang="en-US" sz="1800" kern="0" dirty="0" smtClean="0">
                          <a:effectLst/>
                          <a:latin typeface="微软雅黑" pitchFamily="34" charset="-122"/>
                          <a:ea typeface="微软雅黑" pitchFamily="34" charset="-122"/>
                        </a:rPr>
                        <a:t>停板</a:t>
                      </a:r>
                      <a:r>
                        <a:rPr lang="zh-CN" sz="1800" kern="0" dirty="0" smtClean="0">
                          <a:effectLst/>
                          <a:latin typeface="微软雅黑" pitchFamily="34" charset="-122"/>
                          <a:ea typeface="微软雅黑" pitchFamily="34" charset="-122"/>
                        </a:rPr>
                        <a:t>幅度</a:t>
                      </a:r>
                      <a:r>
                        <a:rPr lang="en-US" sz="1800" kern="0" dirty="0">
                          <a:effectLst/>
                          <a:latin typeface="微软雅黑" pitchFamily="34" charset="-122"/>
                          <a:ea typeface="微软雅黑" pitchFamily="34" charset="-122"/>
                        </a:rPr>
                        <a:t>+2%</a:t>
                      </a:r>
                      <a:r>
                        <a:rPr lang="zh-CN" sz="1800" kern="0" dirty="0">
                          <a:effectLst/>
                          <a:latin typeface="微软雅黑" pitchFamily="34" charset="-122"/>
                          <a:ea typeface="微软雅黑" pitchFamily="34" charset="-122"/>
                        </a:rPr>
                        <a:t>（</a:t>
                      </a:r>
                      <a:r>
                        <a:rPr lang="en-US" sz="1800" kern="0" dirty="0">
                          <a:effectLst/>
                          <a:latin typeface="微软雅黑" pitchFamily="34" charset="-122"/>
                          <a:ea typeface="微软雅黑" pitchFamily="34" charset="-122"/>
                        </a:rPr>
                        <a:t>9%</a:t>
                      </a:r>
                      <a:r>
                        <a:rPr lang="zh-CN" sz="1800" kern="0" dirty="0">
                          <a:effectLst/>
                          <a:latin typeface="微软雅黑" pitchFamily="34" charset="-122"/>
                          <a:ea typeface="微软雅黑" pitchFamily="34" charset="-122"/>
                        </a:rPr>
                        <a:t>）</a:t>
                      </a: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a:noFill/>
                    </a:lnB>
                    <a:solidFill>
                      <a:schemeClr val="bg1">
                        <a:lumMod val="95000"/>
                      </a:schemeClr>
                    </a:solidFill>
                  </a:tcPr>
                </a:tc>
              </a:tr>
              <a:tr h="563906">
                <a:tc>
                  <a:txBody>
                    <a:bodyPr/>
                    <a:lstStyle/>
                    <a:p>
                      <a:pPr algn="ctr">
                        <a:spcAft>
                          <a:spcPts val="0"/>
                        </a:spcAft>
                      </a:pPr>
                      <a:r>
                        <a:rPr lang="en-US" sz="1800" kern="0" dirty="0">
                          <a:effectLst/>
                          <a:latin typeface="微软雅黑" pitchFamily="34" charset="-122"/>
                          <a:ea typeface="微软雅黑" pitchFamily="34" charset="-122"/>
                        </a:rPr>
                        <a:t>D2</a:t>
                      </a: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a:noFill/>
                    </a:lnB>
                    <a:solidFill>
                      <a:schemeClr val="accent2">
                        <a:lumMod val="60000"/>
                        <a:lumOff val="40000"/>
                      </a:schemeClr>
                    </a:solidFill>
                  </a:tcPr>
                </a:tc>
                <a:tc>
                  <a:txBody>
                    <a:bodyPr/>
                    <a:lstStyle/>
                    <a:p>
                      <a:pPr algn="ctr">
                        <a:spcAft>
                          <a:spcPts val="0"/>
                        </a:spcAft>
                      </a:pPr>
                      <a:r>
                        <a:rPr lang="en-US" sz="1800" kern="0" dirty="0">
                          <a:effectLst/>
                          <a:latin typeface="微软雅黑" pitchFamily="34" charset="-122"/>
                          <a:ea typeface="微软雅黑" pitchFamily="34" charset="-122"/>
                        </a:rPr>
                        <a:t>X%+3%</a:t>
                      </a:r>
                      <a:r>
                        <a:rPr lang="zh-CN" sz="1800" kern="0" dirty="0">
                          <a:effectLst/>
                          <a:latin typeface="微软雅黑" pitchFamily="34" charset="-122"/>
                          <a:ea typeface="微软雅黑" pitchFamily="34" charset="-122"/>
                        </a:rPr>
                        <a:t>（</a:t>
                      </a:r>
                      <a:r>
                        <a:rPr lang="en-US" sz="1800" kern="0" dirty="0">
                          <a:effectLst/>
                          <a:latin typeface="微软雅黑" pitchFamily="34" charset="-122"/>
                          <a:ea typeface="微软雅黑" pitchFamily="34" charset="-122"/>
                        </a:rPr>
                        <a:t>7%</a:t>
                      </a:r>
                      <a:r>
                        <a:rPr lang="zh-CN" sz="1800" kern="0" dirty="0">
                          <a:effectLst/>
                          <a:latin typeface="微软雅黑" pitchFamily="34" charset="-122"/>
                          <a:ea typeface="微软雅黑" pitchFamily="34" charset="-122"/>
                        </a:rPr>
                        <a:t>）</a:t>
                      </a: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a:noFill/>
                    </a:lnB>
                    <a:solidFill>
                      <a:schemeClr val="accent2">
                        <a:lumMod val="60000"/>
                        <a:lumOff val="40000"/>
                      </a:schemeClr>
                    </a:solidFill>
                  </a:tcPr>
                </a:tc>
                <a:tc>
                  <a:txBody>
                    <a:bodyPr/>
                    <a:lstStyle/>
                    <a:p>
                      <a:pPr algn="ctr">
                        <a:spcAft>
                          <a:spcPts val="0"/>
                        </a:spcAft>
                      </a:pPr>
                      <a:r>
                        <a:rPr lang="en-US" sz="1800" kern="0" dirty="0">
                          <a:effectLst/>
                          <a:latin typeface="微软雅黑" pitchFamily="34" charset="-122"/>
                          <a:ea typeface="微软雅黑" pitchFamily="34" charset="-122"/>
                        </a:rPr>
                        <a:t>9%</a:t>
                      </a: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a:noFill/>
                    </a:lnB>
                    <a:solidFill>
                      <a:schemeClr val="accent2">
                        <a:lumMod val="60000"/>
                        <a:lumOff val="40000"/>
                      </a:schemeClr>
                    </a:solidFill>
                  </a:tcPr>
                </a:tc>
                <a:tc>
                  <a:txBody>
                    <a:bodyPr/>
                    <a:lstStyle/>
                    <a:p>
                      <a:pPr algn="ctr">
                        <a:spcAft>
                          <a:spcPts val="0"/>
                        </a:spcAft>
                      </a:pPr>
                      <a:r>
                        <a:rPr lang="en-US" sz="1800" kern="0" dirty="0">
                          <a:effectLst/>
                          <a:latin typeface="微软雅黑" pitchFamily="34" charset="-122"/>
                          <a:ea typeface="微软雅黑" pitchFamily="34" charset="-122"/>
                        </a:rPr>
                        <a:t>D3</a:t>
                      </a:r>
                      <a:r>
                        <a:rPr lang="zh-CN" sz="1800" kern="0" dirty="0" smtClean="0">
                          <a:effectLst/>
                          <a:latin typeface="微软雅黑" pitchFamily="34" charset="-122"/>
                          <a:ea typeface="微软雅黑" pitchFamily="34" charset="-122"/>
                        </a:rPr>
                        <a:t>涨跌</a:t>
                      </a:r>
                      <a:r>
                        <a:rPr lang="zh-CN" altLang="en-US" sz="1800" kern="0" dirty="0" smtClean="0">
                          <a:effectLst/>
                          <a:latin typeface="微软雅黑" pitchFamily="34" charset="-122"/>
                          <a:ea typeface="微软雅黑" pitchFamily="34" charset="-122"/>
                        </a:rPr>
                        <a:t>停板</a:t>
                      </a:r>
                      <a:r>
                        <a:rPr lang="zh-CN" sz="1800" kern="0" dirty="0" smtClean="0">
                          <a:effectLst/>
                          <a:latin typeface="微软雅黑" pitchFamily="34" charset="-122"/>
                          <a:ea typeface="微软雅黑" pitchFamily="34" charset="-122"/>
                        </a:rPr>
                        <a:t>幅度</a:t>
                      </a:r>
                      <a:r>
                        <a:rPr lang="en-US" sz="1800" kern="0" dirty="0">
                          <a:effectLst/>
                          <a:latin typeface="微软雅黑" pitchFamily="34" charset="-122"/>
                          <a:ea typeface="微软雅黑" pitchFamily="34" charset="-122"/>
                        </a:rPr>
                        <a:t>+2%</a:t>
                      </a:r>
                      <a:r>
                        <a:rPr lang="zh-CN" sz="1800" kern="0" dirty="0">
                          <a:effectLst/>
                          <a:latin typeface="微软雅黑" pitchFamily="34" charset="-122"/>
                          <a:ea typeface="微软雅黑" pitchFamily="34" charset="-122"/>
                        </a:rPr>
                        <a:t>（</a:t>
                      </a:r>
                      <a:r>
                        <a:rPr lang="en-US" sz="1800" kern="0" dirty="0">
                          <a:effectLst/>
                          <a:latin typeface="微软雅黑" pitchFamily="34" charset="-122"/>
                          <a:ea typeface="微软雅黑" pitchFamily="34" charset="-122"/>
                        </a:rPr>
                        <a:t>11%</a:t>
                      </a:r>
                      <a:r>
                        <a:rPr lang="zh-CN" sz="1800" kern="0" dirty="0">
                          <a:effectLst/>
                          <a:latin typeface="微软雅黑" pitchFamily="34" charset="-122"/>
                          <a:ea typeface="微软雅黑" pitchFamily="34" charset="-122"/>
                        </a:rPr>
                        <a:t>）</a:t>
                      </a: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a:noFill/>
                    </a:lnB>
                    <a:solidFill>
                      <a:schemeClr val="accent2">
                        <a:lumMod val="60000"/>
                        <a:lumOff val="40000"/>
                      </a:schemeClr>
                    </a:solidFill>
                  </a:tcPr>
                </a:tc>
              </a:tr>
              <a:tr h="578579">
                <a:tc>
                  <a:txBody>
                    <a:bodyPr/>
                    <a:lstStyle/>
                    <a:p>
                      <a:pPr algn="ctr">
                        <a:spcAft>
                          <a:spcPts val="0"/>
                        </a:spcAft>
                      </a:pPr>
                      <a:r>
                        <a:rPr lang="en-US" sz="1800" kern="0" dirty="0">
                          <a:effectLst/>
                          <a:latin typeface="微软雅黑" pitchFamily="34" charset="-122"/>
                          <a:ea typeface="微软雅黑" pitchFamily="34" charset="-122"/>
                        </a:rPr>
                        <a:t>D3</a:t>
                      </a: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spcAft>
                          <a:spcPts val="0"/>
                        </a:spcAft>
                      </a:pPr>
                      <a:r>
                        <a:rPr lang="en-US" sz="1800" kern="0" dirty="0">
                          <a:effectLst/>
                          <a:latin typeface="微软雅黑" pitchFamily="34" charset="-122"/>
                          <a:ea typeface="微软雅黑" pitchFamily="34" charset="-122"/>
                        </a:rPr>
                        <a:t>X%+5%</a:t>
                      </a:r>
                      <a:r>
                        <a:rPr lang="zh-CN" sz="1800" kern="0" dirty="0">
                          <a:effectLst/>
                          <a:latin typeface="微软雅黑" pitchFamily="34" charset="-122"/>
                          <a:ea typeface="微软雅黑" pitchFamily="34" charset="-122"/>
                        </a:rPr>
                        <a:t>（</a:t>
                      </a:r>
                      <a:r>
                        <a:rPr lang="en-US" sz="1800" kern="0" dirty="0">
                          <a:effectLst/>
                          <a:latin typeface="微软雅黑" pitchFamily="34" charset="-122"/>
                          <a:ea typeface="微软雅黑" pitchFamily="34" charset="-122"/>
                        </a:rPr>
                        <a:t>9%</a:t>
                      </a:r>
                      <a:r>
                        <a:rPr lang="zh-CN" sz="1800" kern="0" dirty="0">
                          <a:effectLst/>
                          <a:latin typeface="微软雅黑" pitchFamily="34" charset="-122"/>
                          <a:ea typeface="微软雅黑" pitchFamily="34" charset="-122"/>
                        </a:rPr>
                        <a:t>）</a:t>
                      </a: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spcAft>
                          <a:spcPts val="0"/>
                        </a:spcAft>
                      </a:pPr>
                      <a:r>
                        <a:rPr lang="en-US" sz="1800" kern="0" dirty="0">
                          <a:effectLst/>
                          <a:latin typeface="微软雅黑" pitchFamily="34" charset="-122"/>
                          <a:ea typeface="微软雅黑" pitchFamily="34" charset="-122"/>
                        </a:rPr>
                        <a:t>11%</a:t>
                      </a: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spcAft>
                          <a:spcPts val="0"/>
                        </a:spcAft>
                      </a:pPr>
                      <a:endParaRPr lang="zh-CN" sz="1800" kern="100" dirty="0">
                        <a:effectLst/>
                        <a:latin typeface="微软雅黑" pitchFamily="34" charset="-122"/>
                        <a:ea typeface="微软雅黑" pitchFamily="34" charset="-122"/>
                      </a:endParaRPr>
                    </a:p>
                  </a:txBody>
                  <a:tcPr marL="68572" marR="68572" marT="0" marB="0" anchor="ctr">
                    <a:lnL>
                      <a:noFill/>
                    </a:lnL>
                    <a:lnR>
                      <a:noFill/>
                    </a:lnR>
                    <a:lnT>
                      <a:noFill/>
                    </a:lnT>
                    <a:lnB w="12700"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sp>
        <p:nvSpPr>
          <p:cNvPr id="6" name="Rectangle 2"/>
          <p:cNvSpPr>
            <a:spLocks noChangeArrowheads="1"/>
          </p:cNvSpPr>
          <p:nvPr/>
        </p:nvSpPr>
        <p:spPr bwMode="auto">
          <a:xfrm>
            <a:off x="604515" y="1571888"/>
            <a:ext cx="784860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lnSpc>
                <a:spcPct val="150000"/>
              </a:lnSpc>
              <a:tabLst>
                <a:tab pos="228600" algn="l"/>
                <a:tab pos="266700" algn="l"/>
              </a:tabLst>
              <a:defRPr/>
            </a:pPr>
            <a:r>
              <a:rPr lang="zh-CN" altLang="en-US" sz="2000" dirty="0">
                <a:latin typeface="微软雅黑" pitchFamily="34" charset="-122"/>
                <a:ea typeface="微软雅黑" pitchFamily="34" charset="-122"/>
              </a:rPr>
              <a:t>当某原油期货合约在某一交易日（该交易日称为</a:t>
            </a:r>
            <a:r>
              <a:rPr lang="en-US" altLang="zh-CN" sz="2000" dirty="0">
                <a:latin typeface="微软雅黑" pitchFamily="34" charset="-122"/>
                <a:ea typeface="微软雅黑" pitchFamily="34" charset="-122"/>
              </a:rPr>
              <a:t>D1</a:t>
            </a:r>
            <a:r>
              <a:rPr lang="zh-CN" altLang="en-US" sz="2000" dirty="0">
                <a:latin typeface="微软雅黑" pitchFamily="34" charset="-122"/>
                <a:ea typeface="微软雅黑" pitchFamily="34" charset="-122"/>
              </a:rPr>
              <a:t>交易日，以下几个交易日分别称为</a:t>
            </a:r>
            <a:r>
              <a:rPr lang="en-US" altLang="zh-CN" sz="2000" dirty="0">
                <a:latin typeface="微软雅黑" pitchFamily="34" charset="-122"/>
                <a:ea typeface="微软雅黑" pitchFamily="34" charset="-122"/>
              </a:rPr>
              <a:t>D2</a:t>
            </a:r>
            <a:r>
              <a:rPr lang="zh-CN" altLang="en-US" sz="2000" dirty="0">
                <a:latin typeface="微软雅黑" pitchFamily="34" charset="-122"/>
                <a:ea typeface="微软雅黑" pitchFamily="34" charset="-122"/>
              </a:rPr>
              <a:t>、</a:t>
            </a:r>
            <a:r>
              <a:rPr lang="en-US" altLang="zh-CN" sz="2000" dirty="0">
                <a:latin typeface="微软雅黑" pitchFamily="34" charset="-122"/>
                <a:ea typeface="微软雅黑" pitchFamily="34" charset="-122"/>
              </a:rPr>
              <a:t>D3</a:t>
            </a:r>
            <a:r>
              <a:rPr lang="zh-CN" altLang="en-US" sz="2000" dirty="0">
                <a:latin typeface="微软雅黑" pitchFamily="34" charset="-122"/>
                <a:ea typeface="微软雅黑" pitchFamily="34" charset="-122"/>
              </a:rPr>
              <a:t>交易日）出现</a:t>
            </a:r>
            <a:r>
              <a:rPr lang="zh-CN" altLang="en-US" sz="2000" b="1" dirty="0">
                <a:solidFill>
                  <a:schemeClr val="accent2">
                    <a:lumMod val="50000"/>
                  </a:schemeClr>
                </a:solidFill>
                <a:latin typeface="微软雅黑" pitchFamily="34" charset="-122"/>
                <a:ea typeface="微软雅黑" pitchFamily="34" charset="-122"/>
              </a:rPr>
              <a:t>单边市</a:t>
            </a:r>
            <a:r>
              <a:rPr lang="zh-CN" altLang="en-US" sz="2000" dirty="0">
                <a:latin typeface="微软雅黑" pitchFamily="34" charset="-122"/>
                <a:ea typeface="微软雅黑" pitchFamily="34" charset="-122"/>
              </a:rPr>
              <a:t>，将按下表所示提高涨跌停板幅度和保证金水平：</a:t>
            </a:r>
          </a:p>
          <a:p>
            <a:pPr eaLnBrk="0" hangingPunct="0">
              <a:tabLst>
                <a:tab pos="228600" algn="l"/>
                <a:tab pos="266700" algn="l"/>
              </a:tabLst>
              <a:defRPr/>
            </a:pPr>
            <a:endParaRPr lang="zh-CN" altLang="en-US" sz="2000" dirty="0">
              <a:latin typeface="微软雅黑" pitchFamily="34" charset="-122"/>
              <a:ea typeface="微软雅黑" pitchFamily="34" charset="-122"/>
            </a:endParaRPr>
          </a:p>
        </p:txBody>
      </p:sp>
      <p:sp>
        <p:nvSpPr>
          <p:cNvPr id="9"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lang="zh-CN" altLang="en-US" sz="3000" spc="300" dirty="0" smtClean="0">
                <a:solidFill>
                  <a:schemeClr val="bg1">
                    <a:lumMod val="95000"/>
                  </a:schemeClr>
                </a:solidFill>
                <a:latin typeface="微软雅黑" pitchFamily="34" charset="-122"/>
                <a:ea typeface="微软雅黑" pitchFamily="34" charset="-122"/>
              </a:rPr>
              <a:t>涨跌停板</a:t>
            </a: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115173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0"/>
          </p:nvPr>
        </p:nvSpPr>
        <p:spPr/>
        <p:txBody>
          <a:bodyPr/>
          <a:lstStyle/>
          <a:p>
            <a:fld id="{5AF2E0F7-C431-4F99-9C4B-FDB8429E4BD9}" type="slidenum">
              <a:rPr lang="zh-CN" altLang="en-US" smtClean="0"/>
              <a:pPr/>
              <a:t>9</a:t>
            </a:fld>
            <a:endParaRPr lang="zh-CN" altLang="en-US" dirty="0"/>
          </a:p>
        </p:txBody>
      </p:sp>
      <p:sp>
        <p:nvSpPr>
          <p:cNvPr id="4" name="内容占位符 2"/>
          <p:cNvSpPr txBox="1">
            <a:spLocks/>
          </p:cNvSpPr>
          <p:nvPr/>
        </p:nvSpPr>
        <p:spPr>
          <a:xfrm>
            <a:off x="251520" y="1052736"/>
            <a:ext cx="8423275" cy="42481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75000"/>
                </a:schemeClr>
              </a:buClr>
              <a:buFont typeface="Wingdings" pitchFamily="2" charset="2"/>
              <a:buChar char="u"/>
            </a:pPr>
            <a:r>
              <a:rPr lang="zh-CN" altLang="en-US" sz="2800" b="1" dirty="0" smtClean="0">
                <a:latin typeface="微软雅黑" pitchFamily="34" charset="-122"/>
                <a:ea typeface="微软雅黑" pitchFamily="34" charset="-122"/>
              </a:rPr>
              <a:t>出现连续三个同方向单边市</a:t>
            </a:r>
            <a:r>
              <a:rPr lang="zh-CN" altLang="en-US" sz="2400" b="1" dirty="0" smtClean="0">
                <a:latin typeface="微软雅黑" pitchFamily="34" charset="-122"/>
                <a:ea typeface="微软雅黑" pitchFamily="34" charset="-122"/>
              </a:rPr>
              <a:t>：</a:t>
            </a:r>
          </a:p>
          <a:p>
            <a:pPr marL="366713" lvl="1" indent="0">
              <a:lnSpc>
                <a:spcPts val="1700"/>
              </a:lnSpc>
              <a:buFont typeface="Wingdings 2" pitchFamily="18" charset="2"/>
              <a:buNone/>
            </a:pPr>
            <a:endParaRPr lang="en-US" altLang="zh-CN" sz="2000" dirty="0" smtClean="0">
              <a:latin typeface="宋体" charset="-122"/>
            </a:endParaRPr>
          </a:p>
        </p:txBody>
      </p:sp>
      <p:sp>
        <p:nvSpPr>
          <p:cNvPr id="5" name="Rectangle 2"/>
          <p:cNvSpPr>
            <a:spLocks noChangeArrowheads="1"/>
          </p:cNvSpPr>
          <p:nvPr/>
        </p:nvSpPr>
        <p:spPr bwMode="auto">
          <a:xfrm>
            <a:off x="395536" y="1628800"/>
            <a:ext cx="8283202" cy="4555093"/>
          </a:xfrm>
          <a:prstGeom prst="rect">
            <a:avLst/>
          </a:prstGeom>
          <a:noFill/>
          <a:ln>
            <a:noFill/>
          </a:ln>
          <a:effectLst/>
          <a:extLst/>
        </p:spPr>
        <p:txBody>
          <a:bodyPr wrap="square" anchor="ctr">
            <a:spAutoFit/>
          </a:bodyPr>
          <a:lstStyle/>
          <a:p>
            <a:pPr eaLnBrk="0" hangingPunct="0">
              <a:lnSpc>
                <a:spcPct val="150000"/>
              </a:lnSpc>
              <a:tabLst>
                <a:tab pos="228600" algn="l"/>
                <a:tab pos="266700" algn="l"/>
              </a:tabLst>
              <a:defRPr/>
            </a:pPr>
            <a:r>
              <a:rPr lang="zh-CN" altLang="en-US" sz="2000" dirty="0">
                <a:solidFill>
                  <a:prstClr val="black"/>
                </a:solidFill>
                <a:latin typeface="微软雅黑" pitchFamily="34" charset="-122"/>
                <a:ea typeface="微软雅黑" pitchFamily="34" charset="-122"/>
              </a:rPr>
              <a:t>当原油期货某合约在某一交易日和随后的两个交易日（分别记为</a:t>
            </a:r>
            <a:r>
              <a:rPr lang="en-US" altLang="zh-CN" sz="2000" dirty="0">
                <a:solidFill>
                  <a:prstClr val="black"/>
                </a:solidFill>
                <a:latin typeface="微软雅黑" pitchFamily="34" charset="-122"/>
                <a:ea typeface="微软雅黑" pitchFamily="34" charset="-122"/>
              </a:rPr>
              <a:t>D1</a:t>
            </a:r>
            <a:r>
              <a:rPr lang="zh-CN" altLang="en-US" sz="2000" dirty="0">
                <a:solidFill>
                  <a:prstClr val="black"/>
                </a:solidFill>
                <a:latin typeface="微软雅黑" pitchFamily="34" charset="-122"/>
                <a:ea typeface="微软雅黑" pitchFamily="34" charset="-122"/>
              </a:rPr>
              <a:t>交易日、</a:t>
            </a:r>
            <a:r>
              <a:rPr lang="en-US" altLang="zh-CN" sz="2000" dirty="0">
                <a:solidFill>
                  <a:prstClr val="black"/>
                </a:solidFill>
                <a:latin typeface="微软雅黑" pitchFamily="34" charset="-122"/>
                <a:ea typeface="微软雅黑" pitchFamily="34" charset="-122"/>
              </a:rPr>
              <a:t>D2</a:t>
            </a:r>
            <a:r>
              <a:rPr lang="zh-CN" altLang="en-US" sz="2000" dirty="0">
                <a:solidFill>
                  <a:prstClr val="black"/>
                </a:solidFill>
                <a:latin typeface="微软雅黑" pitchFamily="34" charset="-122"/>
                <a:ea typeface="微软雅黑" pitchFamily="34" charset="-122"/>
              </a:rPr>
              <a:t>交易日、</a:t>
            </a:r>
            <a:r>
              <a:rPr lang="en-US" altLang="zh-CN" sz="2000" dirty="0">
                <a:solidFill>
                  <a:prstClr val="black"/>
                </a:solidFill>
                <a:latin typeface="微软雅黑" pitchFamily="34" charset="-122"/>
                <a:ea typeface="微软雅黑" pitchFamily="34" charset="-122"/>
              </a:rPr>
              <a:t>D3</a:t>
            </a:r>
            <a:r>
              <a:rPr lang="zh-CN" altLang="en-US" sz="2000" dirty="0">
                <a:solidFill>
                  <a:prstClr val="black"/>
                </a:solidFill>
                <a:latin typeface="微软雅黑" pitchFamily="34" charset="-122"/>
                <a:ea typeface="微软雅黑" pitchFamily="34" charset="-122"/>
              </a:rPr>
              <a:t>交易日）出现连续</a:t>
            </a:r>
            <a:r>
              <a:rPr lang="en-US" altLang="zh-CN" sz="2000" dirty="0">
                <a:solidFill>
                  <a:prstClr val="black"/>
                </a:solidFill>
                <a:latin typeface="微软雅黑" pitchFamily="34" charset="-122"/>
                <a:ea typeface="微软雅黑" pitchFamily="34" charset="-122"/>
              </a:rPr>
              <a:t>3</a:t>
            </a:r>
            <a:r>
              <a:rPr lang="zh-CN" altLang="en-US" sz="2000" dirty="0">
                <a:solidFill>
                  <a:prstClr val="black"/>
                </a:solidFill>
                <a:latin typeface="微软雅黑" pitchFamily="34" charset="-122"/>
                <a:ea typeface="微软雅黑" pitchFamily="34" charset="-122"/>
              </a:rPr>
              <a:t>天达到同</a:t>
            </a:r>
            <a:r>
              <a:rPr lang="zh-CN" altLang="en-US" sz="2000" dirty="0" smtClean="0">
                <a:solidFill>
                  <a:prstClr val="black"/>
                </a:solidFill>
                <a:latin typeface="微软雅黑" pitchFamily="34" charset="-122"/>
                <a:ea typeface="微软雅黑" pitchFamily="34" charset="-122"/>
              </a:rPr>
              <a:t>方向单边市时</a:t>
            </a:r>
            <a:r>
              <a:rPr lang="zh-CN" altLang="en-US" sz="2000" dirty="0">
                <a:solidFill>
                  <a:prstClr val="black"/>
                </a:solidFill>
                <a:latin typeface="微软雅黑" pitchFamily="34" charset="-122"/>
                <a:ea typeface="微软雅黑" pitchFamily="34" charset="-122"/>
              </a:rPr>
              <a:t>：</a:t>
            </a:r>
            <a:endParaRPr lang="en-US" altLang="zh-CN" sz="2000" dirty="0">
              <a:solidFill>
                <a:prstClr val="black"/>
              </a:solidFill>
              <a:latin typeface="微软雅黑" pitchFamily="34" charset="-122"/>
              <a:ea typeface="微软雅黑" pitchFamily="34" charset="-122"/>
            </a:endParaRPr>
          </a:p>
          <a:p>
            <a:pPr eaLnBrk="0" hangingPunct="0">
              <a:lnSpc>
                <a:spcPct val="150000"/>
              </a:lnSpc>
              <a:tabLst>
                <a:tab pos="228600" algn="l"/>
                <a:tab pos="266700" algn="l"/>
              </a:tabLst>
              <a:defRPr/>
            </a:pPr>
            <a:endParaRPr lang="en-US" altLang="zh-CN" sz="2000" dirty="0">
              <a:solidFill>
                <a:prstClr val="black"/>
              </a:solidFill>
              <a:latin typeface="微软雅黑" pitchFamily="34" charset="-122"/>
              <a:ea typeface="微软雅黑" pitchFamily="34" charset="-122"/>
            </a:endParaRPr>
          </a:p>
          <a:p>
            <a:pPr eaLnBrk="0" hangingPunct="0">
              <a:lnSpc>
                <a:spcPct val="150000"/>
              </a:lnSpc>
              <a:tabLst>
                <a:tab pos="228600" algn="l"/>
                <a:tab pos="266700" algn="l"/>
              </a:tabLst>
              <a:defRPr/>
            </a:pPr>
            <a:r>
              <a:rPr lang="zh-CN" altLang="zh-CN" sz="2000" b="1" dirty="0">
                <a:solidFill>
                  <a:schemeClr val="accent2">
                    <a:lumMod val="50000"/>
                  </a:schemeClr>
                </a:solidFill>
                <a:latin typeface="微软雅黑" pitchFamily="34" charset="-122"/>
                <a:ea typeface="微软雅黑" pitchFamily="34" charset="-122"/>
              </a:rPr>
              <a:t>①</a:t>
            </a:r>
            <a:r>
              <a:rPr lang="en-US" altLang="zh-CN" sz="2000" b="1" dirty="0">
                <a:solidFill>
                  <a:schemeClr val="accent2">
                    <a:lumMod val="50000"/>
                  </a:schemeClr>
                </a:solidFill>
                <a:latin typeface="微软雅黑" pitchFamily="34" charset="-122"/>
                <a:ea typeface="微软雅黑" pitchFamily="34" charset="-122"/>
              </a:rPr>
              <a:t> </a:t>
            </a:r>
            <a:r>
              <a:rPr lang="zh-CN" altLang="en-US" sz="2000" b="1" dirty="0">
                <a:solidFill>
                  <a:schemeClr val="accent2">
                    <a:lumMod val="50000"/>
                  </a:schemeClr>
                </a:solidFill>
                <a:latin typeface="微软雅黑" pitchFamily="34" charset="-122"/>
                <a:ea typeface="微软雅黑" pitchFamily="34" charset="-122"/>
              </a:rPr>
              <a:t>若</a:t>
            </a:r>
            <a:r>
              <a:rPr lang="en-US" altLang="zh-CN" sz="2000" b="1" dirty="0">
                <a:solidFill>
                  <a:schemeClr val="accent2">
                    <a:lumMod val="50000"/>
                  </a:schemeClr>
                </a:solidFill>
                <a:latin typeface="微软雅黑" pitchFamily="34" charset="-122"/>
                <a:ea typeface="微软雅黑" pitchFamily="34" charset="-122"/>
              </a:rPr>
              <a:t>D3</a:t>
            </a:r>
            <a:r>
              <a:rPr lang="zh-CN" altLang="en-US" sz="2000" b="1" dirty="0">
                <a:solidFill>
                  <a:schemeClr val="accent2">
                    <a:lumMod val="50000"/>
                  </a:schemeClr>
                </a:solidFill>
                <a:latin typeface="微软雅黑" pitchFamily="34" charset="-122"/>
                <a:ea typeface="微软雅黑" pitchFamily="34" charset="-122"/>
              </a:rPr>
              <a:t>交易日是该合约的最后交易日，则该合约直接进入交割；</a:t>
            </a:r>
            <a:endParaRPr lang="en-US" altLang="zh-CN" sz="2000" b="1" dirty="0">
              <a:solidFill>
                <a:schemeClr val="accent2">
                  <a:lumMod val="50000"/>
                </a:schemeClr>
              </a:solidFill>
              <a:latin typeface="微软雅黑" pitchFamily="34" charset="-122"/>
              <a:ea typeface="微软雅黑" pitchFamily="34" charset="-122"/>
            </a:endParaRPr>
          </a:p>
          <a:p>
            <a:pPr marL="271463" indent="-271463" eaLnBrk="0" hangingPunct="0">
              <a:lnSpc>
                <a:spcPct val="150000"/>
              </a:lnSpc>
              <a:tabLst>
                <a:tab pos="228600" algn="l"/>
                <a:tab pos="266700" algn="l"/>
              </a:tabLst>
              <a:defRPr/>
            </a:pPr>
            <a:r>
              <a:rPr lang="zh-CN" altLang="zh-CN" sz="2000" b="1" dirty="0">
                <a:solidFill>
                  <a:schemeClr val="accent2">
                    <a:lumMod val="50000"/>
                  </a:schemeClr>
                </a:solidFill>
                <a:latin typeface="微软雅黑" pitchFamily="34" charset="-122"/>
                <a:ea typeface="微软雅黑" pitchFamily="34" charset="-122"/>
              </a:rPr>
              <a:t>②</a:t>
            </a:r>
            <a:r>
              <a:rPr lang="en-US" altLang="zh-CN" sz="2000" b="1" dirty="0">
                <a:solidFill>
                  <a:schemeClr val="accent2">
                    <a:lumMod val="50000"/>
                  </a:schemeClr>
                </a:solidFill>
                <a:latin typeface="微软雅黑" pitchFamily="34" charset="-122"/>
                <a:ea typeface="微软雅黑" pitchFamily="34" charset="-122"/>
              </a:rPr>
              <a:t> </a:t>
            </a:r>
            <a:r>
              <a:rPr lang="zh-CN" altLang="en-US" sz="2000" b="1" dirty="0">
                <a:solidFill>
                  <a:schemeClr val="accent2">
                    <a:lumMod val="50000"/>
                  </a:schemeClr>
                </a:solidFill>
                <a:latin typeface="微软雅黑" pitchFamily="34" charset="-122"/>
                <a:ea typeface="微软雅黑" pitchFamily="34" charset="-122"/>
              </a:rPr>
              <a:t>若</a:t>
            </a:r>
            <a:r>
              <a:rPr lang="en-US" altLang="zh-CN" sz="2000" b="1" dirty="0">
                <a:solidFill>
                  <a:schemeClr val="accent2">
                    <a:lumMod val="50000"/>
                  </a:schemeClr>
                </a:solidFill>
                <a:latin typeface="微软雅黑" pitchFamily="34" charset="-122"/>
                <a:ea typeface="微软雅黑" pitchFamily="34" charset="-122"/>
              </a:rPr>
              <a:t>D4</a:t>
            </a:r>
            <a:r>
              <a:rPr lang="zh-CN" altLang="en-US" sz="2000" b="1" dirty="0">
                <a:solidFill>
                  <a:schemeClr val="accent2">
                    <a:lumMod val="50000"/>
                  </a:schemeClr>
                </a:solidFill>
                <a:latin typeface="微软雅黑" pitchFamily="34" charset="-122"/>
                <a:ea typeface="微软雅黑" pitchFamily="34" charset="-122"/>
              </a:rPr>
              <a:t>交易日是该合约的最后交易日，则</a:t>
            </a:r>
            <a:r>
              <a:rPr lang="en-US" altLang="zh-CN" sz="2000" b="1" dirty="0">
                <a:solidFill>
                  <a:schemeClr val="accent2">
                    <a:lumMod val="50000"/>
                  </a:schemeClr>
                </a:solidFill>
                <a:latin typeface="微软雅黑" pitchFamily="34" charset="-122"/>
                <a:ea typeface="微软雅黑" pitchFamily="34" charset="-122"/>
              </a:rPr>
              <a:t>D4</a:t>
            </a:r>
            <a:r>
              <a:rPr lang="zh-CN" altLang="en-US" sz="2000" b="1" dirty="0">
                <a:solidFill>
                  <a:schemeClr val="accent2">
                    <a:lumMod val="50000"/>
                  </a:schemeClr>
                </a:solidFill>
                <a:latin typeface="微软雅黑" pitchFamily="34" charset="-122"/>
                <a:ea typeface="微软雅黑" pitchFamily="34" charset="-122"/>
              </a:rPr>
              <a:t>交易日该合约按</a:t>
            </a:r>
            <a:r>
              <a:rPr lang="en-US" altLang="zh-CN" sz="2000" b="1" dirty="0">
                <a:solidFill>
                  <a:schemeClr val="accent2">
                    <a:lumMod val="50000"/>
                  </a:schemeClr>
                </a:solidFill>
                <a:latin typeface="微软雅黑" pitchFamily="34" charset="-122"/>
                <a:ea typeface="微软雅黑" pitchFamily="34" charset="-122"/>
              </a:rPr>
              <a:t>D3</a:t>
            </a:r>
            <a:r>
              <a:rPr lang="zh-CN" altLang="en-US" sz="2000" b="1" dirty="0">
                <a:solidFill>
                  <a:schemeClr val="accent2">
                    <a:lumMod val="50000"/>
                  </a:schemeClr>
                </a:solidFill>
                <a:latin typeface="微软雅黑" pitchFamily="34" charset="-122"/>
                <a:ea typeface="微软雅黑" pitchFamily="34" charset="-122"/>
              </a:rPr>
              <a:t>交易日的涨跌停板和保证金水平继续交易；</a:t>
            </a:r>
            <a:endParaRPr lang="en-US" altLang="zh-CN" sz="2000" b="1" dirty="0">
              <a:solidFill>
                <a:schemeClr val="accent2">
                  <a:lumMod val="50000"/>
                </a:schemeClr>
              </a:solidFill>
              <a:latin typeface="微软雅黑" pitchFamily="34" charset="-122"/>
              <a:ea typeface="微软雅黑" pitchFamily="34" charset="-122"/>
            </a:endParaRPr>
          </a:p>
          <a:p>
            <a:pPr eaLnBrk="0" hangingPunct="0">
              <a:lnSpc>
                <a:spcPct val="150000"/>
              </a:lnSpc>
              <a:tabLst>
                <a:tab pos="228600" algn="l"/>
                <a:tab pos="266700" algn="l"/>
              </a:tabLst>
              <a:defRPr/>
            </a:pPr>
            <a:endParaRPr lang="en-US" altLang="zh-CN" sz="2000" dirty="0">
              <a:solidFill>
                <a:prstClr val="black"/>
              </a:solidFill>
              <a:latin typeface="微软雅黑" pitchFamily="34" charset="-122"/>
              <a:ea typeface="微软雅黑" pitchFamily="34" charset="-122"/>
            </a:endParaRPr>
          </a:p>
          <a:p>
            <a:pPr eaLnBrk="0" hangingPunct="0">
              <a:lnSpc>
                <a:spcPct val="150000"/>
              </a:lnSpc>
              <a:tabLst>
                <a:tab pos="228600" algn="l"/>
                <a:tab pos="266700" algn="l"/>
              </a:tabLst>
              <a:defRPr/>
            </a:pPr>
            <a:r>
              <a:rPr lang="zh-CN" altLang="en-US" sz="2000" dirty="0">
                <a:solidFill>
                  <a:prstClr val="black"/>
                </a:solidFill>
                <a:latin typeface="微软雅黑" pitchFamily="34" charset="-122"/>
                <a:ea typeface="微软雅黑" pitchFamily="34" charset="-122"/>
              </a:rPr>
              <a:t>除上述两种情况之外，能源中心在</a:t>
            </a:r>
            <a:r>
              <a:rPr lang="en-US" altLang="zh-CN" sz="2000" dirty="0">
                <a:solidFill>
                  <a:prstClr val="black"/>
                </a:solidFill>
                <a:latin typeface="微软雅黑" pitchFamily="34" charset="-122"/>
                <a:ea typeface="微软雅黑" pitchFamily="34" charset="-122"/>
              </a:rPr>
              <a:t>D3</a:t>
            </a:r>
            <a:r>
              <a:rPr lang="zh-CN" altLang="en-US" sz="2000" dirty="0">
                <a:solidFill>
                  <a:prstClr val="black"/>
                </a:solidFill>
                <a:latin typeface="微软雅黑" pitchFamily="34" charset="-122"/>
                <a:ea typeface="微软雅黑" pitchFamily="34" charset="-122"/>
              </a:rPr>
              <a:t>交易日根据市场情况决定对该期货合约实施下列两种措施中的任意一种：</a:t>
            </a:r>
          </a:p>
          <a:p>
            <a:pPr eaLnBrk="0" hangingPunct="0">
              <a:tabLst>
                <a:tab pos="228600" algn="l"/>
                <a:tab pos="266700" algn="l"/>
              </a:tabLst>
              <a:defRPr/>
            </a:pPr>
            <a:endParaRPr lang="zh-CN" altLang="en-US" sz="2000" dirty="0">
              <a:solidFill>
                <a:prstClr val="black"/>
              </a:solidFill>
              <a:latin typeface="Arial" pitchFamily="34" charset="0"/>
              <a:ea typeface="宋体" pitchFamily="2" charset="-122"/>
            </a:endParaRPr>
          </a:p>
        </p:txBody>
      </p:sp>
      <p:sp>
        <p:nvSpPr>
          <p:cNvPr id="8" name="文本占位符 1"/>
          <p:cNvSpPr txBox="1">
            <a:spLocks/>
          </p:cNvSpPr>
          <p:nvPr/>
        </p:nvSpPr>
        <p:spPr>
          <a:xfrm>
            <a:off x="179512" y="144686"/>
            <a:ext cx="7592888" cy="764034"/>
          </a:xfrm>
          <a:prstGeom prst="rect">
            <a:avLst/>
          </a:prstGeom>
        </p:spPr>
        <p:txBody>
          <a:bodyPr/>
          <a:lstStyle/>
          <a:p>
            <a:pPr marL="342900" marR="0" lvl="0" indent="-342900" algn="l" defTabSz="914400" rtl="0" eaLnBrk="1" fontAlgn="auto" latinLnBrk="0" hangingPunct="1">
              <a:lnSpc>
                <a:spcPct val="100000"/>
              </a:lnSpc>
              <a:spcBef>
                <a:spcPct val="0"/>
              </a:spcBef>
              <a:spcAft>
                <a:spcPts val="0"/>
              </a:spcAft>
              <a:buClrTx/>
              <a:buSzTx/>
              <a:buFont typeface="Arial" pitchFamily="34" charset="0"/>
              <a:buNone/>
              <a:tabLst/>
              <a:defRPr/>
            </a:pPr>
            <a:r>
              <a:rPr lang="zh-CN" altLang="en-US" sz="3000" spc="300" dirty="0" smtClean="0">
                <a:solidFill>
                  <a:schemeClr val="bg1">
                    <a:lumMod val="95000"/>
                  </a:schemeClr>
                </a:solidFill>
                <a:latin typeface="微软雅黑" pitchFamily="34" charset="-122"/>
                <a:ea typeface="微软雅黑" pitchFamily="34" charset="-122"/>
              </a:rPr>
              <a:t>涨跌停板</a:t>
            </a:r>
            <a:r>
              <a:rPr kumimoji="0" lang="zh-CN" altLang="en-US" sz="3000" b="0" i="0" u="none" strike="noStrike" kern="1200" cap="none" spc="300" normalizeH="0" baseline="0" noProof="0" dirty="0" smtClean="0">
                <a:ln>
                  <a:noFill/>
                </a:ln>
                <a:solidFill>
                  <a:schemeClr val="bg1">
                    <a:lumMod val="95000"/>
                  </a:schemeClr>
                </a:solidFill>
                <a:effectLst/>
                <a:uLnTx/>
                <a:uFillTx/>
                <a:latin typeface="微软雅黑" pitchFamily="34" charset="-122"/>
                <a:ea typeface="微软雅黑" pitchFamily="34" charset="-122"/>
                <a:cs typeface="+mn-cs"/>
              </a:rPr>
              <a:t>制度</a:t>
            </a:r>
            <a:endParaRPr kumimoji="0" lang="zh-CN" altLang="en-US" sz="3000" b="0" i="0" u="none" strike="noStrike" kern="1200" cap="none" spc="300" normalizeH="0" baseline="0" noProof="0" dirty="0">
              <a:ln>
                <a:noFill/>
              </a:ln>
              <a:solidFill>
                <a:schemeClr val="bg1">
                  <a:lumMod val="95000"/>
                </a:schemeClr>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164528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5466</TotalTime>
  <Words>4142</Words>
  <Application>Microsoft Office PowerPoint</Application>
  <PresentationFormat>全屏显示(4:3)</PresentationFormat>
  <Paragraphs>431</Paragraphs>
  <Slides>32</Slides>
  <Notes>8</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32</vt:i4>
      </vt:variant>
    </vt:vector>
  </HeadingPairs>
  <TitlesOfParts>
    <vt:vector size="45" baseType="lpstr">
      <vt:lpstr>Arial Unicode MS</vt:lpstr>
      <vt:lpstr>굴림</vt:lpstr>
      <vt:lpstr>굴림</vt:lpstr>
      <vt:lpstr>黑体</vt:lpstr>
      <vt:lpstr>宋体</vt:lpstr>
      <vt:lpstr>微软雅黑</vt:lpstr>
      <vt:lpstr>幼圆</vt:lpstr>
      <vt:lpstr>Arial</vt:lpstr>
      <vt:lpstr>Calibri</vt:lpstr>
      <vt:lpstr>Times New Roman</vt:lpstr>
      <vt:lpstr>Wingdings</vt:lpstr>
      <vt:lpstr>Wingdings 2</vt:lpstr>
      <vt:lpstr>Default Theme</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JY</dc:creator>
  <cp:lastModifiedBy>Hu, Rosa</cp:lastModifiedBy>
  <cp:revision>543</cp:revision>
  <dcterms:created xsi:type="dcterms:W3CDTF">2014-07-02T05:17:11Z</dcterms:created>
  <dcterms:modified xsi:type="dcterms:W3CDTF">2017-06-09T06:40:42Z</dcterms:modified>
</cp:coreProperties>
</file>