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0"/>
  </p:notesMasterIdLst>
  <p:handoutMasterIdLst>
    <p:handoutMasterId r:id="rId41"/>
  </p:handoutMasterIdLst>
  <p:sldIdLst>
    <p:sldId id="256" r:id="rId2"/>
    <p:sldId id="257" r:id="rId3"/>
    <p:sldId id="264" r:id="rId4"/>
    <p:sldId id="265" r:id="rId5"/>
    <p:sldId id="267" r:id="rId6"/>
    <p:sldId id="268" r:id="rId7"/>
    <p:sldId id="310" r:id="rId8"/>
    <p:sldId id="291" r:id="rId9"/>
    <p:sldId id="293" r:id="rId10"/>
    <p:sldId id="294" r:id="rId11"/>
    <p:sldId id="292" r:id="rId12"/>
    <p:sldId id="295" r:id="rId13"/>
    <p:sldId id="296" r:id="rId14"/>
    <p:sldId id="297" r:id="rId15"/>
    <p:sldId id="298" r:id="rId16"/>
    <p:sldId id="300" r:id="rId17"/>
    <p:sldId id="301" r:id="rId18"/>
    <p:sldId id="299" r:id="rId19"/>
    <p:sldId id="302" r:id="rId20"/>
    <p:sldId id="303" r:id="rId21"/>
    <p:sldId id="304" r:id="rId22"/>
    <p:sldId id="270" r:id="rId23"/>
    <p:sldId id="271" r:id="rId24"/>
    <p:sldId id="272" r:id="rId25"/>
    <p:sldId id="273" r:id="rId26"/>
    <p:sldId id="274" r:id="rId27"/>
    <p:sldId id="305" r:id="rId28"/>
    <p:sldId id="275" r:id="rId29"/>
    <p:sldId id="276" r:id="rId30"/>
    <p:sldId id="277" r:id="rId31"/>
    <p:sldId id="306" r:id="rId32"/>
    <p:sldId id="307" r:id="rId33"/>
    <p:sldId id="308" r:id="rId34"/>
    <p:sldId id="309" r:id="rId35"/>
    <p:sldId id="278" r:id="rId36"/>
    <p:sldId id="279" r:id="rId37"/>
    <p:sldId id="280" r:id="rId38"/>
    <p:sldId id="263" r:id="rId39"/>
  </p:sldIdLst>
  <p:sldSz cx="9144000" cy="5143500" type="screen16x9"/>
  <p:notesSz cx="6797675" cy="987425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1554">
          <p15:clr>
            <a:srgbClr val="A4A3A4"/>
          </p15:clr>
        </p15:guide>
        <p15:guide id="2" pos="28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10">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2B62"/>
    <a:srgbClr val="FFFFFF"/>
    <a:srgbClr val="EF0709"/>
    <a:srgbClr val="003366"/>
    <a:srgbClr val="005EA4"/>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48" autoAdjust="0"/>
  </p:normalViewPr>
  <p:slideViewPr>
    <p:cSldViewPr snapToGrid="0" snapToObjects="1">
      <p:cViewPr varScale="1">
        <p:scale>
          <a:sx n="82" d="100"/>
          <a:sy n="82" d="100"/>
        </p:scale>
        <p:origin x="150" y="72"/>
      </p:cViewPr>
      <p:guideLst>
        <p:guide orient="horz" pos="1554"/>
        <p:guide pos="2859"/>
      </p:guideLst>
    </p:cSldViewPr>
  </p:slideViewPr>
  <p:notesTextViewPr>
    <p:cViewPr>
      <p:scale>
        <a:sx n="100" d="100"/>
        <a:sy n="100" d="100"/>
      </p:scale>
      <p:origin x="0" y="0"/>
    </p:cViewPr>
  </p:notesTextViewPr>
  <p:notesViewPr>
    <p:cSldViewPr snapToGrid="0" snapToObjects="1">
      <p:cViewPr varScale="1">
        <p:scale>
          <a:sx n="86" d="100"/>
          <a:sy n="86" d="100"/>
        </p:scale>
        <p:origin x="-3834" y="-78"/>
      </p:cViewPr>
      <p:guideLst>
        <p:guide orient="horz" pos="2880"/>
        <p:guide pos="2160"/>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Documents%20and%20Settings\nhb.sxs2.SHFE\&#26700;&#38754;\&#30707;&#27833;&#25968;&#25454;\&#19990;&#30028;&#30707;&#27833;&#28040;&#36153;&#26684;&#23616;&#21464;&#38761;2000-2010.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Documents%20and%20Settings\nhb.sxs2.SHFE\&#26700;&#38754;\&#30707;&#27833;&#25968;&#25454;\&#19990;&#30028;&#30707;&#27833;&#28040;&#36153;&#26684;&#23616;&#21464;&#38761;2000-2010.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randmei\Desktop\&#25968;&#25454;\&#22269;&#38469;&#21407;&#27833;&#26399;&#36135;&#25968;&#25454;%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u.yuanmei\Desktop\&#25968;&#25454;\&#22269;&#38469;&#21407;&#27833;&#26399;&#36135;&#25968;&#25454;%20(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gu.yuanmei\Desktop\&#25968;&#25454;\&#22269;&#38469;&#21407;&#27833;&#26399;&#36135;&#25968;&#25454;%2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Microsoft%20PowerPoint%20&#20013;&#30340;&#22270;&#34920;"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lgn="ctr">
              <a:defRPr sz="1100" b="1" i="0" u="none" strike="noStrike" kern="1200" baseline="0">
                <a:solidFill>
                  <a:schemeClr val="tx1"/>
                </a:solidFill>
                <a:latin typeface="微软雅黑" pitchFamily="34" charset="-122"/>
                <a:ea typeface="微软雅黑" pitchFamily="34" charset="-122"/>
                <a:cs typeface="+mn-cs"/>
              </a:defRPr>
            </a:pPr>
            <a:r>
              <a:rPr lang="zh-CN" sz="1200" b="1" dirty="0" smtClean="0">
                <a:solidFill>
                  <a:srgbClr val="00205B"/>
                </a:solidFill>
                <a:latin typeface="微软雅黑"/>
                <a:ea typeface="微软雅黑"/>
                <a:cs typeface="微软雅黑"/>
                <a:sym typeface="Franklin Gothic Book"/>
              </a:rPr>
              <a:t>1990年</a:t>
            </a:r>
            <a:r>
              <a:rPr lang="zh-CN" sz="1200" b="1" dirty="0">
                <a:solidFill>
                  <a:srgbClr val="00205B"/>
                </a:solidFill>
                <a:latin typeface="微软雅黑"/>
                <a:ea typeface="微软雅黑"/>
                <a:cs typeface="微软雅黑"/>
                <a:sym typeface="Franklin Gothic Book"/>
              </a:rPr>
              <a:t>各地区石油消费份额</a:t>
            </a:r>
          </a:p>
        </c:rich>
      </c:tx>
      <c:layout>
        <c:manualLayout>
          <c:xMode val="edge"/>
          <c:yMode val="edge"/>
          <c:x val="0.21258549382716105"/>
          <c:y val="4.7073412698412732E-2"/>
        </c:manualLayout>
      </c:layout>
      <c:overlay val="0"/>
      <c:spPr>
        <a:noFill/>
        <a:ln>
          <a:noFill/>
        </a:ln>
        <a:effectLst/>
      </c:spPr>
      <c:txPr>
        <a:bodyPr rot="0" spcFirstLastPara="1" vertOverflow="ellipsis" vert="horz" wrap="square" anchor="ctr" anchorCtr="1"/>
        <a:lstStyle/>
        <a:p>
          <a:pPr algn="ctr">
            <a:defRPr sz="1100" b="1" i="0" u="none" strike="noStrike" kern="1200" baseline="0">
              <a:solidFill>
                <a:schemeClr val="tx1"/>
              </a:solidFill>
              <a:latin typeface="微软雅黑" pitchFamily="34" charset="-122"/>
              <a:ea typeface="微软雅黑" pitchFamily="34" charset="-122"/>
              <a:cs typeface="+mn-cs"/>
            </a:defRPr>
          </a:pPr>
          <a:endParaRPr lang="zh-CN"/>
        </a:p>
      </c:txPr>
    </c:title>
    <c:autoTitleDeleted val="0"/>
    <c:plotArea>
      <c:layout>
        <c:manualLayout>
          <c:layoutTarget val="inner"/>
          <c:xMode val="edge"/>
          <c:yMode val="edge"/>
          <c:x val="0.2059256172839504"/>
          <c:y val="0.17468492063492064"/>
          <c:w val="0.61043796296296182"/>
          <c:h val="0.78484880952381086"/>
        </c:manualLayout>
      </c:layout>
      <c:pieChart>
        <c:varyColors val="1"/>
        <c:ser>
          <c:idx val="0"/>
          <c:order val="0"/>
          <c:explosion val="25"/>
          <c:dPt>
            <c:idx val="0"/>
            <c:bubble3D val="0"/>
            <c:spPr>
              <a:solidFill>
                <a:schemeClr val="accent1">
                  <a:shade val="50000"/>
                </a:schemeClr>
              </a:solidFill>
              <a:ln>
                <a:noFill/>
              </a:ln>
              <a:effectLst/>
            </c:spPr>
            <c:extLst xmlns:c16r2="http://schemas.microsoft.com/office/drawing/2015/06/chart">
              <c:ext xmlns:c16="http://schemas.microsoft.com/office/drawing/2014/chart" uri="{C3380CC4-5D6E-409C-BE32-E72D297353CC}">
                <c16:uniqueId val="{00000004-6EBD-41EE-872C-3F6ED1623D61}"/>
              </c:ext>
            </c:extLst>
          </c:dPt>
          <c:dPt>
            <c:idx val="1"/>
            <c:bubble3D val="0"/>
            <c:spPr>
              <a:solidFill>
                <a:schemeClr val="accent1">
                  <a:shade val="70000"/>
                </a:schemeClr>
              </a:solidFill>
              <a:ln>
                <a:noFill/>
              </a:ln>
              <a:effectLst/>
            </c:spPr>
            <c:extLst xmlns:c16r2="http://schemas.microsoft.com/office/drawing/2015/06/chart">
              <c:ext xmlns:c16="http://schemas.microsoft.com/office/drawing/2014/chart" uri="{C3380CC4-5D6E-409C-BE32-E72D297353CC}">
                <c16:uniqueId val="{00000001-1C2A-418E-A653-A77BCAEFCA48}"/>
              </c:ext>
            </c:extLst>
          </c:dPt>
          <c:dPt>
            <c:idx val="2"/>
            <c:bubble3D val="0"/>
            <c:spPr>
              <a:solidFill>
                <a:schemeClr val="accent1">
                  <a:shade val="90000"/>
                </a:schemeClr>
              </a:solidFill>
              <a:ln>
                <a:noFill/>
              </a:ln>
              <a:effectLst/>
            </c:spPr>
            <c:extLst xmlns:c16r2="http://schemas.microsoft.com/office/drawing/2015/06/chart">
              <c:ext xmlns:c16="http://schemas.microsoft.com/office/drawing/2014/chart" uri="{C3380CC4-5D6E-409C-BE32-E72D297353CC}">
                <c16:uniqueId val="{00000005-6EBD-41EE-872C-3F6ED1623D61}"/>
              </c:ext>
            </c:extLst>
          </c:dPt>
          <c:dPt>
            <c:idx val="3"/>
            <c:bubble3D val="0"/>
            <c:spPr>
              <a:solidFill>
                <a:schemeClr val="accent1">
                  <a:tint val="90000"/>
                </a:schemeClr>
              </a:solidFill>
              <a:ln>
                <a:noFill/>
              </a:ln>
              <a:effectLst/>
            </c:spPr>
            <c:extLst xmlns:c16r2="http://schemas.microsoft.com/office/drawing/2015/06/chart">
              <c:ext xmlns:c16="http://schemas.microsoft.com/office/drawing/2014/chart" uri="{C3380CC4-5D6E-409C-BE32-E72D297353CC}">
                <c16:uniqueId val="{00000000-6EBD-41EE-872C-3F6ED1623D61}"/>
              </c:ext>
            </c:extLst>
          </c:dPt>
          <c:dPt>
            <c:idx val="4"/>
            <c:bubble3D val="0"/>
            <c:spPr>
              <a:solidFill>
                <a:schemeClr val="accent1">
                  <a:tint val="70000"/>
                </a:schemeClr>
              </a:solidFill>
              <a:ln>
                <a:noFill/>
              </a:ln>
              <a:effectLst/>
            </c:spPr>
            <c:extLst xmlns:c16r2="http://schemas.microsoft.com/office/drawing/2015/06/chart">
              <c:ext xmlns:c16="http://schemas.microsoft.com/office/drawing/2014/chart" uri="{C3380CC4-5D6E-409C-BE32-E72D297353CC}">
                <c16:uniqueId val="{00000001-6EBD-41EE-872C-3F6ED1623D61}"/>
              </c:ext>
            </c:extLst>
          </c:dPt>
          <c:dPt>
            <c:idx val="5"/>
            <c:bubble3D val="0"/>
            <c:spPr>
              <a:solidFill>
                <a:schemeClr val="accent1">
                  <a:tint val="50000"/>
                </a:schemeClr>
              </a:solidFill>
              <a:ln>
                <a:noFill/>
              </a:ln>
              <a:effectLst/>
            </c:spPr>
            <c:extLst xmlns:c16r2="http://schemas.microsoft.com/office/drawing/2015/06/chart">
              <c:ext xmlns:c16="http://schemas.microsoft.com/office/drawing/2014/chart" uri="{C3380CC4-5D6E-409C-BE32-E72D297353CC}">
                <c16:uniqueId val="{00000002-6EBD-41EE-872C-3F6ED1623D61}"/>
              </c:ext>
            </c:extLst>
          </c:dPt>
          <c:dLbls>
            <c:dLbl>
              <c:idx val="0"/>
              <c:numFmt formatCode="0.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95000"/>
                        </a:schemeClr>
                      </a:solidFill>
                      <a:latin typeface="微软雅黑" pitchFamily="34" charset="-122"/>
                      <a:ea typeface="微软雅黑" pitchFamily="34" charset="-122"/>
                      <a:cs typeface="+mn-cs"/>
                    </a:defRPr>
                  </a:pPr>
                  <a:endParaRPr lang="zh-CN"/>
                </a:p>
              </c:txPr>
              <c:showLegendKey val="0"/>
              <c:showVal val="0"/>
              <c:showCatName val="1"/>
              <c:showSerName val="0"/>
              <c:showPercent val="1"/>
              <c:showBubbleSize val="0"/>
            </c:dLbl>
            <c:dLbl>
              <c:idx val="2"/>
              <c:numFmt formatCode="0.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95000"/>
                        </a:schemeClr>
                      </a:solidFill>
                      <a:latin typeface="微软雅黑" pitchFamily="34" charset="-122"/>
                      <a:ea typeface="微软雅黑" pitchFamily="34" charset="-122"/>
                      <a:cs typeface="+mn-cs"/>
                    </a:defRPr>
                  </a:pPr>
                  <a:endParaRPr lang="zh-CN"/>
                </a:p>
              </c:txPr>
              <c:showLegendKey val="0"/>
              <c:showVal val="0"/>
              <c:showCatName val="1"/>
              <c:showSerName val="0"/>
              <c:showPercent val="1"/>
              <c:showBubbleSize val="0"/>
            </c:dLbl>
            <c:dLbl>
              <c:idx val="3"/>
              <c:layout>
                <c:manualLayout>
                  <c:x val="-7.3560634477829135E-3"/>
                  <c:y val="7.4473525194190482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0-6EBD-41EE-872C-3F6ED1623D61}"/>
                </c:ext>
                <c:ext xmlns:c15="http://schemas.microsoft.com/office/drawing/2012/chart" uri="{CE6537A1-D6FC-4f65-9D91-7224C49458BB}"/>
              </c:extLst>
            </c:dLbl>
            <c:dLbl>
              <c:idx val="4"/>
              <c:layout>
                <c:manualLayout>
                  <c:x val="-4.4414908225754723E-2"/>
                  <c:y val="-8.5792122631583381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6EBD-41EE-872C-3F6ED1623D61}"/>
                </c:ext>
                <c:ext xmlns:c15="http://schemas.microsoft.com/office/drawing/2012/chart" uri="{CE6537A1-D6FC-4f65-9D91-7224C49458BB}"/>
              </c:extLst>
            </c:dLbl>
            <c:dLbl>
              <c:idx val="5"/>
              <c:layout>
                <c:manualLayout>
                  <c:x val="-9.7051543209876703E-2"/>
                  <c:y val="3.6131349206349271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2-6EBD-41EE-872C-3F6ED1623D61}"/>
                </c:ext>
                <c:ext xmlns:c15="http://schemas.microsoft.com/office/drawing/2012/chart" uri="{CE6537A1-D6FC-4f65-9D91-7224C49458BB}"/>
              </c:extLst>
            </c:dLbl>
            <c:numFmt formatCode="0.0%" sourceLinked="0"/>
            <c:spPr>
              <a:noFill/>
              <a:ln>
                <a:noFill/>
              </a:ln>
              <a:effectLst/>
            </c:spPr>
            <c:txPr>
              <a:bodyPr rot="0" spcFirstLastPara="1" vertOverflow="ellipsis" vert="horz" wrap="square" anchor="ctr" anchorCtr="1"/>
              <a:lstStyle/>
              <a:p>
                <a:pPr>
                  <a:defRPr sz="1000" b="1" i="0" u="none" strike="noStrike" kern="1200" baseline="0">
                    <a:solidFill>
                      <a:srgbClr val="003366"/>
                    </a:solidFill>
                    <a:latin typeface="微软雅黑" pitchFamily="34" charset="-122"/>
                    <a:ea typeface="微软雅黑" pitchFamily="34" charset="-122"/>
                    <a:cs typeface="+mn-cs"/>
                  </a:defRPr>
                </a:pPr>
                <a:endParaRPr lang="zh-CN"/>
              </a:p>
            </c:txPr>
            <c:showLegendKey val="0"/>
            <c:showVal val="0"/>
            <c:showCatName val="1"/>
            <c:showSerName val="0"/>
            <c:showPercent val="1"/>
            <c:showBubbleSize val="0"/>
            <c:showLeaderLines val="1"/>
            <c:leaderLines>
              <c:spPr>
                <a:ln w="9525" cap="flat" cmpd="sng" algn="ctr">
                  <a:solidFill>
                    <a:schemeClr val="tx1">
                      <a:shade val="95000"/>
                      <a:satMod val="104999"/>
                    </a:schemeClr>
                  </a:solidFill>
                  <a:prstDash val="solid"/>
                  <a:round/>
                </a:ln>
                <a:effectLst/>
              </c:spPr>
            </c:leaderLines>
            <c:extLst xmlns:c16r2="http://schemas.microsoft.com/office/drawing/2015/06/chart">
              <c:ext xmlns:c15="http://schemas.microsoft.com/office/drawing/2012/chart" uri="{CE6537A1-D6FC-4f65-9D91-7224C49458BB}"/>
            </c:extLst>
          </c:dLbls>
          <c:cat>
            <c:strRef>
              <c:f>Sheet2!$A$2:$A$7</c:f>
              <c:strCache>
                <c:ptCount val="6"/>
                <c:pt idx="0">
                  <c:v>北美</c:v>
                </c:pt>
                <c:pt idx="1">
                  <c:v>中南美</c:v>
                </c:pt>
                <c:pt idx="2">
                  <c:v>欧洲</c:v>
                </c:pt>
                <c:pt idx="3">
                  <c:v>中东</c:v>
                </c:pt>
                <c:pt idx="4">
                  <c:v>非洲</c:v>
                </c:pt>
                <c:pt idx="5">
                  <c:v>亚太</c:v>
                </c:pt>
              </c:strCache>
            </c:strRef>
          </c:cat>
          <c:val>
            <c:numRef>
              <c:f>Sheet2!$F$2:$F$7</c:f>
              <c:numCache>
                <c:formatCode>0.0</c:formatCode>
                <c:ptCount val="6"/>
                <c:pt idx="0">
                  <c:v>29.225510710772859</c:v>
                </c:pt>
                <c:pt idx="1">
                  <c:v>5.4435260928541753</c:v>
                </c:pt>
                <c:pt idx="2">
                  <c:v>35.715990253540959</c:v>
                </c:pt>
                <c:pt idx="3">
                  <c:v>5.5181936383594845</c:v>
                </c:pt>
                <c:pt idx="4">
                  <c:v>3.0411462840664152</c:v>
                </c:pt>
                <c:pt idx="5">
                  <c:v>21.055633020405889</c:v>
                </c:pt>
              </c:numCache>
            </c:numRef>
          </c:val>
          <c:extLst xmlns:c16r2="http://schemas.microsoft.com/office/drawing/2015/06/chart">
            <c:ext xmlns:c16="http://schemas.microsoft.com/office/drawing/2014/chart" uri="{C3380CC4-5D6E-409C-BE32-E72D297353CC}">
              <c16:uniqueId val="{00000003-6EBD-41EE-872C-3F6ED1623D6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w="9525" cap="flat" cmpd="sng" algn="ctr">
      <a:noFill/>
      <a:prstDash val="solid"/>
    </a:ln>
    <a:effectLst/>
  </c:spPr>
  <c:txPr>
    <a:bodyPr/>
    <a:lstStyle/>
    <a:p>
      <a:pPr>
        <a:defRPr sz="1800"/>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100" b="1" i="0" u="none" strike="noStrike" kern="1200" baseline="0">
                <a:solidFill>
                  <a:schemeClr val="tx1"/>
                </a:solidFill>
                <a:latin typeface="微软雅黑" pitchFamily="34" charset="-122"/>
                <a:ea typeface="微软雅黑" pitchFamily="34" charset="-122"/>
                <a:cs typeface="+mn-cs"/>
              </a:defRPr>
            </a:pPr>
            <a:r>
              <a:rPr lang="zh-CN" sz="1200" b="1" dirty="0" smtClean="0">
                <a:solidFill>
                  <a:srgbClr val="00205B"/>
                </a:solidFill>
                <a:latin typeface="微软雅黑"/>
                <a:ea typeface="微软雅黑"/>
                <a:cs typeface="微软雅黑"/>
                <a:sym typeface="Franklin Gothic Book"/>
              </a:rPr>
              <a:t>2000年</a:t>
            </a:r>
            <a:r>
              <a:rPr lang="zh-CN" sz="1200" b="1" dirty="0">
                <a:solidFill>
                  <a:srgbClr val="00205B"/>
                </a:solidFill>
                <a:latin typeface="微软雅黑"/>
                <a:ea typeface="微软雅黑"/>
                <a:cs typeface="微软雅黑"/>
                <a:sym typeface="Franklin Gothic Book"/>
              </a:rPr>
              <a:t>各地区石油消费份额</a:t>
            </a:r>
          </a:p>
        </c:rich>
      </c:tx>
      <c:layout>
        <c:manualLayout>
          <c:xMode val="edge"/>
          <c:yMode val="edge"/>
          <c:x val="0.21380123456790165"/>
          <c:y val="3.3357936507936517E-2"/>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微软雅黑" pitchFamily="34" charset="-122"/>
              <a:ea typeface="微软雅黑" pitchFamily="34" charset="-122"/>
              <a:cs typeface="+mn-cs"/>
            </a:defRPr>
          </a:pPr>
          <a:endParaRPr lang="zh-CN"/>
        </a:p>
      </c:txPr>
    </c:title>
    <c:autoTitleDeleted val="0"/>
    <c:plotArea>
      <c:layout>
        <c:manualLayout>
          <c:layoutTarget val="inner"/>
          <c:xMode val="edge"/>
          <c:yMode val="edge"/>
          <c:x val="0.21238333333333356"/>
          <c:y val="0.17224365079365081"/>
          <c:w val="0.6114774691358027"/>
          <c:h val="0.78618531746031761"/>
        </c:manualLayout>
      </c:layout>
      <c:pieChart>
        <c:varyColors val="1"/>
        <c:ser>
          <c:idx val="0"/>
          <c:order val="0"/>
          <c:explosion val="25"/>
          <c:dPt>
            <c:idx val="0"/>
            <c:bubble3D val="0"/>
            <c:spPr>
              <a:solidFill>
                <a:schemeClr val="accent1">
                  <a:shade val="50000"/>
                </a:schemeClr>
              </a:solidFill>
              <a:ln>
                <a:noFill/>
              </a:ln>
              <a:effectLst/>
            </c:spPr>
            <c:extLst xmlns:c16r2="http://schemas.microsoft.com/office/drawing/2015/06/chart">
              <c:ext xmlns:c16="http://schemas.microsoft.com/office/drawing/2014/chart" uri="{C3380CC4-5D6E-409C-BE32-E72D297353CC}">
                <c16:uniqueId val="{00000006-771B-4689-8EDC-2CD1FB12A3BC}"/>
              </c:ext>
            </c:extLst>
          </c:dPt>
          <c:dPt>
            <c:idx val="1"/>
            <c:bubble3D val="0"/>
            <c:spPr>
              <a:solidFill>
                <a:schemeClr val="accent1">
                  <a:shade val="70000"/>
                </a:schemeClr>
              </a:solidFill>
              <a:ln>
                <a:noFill/>
              </a:ln>
              <a:effectLst/>
            </c:spPr>
            <c:extLst xmlns:c16r2="http://schemas.microsoft.com/office/drawing/2015/06/chart">
              <c:ext xmlns:c16="http://schemas.microsoft.com/office/drawing/2014/chart" uri="{C3380CC4-5D6E-409C-BE32-E72D297353CC}">
                <c16:uniqueId val="{00000000-771B-4689-8EDC-2CD1FB12A3BC}"/>
              </c:ext>
            </c:extLst>
          </c:dPt>
          <c:dPt>
            <c:idx val="2"/>
            <c:bubble3D val="0"/>
            <c:spPr>
              <a:solidFill>
                <a:schemeClr val="accent1">
                  <a:shade val="90000"/>
                </a:schemeClr>
              </a:solidFill>
              <a:ln>
                <a:noFill/>
              </a:ln>
              <a:effectLst/>
            </c:spPr>
            <c:extLst xmlns:c16r2="http://schemas.microsoft.com/office/drawing/2015/06/chart">
              <c:ext xmlns:c16="http://schemas.microsoft.com/office/drawing/2014/chart" uri="{C3380CC4-5D6E-409C-BE32-E72D297353CC}">
                <c16:uniqueId val="{00000005-771B-4689-8EDC-2CD1FB12A3BC}"/>
              </c:ext>
            </c:extLst>
          </c:dPt>
          <c:dPt>
            <c:idx val="3"/>
            <c:bubble3D val="0"/>
            <c:spPr>
              <a:solidFill>
                <a:schemeClr val="accent1">
                  <a:tint val="90000"/>
                </a:schemeClr>
              </a:solidFill>
              <a:ln>
                <a:noFill/>
              </a:ln>
              <a:effectLst/>
            </c:spPr>
            <c:extLst xmlns:c16r2="http://schemas.microsoft.com/office/drawing/2015/06/chart">
              <c:ext xmlns:c16="http://schemas.microsoft.com/office/drawing/2014/chart" uri="{C3380CC4-5D6E-409C-BE32-E72D297353CC}">
                <c16:uniqueId val="{00000001-771B-4689-8EDC-2CD1FB12A3BC}"/>
              </c:ext>
            </c:extLst>
          </c:dPt>
          <c:dPt>
            <c:idx val="4"/>
            <c:bubble3D val="0"/>
            <c:spPr>
              <a:solidFill>
                <a:schemeClr val="accent1">
                  <a:tint val="70000"/>
                </a:schemeClr>
              </a:solidFill>
              <a:ln>
                <a:noFill/>
              </a:ln>
              <a:effectLst/>
            </c:spPr>
            <c:extLst xmlns:c16r2="http://schemas.microsoft.com/office/drawing/2015/06/chart">
              <c:ext xmlns:c16="http://schemas.microsoft.com/office/drawing/2014/chart" uri="{C3380CC4-5D6E-409C-BE32-E72D297353CC}">
                <c16:uniqueId val="{00000002-771B-4689-8EDC-2CD1FB12A3BC}"/>
              </c:ext>
            </c:extLst>
          </c:dPt>
          <c:dPt>
            <c:idx val="5"/>
            <c:bubble3D val="0"/>
            <c:spPr>
              <a:solidFill>
                <a:schemeClr val="accent1">
                  <a:tint val="50000"/>
                </a:schemeClr>
              </a:solidFill>
              <a:ln>
                <a:noFill/>
              </a:ln>
              <a:effectLst/>
            </c:spPr>
            <c:extLst xmlns:c16r2="http://schemas.microsoft.com/office/drawing/2015/06/chart">
              <c:ext xmlns:c16="http://schemas.microsoft.com/office/drawing/2014/chart" uri="{C3380CC4-5D6E-409C-BE32-E72D297353CC}">
                <c16:uniqueId val="{00000003-771B-4689-8EDC-2CD1FB12A3BC}"/>
              </c:ext>
            </c:extLst>
          </c:dPt>
          <c:dLbls>
            <c:dLbl>
              <c:idx val="0"/>
              <c:numFmt formatCode="0.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95000"/>
                        </a:schemeClr>
                      </a:solidFill>
                      <a:latin typeface="微软雅黑" pitchFamily="34" charset="-122"/>
                      <a:ea typeface="微软雅黑" pitchFamily="34" charset="-122"/>
                      <a:cs typeface="+mn-cs"/>
                    </a:defRPr>
                  </a:pPr>
                  <a:endParaRPr lang="zh-CN"/>
                </a:p>
              </c:txPr>
              <c:showLegendKey val="0"/>
              <c:showVal val="0"/>
              <c:showCatName val="1"/>
              <c:showSerName val="0"/>
              <c:showPercent val="1"/>
              <c:showBubbleSize val="0"/>
            </c:dLbl>
            <c:dLbl>
              <c:idx val="1"/>
              <c:layout>
                <c:manualLayout>
                  <c:x val="-2.2495270285324363E-2"/>
                  <c:y val="1.9534722222222321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0-771B-4689-8EDC-2CD1FB12A3BC}"/>
                </c:ext>
                <c:ext xmlns:c15="http://schemas.microsoft.com/office/drawing/2012/chart" uri="{CE6537A1-D6FC-4f65-9D91-7224C49458BB}"/>
              </c:extLst>
            </c:dLbl>
            <c:dLbl>
              <c:idx val="2"/>
              <c:numFmt formatCode="0.0%" sourceLinked="0"/>
              <c:spPr>
                <a:noFill/>
                <a:ln>
                  <a:noFill/>
                </a:ln>
                <a:effectLst/>
              </c:spPr>
              <c:txPr>
                <a:bodyPr rot="0" spcFirstLastPara="1" vertOverflow="ellipsis" vert="horz" wrap="square" anchor="ctr" anchorCtr="1"/>
                <a:lstStyle/>
                <a:p>
                  <a:pPr>
                    <a:defRPr sz="1000" b="1" i="0" u="none" strike="noStrike" kern="1200" baseline="0">
                      <a:solidFill>
                        <a:schemeClr val="bg1">
                          <a:lumMod val="95000"/>
                        </a:schemeClr>
                      </a:solidFill>
                      <a:latin typeface="微软雅黑" pitchFamily="34" charset="-122"/>
                      <a:ea typeface="微软雅黑" pitchFamily="34" charset="-122"/>
                      <a:cs typeface="+mn-cs"/>
                    </a:defRPr>
                  </a:pPr>
                  <a:endParaRPr lang="zh-CN"/>
                </a:p>
              </c:txPr>
              <c:showLegendKey val="0"/>
              <c:showVal val="0"/>
              <c:showCatName val="1"/>
              <c:showSerName val="0"/>
              <c:showPercent val="1"/>
              <c:showBubbleSize val="0"/>
            </c:dLbl>
            <c:dLbl>
              <c:idx val="3"/>
              <c:layout>
                <c:manualLayout>
                  <c:x val="6.0959790980779031E-3"/>
                  <c:y val="7.6790372846419139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771B-4689-8EDC-2CD1FB12A3BC}"/>
                </c:ext>
                <c:ext xmlns:c15="http://schemas.microsoft.com/office/drawing/2012/chart" uri="{CE6537A1-D6FC-4f65-9D91-7224C49458BB}"/>
              </c:extLst>
            </c:dLbl>
            <c:dLbl>
              <c:idx val="4"/>
              <c:layout>
                <c:manualLayout>
                  <c:x val="-1.0986839418064245E-2"/>
                  <c:y val="-6.3498888888888882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2-771B-4689-8EDC-2CD1FB12A3BC}"/>
                </c:ext>
                <c:ext xmlns:c15="http://schemas.microsoft.com/office/drawing/2012/chart" uri="{CE6537A1-D6FC-4f65-9D91-7224C49458BB}"/>
              </c:extLst>
            </c:dLbl>
            <c:dLbl>
              <c:idx val="5"/>
              <c:layout>
                <c:manualLayout>
                  <c:x val="-3.6184876543209891E-2"/>
                  <c:y val="4.6021031746031817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771B-4689-8EDC-2CD1FB12A3BC}"/>
                </c:ext>
                <c:ext xmlns:c15="http://schemas.microsoft.com/office/drawing/2012/chart" uri="{CE6537A1-D6FC-4f65-9D91-7224C49458BB}"/>
              </c:extLst>
            </c:dLbl>
            <c:numFmt formatCode="0.0%" sourceLinked="0"/>
            <c:spPr>
              <a:noFill/>
              <a:ln>
                <a:noFill/>
              </a:ln>
              <a:effectLst/>
            </c:spPr>
            <c:txPr>
              <a:bodyPr rot="0" spcFirstLastPara="1" vertOverflow="ellipsis" vert="horz" wrap="square" anchor="ctr" anchorCtr="1"/>
              <a:lstStyle/>
              <a:p>
                <a:pPr>
                  <a:defRPr sz="1000" b="1" i="0" u="none" strike="noStrike" kern="1200" baseline="0">
                    <a:solidFill>
                      <a:srgbClr val="003366"/>
                    </a:solidFill>
                    <a:latin typeface="微软雅黑" pitchFamily="34" charset="-122"/>
                    <a:ea typeface="微软雅黑" pitchFamily="34" charset="-122"/>
                    <a:cs typeface="+mn-cs"/>
                  </a:defRPr>
                </a:pPr>
                <a:endParaRPr lang="zh-CN"/>
              </a:p>
            </c:txPr>
            <c:showLegendKey val="0"/>
            <c:showVal val="0"/>
            <c:showCatName val="1"/>
            <c:showSerName val="0"/>
            <c:showPercent val="1"/>
            <c:showBubbleSize val="0"/>
            <c:showLeaderLines val="1"/>
            <c:leaderLines>
              <c:spPr>
                <a:ln w="9525" cap="flat" cmpd="sng" algn="ctr">
                  <a:solidFill>
                    <a:schemeClr val="tx1">
                      <a:shade val="95000"/>
                      <a:satMod val="104999"/>
                    </a:schemeClr>
                  </a:solidFill>
                  <a:prstDash val="solid"/>
                  <a:round/>
                </a:ln>
                <a:effectLst/>
              </c:spPr>
            </c:leaderLines>
            <c:extLst xmlns:c16r2="http://schemas.microsoft.com/office/drawing/2015/06/chart">
              <c:ext xmlns:c15="http://schemas.microsoft.com/office/drawing/2012/chart" uri="{CE6537A1-D6FC-4f65-9D91-7224C49458BB}"/>
            </c:extLst>
          </c:dLbls>
          <c:cat>
            <c:strRef>
              <c:f>Sheet2!$A$2:$A$7</c:f>
              <c:strCache>
                <c:ptCount val="6"/>
                <c:pt idx="0">
                  <c:v>北美</c:v>
                </c:pt>
                <c:pt idx="1">
                  <c:v>中南美</c:v>
                </c:pt>
                <c:pt idx="2">
                  <c:v>欧洲</c:v>
                </c:pt>
                <c:pt idx="3">
                  <c:v>中东</c:v>
                </c:pt>
                <c:pt idx="4">
                  <c:v>非洲</c:v>
                </c:pt>
                <c:pt idx="5">
                  <c:v>亚太</c:v>
                </c:pt>
              </c:strCache>
            </c:strRef>
          </c:cat>
          <c:val>
            <c:numRef>
              <c:f>Sheet2!$G$2:$G$7</c:f>
              <c:numCache>
                <c:formatCode>0.0</c:formatCode>
                <c:ptCount val="6"/>
                <c:pt idx="0">
                  <c:v>29.652374107801947</c:v>
                </c:pt>
                <c:pt idx="1">
                  <c:v>6.4082391785127939</c:v>
                </c:pt>
                <c:pt idx="2">
                  <c:v>25.949746067082089</c:v>
                </c:pt>
                <c:pt idx="3">
                  <c:v>6.781219481410913</c:v>
                </c:pt>
                <c:pt idx="4">
                  <c:v>3.3160845082402148</c:v>
                </c:pt>
                <c:pt idx="5">
                  <c:v>27.89233665695162</c:v>
                </c:pt>
              </c:numCache>
            </c:numRef>
          </c:val>
          <c:extLst xmlns:c16r2="http://schemas.microsoft.com/office/drawing/2015/06/chart">
            <c:ext xmlns:c16="http://schemas.microsoft.com/office/drawing/2014/chart" uri="{C3380CC4-5D6E-409C-BE32-E72D297353CC}">
              <c16:uniqueId val="{00000004-771B-4689-8EDC-2CD1FB12A3B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w="9525" cap="flat" cmpd="sng" algn="ctr">
      <a:noFill/>
      <a:prstDash val="solid"/>
    </a:ln>
    <a:effectLst/>
  </c:spPr>
  <c:txPr>
    <a:bodyPr/>
    <a:lstStyle/>
    <a:p>
      <a:pPr>
        <a:defRPr sz="1800"/>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lgn="ctr" rtl="0">
              <a:defRPr sz="1100" b="1" i="0" u="none" strike="noStrike" kern="1200" baseline="0">
                <a:solidFill>
                  <a:srgbClr val="000000"/>
                </a:solidFill>
                <a:latin typeface="微软雅黑" pitchFamily="34" charset="-122"/>
                <a:ea typeface="微软雅黑" pitchFamily="34" charset="-122"/>
                <a:cs typeface="+mn-cs"/>
              </a:defRPr>
            </a:pPr>
            <a:r>
              <a:rPr lang="en-US" altLang="en-US" sz="1200" b="1" i="0" u="none" strike="noStrike" kern="1200" baseline="0" dirty="0">
                <a:solidFill>
                  <a:srgbClr val="00205B"/>
                </a:solidFill>
                <a:latin typeface="微软雅黑"/>
                <a:ea typeface="微软雅黑"/>
                <a:cs typeface="微软雅黑"/>
              </a:rPr>
              <a:t>2015</a:t>
            </a:r>
            <a:r>
              <a:rPr lang="zh-CN" altLang="en-US" sz="1200" b="1" i="0" u="none" strike="noStrike" kern="1200" baseline="0" dirty="0">
                <a:solidFill>
                  <a:srgbClr val="00205B"/>
                </a:solidFill>
                <a:latin typeface="微软雅黑"/>
                <a:ea typeface="微软雅黑"/>
                <a:cs typeface="微软雅黑"/>
              </a:rPr>
              <a:t>各地区石油消费份额</a:t>
            </a:r>
            <a:endParaRPr lang="en-US" altLang="en-US" sz="1200" b="1" i="0" u="none" strike="noStrike" kern="1200" baseline="0" dirty="0">
              <a:solidFill>
                <a:srgbClr val="00205B"/>
              </a:solidFill>
              <a:latin typeface="微软雅黑"/>
              <a:ea typeface="微软雅黑"/>
              <a:cs typeface="微软雅黑"/>
            </a:endParaRPr>
          </a:p>
        </c:rich>
      </c:tx>
      <c:layout>
        <c:manualLayout>
          <c:xMode val="edge"/>
          <c:yMode val="edge"/>
          <c:x val="0.21358364197530871"/>
          <c:y val="3.5284834744726774E-2"/>
        </c:manualLayout>
      </c:layout>
      <c:overlay val="0"/>
      <c:spPr>
        <a:noFill/>
        <a:ln>
          <a:noFill/>
        </a:ln>
        <a:effectLst/>
      </c:spPr>
      <c:txPr>
        <a:bodyPr rot="0" spcFirstLastPara="1" vertOverflow="ellipsis" vert="horz" wrap="square" anchor="ctr" anchorCtr="1"/>
        <a:lstStyle/>
        <a:p>
          <a:pPr algn="ctr" rtl="0">
            <a:defRPr sz="1100" b="1" i="0" u="none" strike="noStrike" kern="1200" baseline="0">
              <a:solidFill>
                <a:srgbClr val="000000"/>
              </a:solidFill>
              <a:latin typeface="微软雅黑" pitchFamily="34" charset="-122"/>
              <a:ea typeface="微软雅黑" pitchFamily="34" charset="-122"/>
              <a:cs typeface="+mn-cs"/>
            </a:defRPr>
          </a:pPr>
          <a:endParaRPr lang="zh-CN"/>
        </a:p>
      </c:txPr>
    </c:title>
    <c:autoTitleDeleted val="0"/>
    <c:plotArea>
      <c:layout>
        <c:manualLayout>
          <c:layoutTarget val="inner"/>
          <c:xMode val="edge"/>
          <c:yMode val="edge"/>
          <c:x val="0.22328024691358017"/>
          <c:y val="0.21441351762415975"/>
          <c:w val="0.5887172839506164"/>
          <c:h val="0.75707363694961338"/>
        </c:manualLayout>
      </c:layout>
      <c:pieChart>
        <c:varyColors val="1"/>
        <c:ser>
          <c:idx val="0"/>
          <c:order val="0"/>
          <c:tx>
            <c:v>2015</c:v>
          </c:tx>
          <c:explosion val="24"/>
          <c:dPt>
            <c:idx val="0"/>
            <c:bubble3D val="0"/>
            <c:spPr>
              <a:solidFill>
                <a:schemeClr val="accent1">
                  <a:shade val="50000"/>
                </a:schemeClr>
              </a:solidFill>
              <a:ln>
                <a:noFill/>
              </a:ln>
              <a:effectLst/>
            </c:spPr>
            <c:extLst xmlns:c16r2="http://schemas.microsoft.com/office/drawing/2015/06/chart">
              <c:ext xmlns:c16="http://schemas.microsoft.com/office/drawing/2014/chart" uri="{C3380CC4-5D6E-409C-BE32-E72D297353CC}">
                <c16:uniqueId val="{00000002-2421-4BA0-B871-154B792D3AA7}"/>
              </c:ext>
            </c:extLst>
          </c:dPt>
          <c:dPt>
            <c:idx val="1"/>
            <c:bubble3D val="0"/>
            <c:spPr>
              <a:solidFill>
                <a:schemeClr val="accent1">
                  <a:shade val="70000"/>
                </a:schemeClr>
              </a:solidFill>
              <a:ln>
                <a:noFill/>
              </a:ln>
              <a:effectLst/>
            </c:spPr>
            <c:extLst xmlns:c16r2="http://schemas.microsoft.com/office/drawing/2015/06/chart">
              <c:ext xmlns:c16="http://schemas.microsoft.com/office/drawing/2014/chart" uri="{C3380CC4-5D6E-409C-BE32-E72D297353CC}">
                <c16:uniqueId val="{00000001-05A6-4408-82AB-7642E3E37F77}"/>
              </c:ext>
            </c:extLst>
          </c:dPt>
          <c:dPt>
            <c:idx val="2"/>
            <c:bubble3D val="0"/>
            <c:spPr>
              <a:solidFill>
                <a:schemeClr val="accent1">
                  <a:shade val="90000"/>
                </a:schemeClr>
              </a:solidFill>
              <a:ln>
                <a:noFill/>
              </a:ln>
              <a:effectLst/>
            </c:spPr>
            <c:extLst xmlns:c16r2="http://schemas.microsoft.com/office/drawing/2015/06/chart">
              <c:ext xmlns:c16="http://schemas.microsoft.com/office/drawing/2014/chart" uri="{C3380CC4-5D6E-409C-BE32-E72D297353CC}">
                <c16:uniqueId val="{00000003-2421-4BA0-B871-154B792D3AA7}"/>
              </c:ext>
            </c:extLst>
          </c:dPt>
          <c:dPt>
            <c:idx val="3"/>
            <c:bubble3D val="0"/>
            <c:spPr>
              <a:solidFill>
                <a:schemeClr val="accent1">
                  <a:tint val="90000"/>
                </a:schemeClr>
              </a:solidFill>
              <a:ln>
                <a:noFill/>
              </a:ln>
              <a:effectLst/>
            </c:spPr>
            <c:extLst xmlns:c16r2="http://schemas.microsoft.com/office/drawing/2015/06/chart">
              <c:ext xmlns:c16="http://schemas.microsoft.com/office/drawing/2014/chart" uri="{C3380CC4-5D6E-409C-BE32-E72D297353CC}">
                <c16:uniqueId val="{00000003-05A6-4408-82AB-7642E3E37F77}"/>
              </c:ext>
            </c:extLst>
          </c:dPt>
          <c:dPt>
            <c:idx val="4"/>
            <c:bubble3D val="0"/>
            <c:spPr>
              <a:solidFill>
                <a:schemeClr val="accent1">
                  <a:tint val="70000"/>
                </a:schemeClr>
              </a:solidFill>
              <a:ln>
                <a:noFill/>
              </a:ln>
              <a:effectLst/>
            </c:spPr>
            <c:extLst xmlns:c16r2="http://schemas.microsoft.com/office/drawing/2015/06/chart">
              <c:ext xmlns:c16="http://schemas.microsoft.com/office/drawing/2014/chart" uri="{C3380CC4-5D6E-409C-BE32-E72D297353CC}">
                <c16:uniqueId val="{00000004-05A6-4408-82AB-7642E3E37F77}"/>
              </c:ext>
            </c:extLst>
          </c:dPt>
          <c:dPt>
            <c:idx val="5"/>
            <c:bubble3D val="0"/>
            <c:spPr>
              <a:solidFill>
                <a:schemeClr val="accent1">
                  <a:tint val="50000"/>
                </a:schemeClr>
              </a:solidFill>
              <a:ln>
                <a:noFill/>
              </a:ln>
              <a:effectLst/>
            </c:spPr>
            <c:extLst xmlns:c16r2="http://schemas.microsoft.com/office/drawing/2015/06/chart">
              <c:ext xmlns:c16="http://schemas.microsoft.com/office/drawing/2014/chart" uri="{C3380CC4-5D6E-409C-BE32-E72D297353CC}">
                <c16:uniqueId val="{00000000-2421-4BA0-B871-154B792D3AA7}"/>
              </c:ext>
            </c:extLst>
          </c:dPt>
          <c:dLbls>
            <c:dLbl>
              <c:idx val="0"/>
              <c:spPr>
                <a:noFill/>
                <a:ln>
                  <a:noFill/>
                </a:ln>
                <a:effectLst/>
              </c:spPr>
              <c:txPr>
                <a:bodyPr rot="0" spcFirstLastPara="1" vertOverflow="ellipsis" vert="horz" wrap="square" anchor="ctr" anchorCtr="1"/>
                <a:lstStyle/>
                <a:p>
                  <a:pPr>
                    <a:defRPr sz="1000" b="1" i="0" u="none" strike="noStrike" kern="1200" baseline="0">
                      <a:solidFill>
                        <a:schemeClr val="bg1">
                          <a:lumMod val="9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dLbl>
            <c:dLbl>
              <c:idx val="2"/>
              <c:spPr>
                <a:noFill/>
                <a:ln>
                  <a:noFill/>
                </a:ln>
                <a:effectLst/>
              </c:spPr>
              <c:txPr>
                <a:bodyPr rot="0" spcFirstLastPara="1" vertOverflow="ellipsis" vert="horz" wrap="square" anchor="ctr" anchorCtr="1"/>
                <a:lstStyle/>
                <a:p>
                  <a:pPr>
                    <a:defRPr sz="1000" b="1" i="0" u="none" strike="noStrike" kern="1200" baseline="0">
                      <a:solidFill>
                        <a:schemeClr val="bg1">
                          <a:lumMod val="9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dLbl>
            <c:dLbl>
              <c:idx val="5"/>
              <c:layout>
                <c:manualLayout>
                  <c:x val="1.1825822771828781E-2"/>
                  <c:y val="1.2677162854920918E-2"/>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0-2421-4BA0-B871-154B792D3AA7}"/>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000" b="1" i="0" u="none" strike="noStrike" kern="1200" baseline="0">
                    <a:solidFill>
                      <a:srgbClr val="003366"/>
                    </a:solidFill>
                    <a:latin typeface="微软雅黑" panose="020B0503020204020204" pitchFamily="34" charset="-122"/>
                    <a:ea typeface="微软雅黑" panose="020B0503020204020204" pitchFamily="34" charset="-122"/>
                    <a:cs typeface="+mn-cs"/>
                  </a:defRPr>
                </a:pPr>
                <a:endParaRPr lang="zh-CN"/>
              </a:p>
            </c:txPr>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Sheet6!$E$45:$E$50</c:f>
              <c:strCache>
                <c:ptCount val="6"/>
                <c:pt idx="0">
                  <c:v>北美</c:v>
                </c:pt>
                <c:pt idx="1">
                  <c:v>中南美</c:v>
                </c:pt>
                <c:pt idx="2">
                  <c:v>欧洲</c:v>
                </c:pt>
                <c:pt idx="3">
                  <c:v>中东</c:v>
                </c:pt>
                <c:pt idx="4">
                  <c:v>非洲</c:v>
                </c:pt>
                <c:pt idx="5">
                  <c:v>亚太</c:v>
                </c:pt>
              </c:strCache>
            </c:strRef>
          </c:cat>
          <c:val>
            <c:numRef>
              <c:f>Sheet6!$G$45:$G$50</c:f>
              <c:numCache>
                <c:formatCode>[&gt;0.05]0;[=0]\-;\^</c:formatCode>
                <c:ptCount val="6"/>
                <c:pt idx="0">
                  <c:v>23643.620601227885</c:v>
                </c:pt>
                <c:pt idx="1">
                  <c:v>7082.7624436066444</c:v>
                </c:pt>
                <c:pt idx="2">
                  <c:v>18379.685025928949</c:v>
                </c:pt>
                <c:pt idx="3">
                  <c:v>9569.7717971089987</c:v>
                </c:pt>
                <c:pt idx="4">
                  <c:v>3888.0153364132507</c:v>
                </c:pt>
                <c:pt idx="5">
                  <c:v>32444.195618850092</c:v>
                </c:pt>
              </c:numCache>
            </c:numRef>
          </c:val>
          <c:extLst xmlns:c16r2="http://schemas.microsoft.com/office/drawing/2015/06/chart">
            <c:ext xmlns:c16="http://schemas.microsoft.com/office/drawing/2014/chart" uri="{C3380CC4-5D6E-409C-BE32-E72D297353CC}">
              <c16:uniqueId val="{00000001-2421-4BA0-B871-154B792D3AA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zero"/>
    <c:showDLblsOverMax val="0"/>
  </c:chart>
  <c:spPr>
    <a:noFill/>
    <a:ln w="9525" cap="flat" cmpd="sng" algn="ctr">
      <a:noFill/>
      <a:prstDash val="solid"/>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baseline="0">
                <a:solidFill>
                  <a:srgbClr val="003366"/>
                </a:solidFill>
                <a:latin typeface="微软雅黑" panose="020B0503020204020204" pitchFamily="34" charset="-122"/>
                <a:ea typeface="微软雅黑" panose="020B0503020204020204" pitchFamily="34" charset="-122"/>
                <a:cs typeface="+mn-cs"/>
              </a:defRPr>
            </a:pPr>
            <a:r>
              <a:rPr lang="en-US" sz="1200">
                <a:solidFill>
                  <a:srgbClr val="003366"/>
                </a:solidFill>
              </a:rPr>
              <a:t>2015</a:t>
            </a:r>
            <a:r>
              <a:rPr lang="zh-CN" sz="1200">
                <a:solidFill>
                  <a:srgbClr val="003366"/>
                </a:solidFill>
              </a:rPr>
              <a:t>年石油生产量排名（单位：千桶</a:t>
            </a:r>
            <a:r>
              <a:rPr lang="en-US" sz="1200">
                <a:solidFill>
                  <a:srgbClr val="003366"/>
                </a:solidFill>
              </a:rPr>
              <a:t>/</a:t>
            </a:r>
            <a:r>
              <a:rPr lang="zh-CN" sz="1200">
                <a:solidFill>
                  <a:srgbClr val="003366"/>
                </a:solidFill>
              </a:rPr>
              <a:t>日）</a:t>
            </a:r>
          </a:p>
        </c:rich>
      </c:tx>
      <c:overlay val="0"/>
      <c:spPr>
        <a:noFill/>
        <a:ln>
          <a:noFill/>
        </a:ln>
        <a:effectLst/>
      </c:spPr>
      <c:txPr>
        <a:bodyPr rot="0" spcFirstLastPara="1" vertOverflow="ellipsis" vert="horz" wrap="square" anchor="ctr" anchorCtr="1"/>
        <a:lstStyle/>
        <a:p>
          <a:pPr>
            <a:defRPr sz="1200" b="1" i="0" u="none" strike="noStrike" kern="1200" baseline="0">
              <a:solidFill>
                <a:srgbClr val="003366"/>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bar"/>
        <c:grouping val="clustered"/>
        <c:varyColors val="0"/>
        <c:ser>
          <c:idx val="0"/>
          <c:order val="0"/>
          <c:tx>
            <c:strRef>
              <c:f>Sheet4!$C$261</c:f>
              <c:strCache>
                <c:ptCount val="1"/>
                <c:pt idx="0">
                  <c:v>产量</c:v>
                </c:pt>
              </c:strCache>
            </c:strRef>
          </c:tx>
          <c:spPr>
            <a:solidFill>
              <a:srgbClr val="002B62"/>
            </a:solidFill>
            <a:ln>
              <a:noFill/>
            </a:ln>
            <a:effectLst/>
          </c:spPr>
          <c:invertIfNegative val="0"/>
          <c:dPt>
            <c:idx val="5"/>
            <c:invertIfNegative val="0"/>
            <c:bubble3D val="0"/>
            <c:spPr>
              <a:solidFill>
                <a:schemeClr val="accent2"/>
              </a:solidFill>
              <a:ln>
                <a:solidFill>
                  <a:schemeClr val="accent2"/>
                </a:solidFill>
              </a:ln>
              <a:effectLst/>
            </c:spPr>
            <c:extLst xmlns:c16r2="http://schemas.microsoft.com/office/drawing/2015/06/chart">
              <c:ext xmlns:c16="http://schemas.microsoft.com/office/drawing/2014/chart" uri="{C3380CC4-5D6E-409C-BE32-E72D297353CC}">
                <c16:uniqueId val="{00000001-98E1-4B1A-90E5-837315C7A7B4}"/>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Sheet4!$B$262:$B$271</c:f>
              <c:strCache>
                <c:ptCount val="10"/>
                <c:pt idx="0">
                  <c:v>委内瑞拉</c:v>
                </c:pt>
                <c:pt idx="1">
                  <c:v>科威特</c:v>
                </c:pt>
                <c:pt idx="2">
                  <c:v>阿联酋</c:v>
                </c:pt>
                <c:pt idx="3">
                  <c:v>伊朗</c:v>
                </c:pt>
                <c:pt idx="4">
                  <c:v>伊拉克</c:v>
                </c:pt>
                <c:pt idx="5">
                  <c:v>中国</c:v>
                </c:pt>
                <c:pt idx="6">
                  <c:v>加拿大</c:v>
                </c:pt>
                <c:pt idx="7">
                  <c:v>俄罗斯</c:v>
                </c:pt>
                <c:pt idx="8">
                  <c:v>沙特阿拉伯</c:v>
                </c:pt>
                <c:pt idx="9">
                  <c:v>美国</c:v>
                </c:pt>
              </c:strCache>
            </c:strRef>
          </c:cat>
          <c:val>
            <c:numRef>
              <c:f>Sheet4!$C$262:$C$271</c:f>
              <c:numCache>
                <c:formatCode>General</c:formatCode>
                <c:ptCount val="10"/>
                <c:pt idx="0">
                  <c:v>2626</c:v>
                </c:pt>
                <c:pt idx="1">
                  <c:v>3096</c:v>
                </c:pt>
                <c:pt idx="2">
                  <c:v>3902</c:v>
                </c:pt>
                <c:pt idx="3">
                  <c:v>3920</c:v>
                </c:pt>
                <c:pt idx="4">
                  <c:v>4031</c:v>
                </c:pt>
                <c:pt idx="5">
                  <c:v>4309</c:v>
                </c:pt>
                <c:pt idx="6">
                  <c:v>4385</c:v>
                </c:pt>
                <c:pt idx="7">
                  <c:v>10980</c:v>
                </c:pt>
                <c:pt idx="8">
                  <c:v>12014</c:v>
                </c:pt>
                <c:pt idx="9">
                  <c:v>12704</c:v>
                </c:pt>
              </c:numCache>
            </c:numRef>
          </c:val>
          <c:extLst xmlns:c16r2="http://schemas.microsoft.com/office/drawing/2015/06/chart">
            <c:ext xmlns:c16="http://schemas.microsoft.com/office/drawing/2014/chart" uri="{C3380CC4-5D6E-409C-BE32-E72D297353CC}">
              <c16:uniqueId val="{00000002-98E1-4B1A-90E5-837315C7A7B4}"/>
            </c:ext>
          </c:extLst>
        </c:ser>
        <c:dLbls>
          <c:showLegendKey val="0"/>
          <c:showVal val="0"/>
          <c:showCatName val="0"/>
          <c:showSerName val="0"/>
          <c:showPercent val="0"/>
          <c:showBubbleSize val="0"/>
        </c:dLbls>
        <c:gapWidth val="150"/>
        <c:axId val="244381888"/>
        <c:axId val="244394168"/>
      </c:barChart>
      <c:catAx>
        <c:axId val="244381888"/>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4999"/>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244394168"/>
        <c:crosses val="autoZero"/>
        <c:auto val="1"/>
        <c:lblAlgn val="ctr"/>
        <c:lblOffset val="100"/>
        <c:noMultiLvlLbl val="0"/>
      </c:catAx>
      <c:valAx>
        <c:axId val="244394168"/>
        <c:scaling>
          <c:orientation val="minMax"/>
        </c:scaling>
        <c:delete val="1"/>
        <c:axPos val="b"/>
        <c:numFmt formatCode="General" sourceLinked="1"/>
        <c:majorTickMark val="out"/>
        <c:minorTickMark val="none"/>
        <c:tickLblPos val="none"/>
        <c:crossAx val="244381888"/>
        <c:crosses val="autoZero"/>
        <c:crossBetween val="between"/>
      </c:valAx>
      <c:spPr>
        <a:noFill/>
        <a:ln w="25400">
          <a:noFill/>
        </a:ln>
        <a:effectLst/>
      </c:spPr>
    </c:plotArea>
    <c:plotVisOnly val="1"/>
    <c:dispBlanksAs val="gap"/>
    <c:showDLblsOverMax val="0"/>
  </c:chart>
  <c:spPr>
    <a:noFill/>
    <a:ln w="9525" cap="flat" cmpd="sng" algn="ctr">
      <a:noFill/>
      <a:prstDash val="soli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baseline="0">
                <a:solidFill>
                  <a:srgbClr val="003366"/>
                </a:solidFill>
                <a:latin typeface="微软雅黑" panose="020B0503020204020204" pitchFamily="34" charset="-122"/>
                <a:ea typeface="微软雅黑" panose="020B0503020204020204" pitchFamily="34" charset="-122"/>
                <a:cs typeface="+mn-cs"/>
              </a:defRPr>
            </a:pPr>
            <a:r>
              <a:rPr lang="en-US" sz="1200">
                <a:solidFill>
                  <a:srgbClr val="003366"/>
                </a:solidFill>
              </a:rPr>
              <a:t>2015</a:t>
            </a:r>
            <a:r>
              <a:rPr lang="zh-CN" sz="1200">
                <a:solidFill>
                  <a:srgbClr val="003366"/>
                </a:solidFill>
              </a:rPr>
              <a:t>年石油消费量排名（单位：千桶</a:t>
            </a:r>
            <a:r>
              <a:rPr lang="en-US" sz="1200">
                <a:solidFill>
                  <a:srgbClr val="003366"/>
                </a:solidFill>
              </a:rPr>
              <a:t>/</a:t>
            </a:r>
            <a:r>
              <a:rPr lang="zh-CN" sz="1200">
                <a:solidFill>
                  <a:srgbClr val="003366"/>
                </a:solidFill>
              </a:rPr>
              <a:t>日）</a:t>
            </a:r>
          </a:p>
        </c:rich>
      </c:tx>
      <c:overlay val="0"/>
      <c:spPr>
        <a:noFill/>
        <a:ln>
          <a:noFill/>
        </a:ln>
        <a:effectLst/>
      </c:spPr>
      <c:txPr>
        <a:bodyPr rot="0" spcFirstLastPara="1" vertOverflow="ellipsis" vert="horz" wrap="square" anchor="ctr" anchorCtr="1"/>
        <a:lstStyle/>
        <a:p>
          <a:pPr>
            <a:defRPr sz="1200" b="1" i="0" u="none" strike="noStrike" kern="1200" baseline="0">
              <a:solidFill>
                <a:srgbClr val="003366"/>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bar"/>
        <c:grouping val="clustered"/>
        <c:varyColors val="0"/>
        <c:ser>
          <c:idx val="0"/>
          <c:order val="0"/>
          <c:tx>
            <c:strRef>
              <c:f>Sheet4!$E$261</c:f>
              <c:strCache>
                <c:ptCount val="1"/>
                <c:pt idx="0">
                  <c:v>消费量</c:v>
                </c:pt>
              </c:strCache>
            </c:strRef>
          </c:tx>
          <c:spPr>
            <a:solidFill>
              <a:srgbClr val="002B62"/>
            </a:solidFill>
            <a:ln>
              <a:noFill/>
            </a:ln>
            <a:effectLst/>
          </c:spPr>
          <c:invertIfNegative val="0"/>
          <c:dPt>
            <c:idx val="8"/>
            <c:invertIfNegative val="0"/>
            <c:bubble3D val="0"/>
            <c:spPr>
              <a:solidFill>
                <a:schemeClr val="accent2"/>
              </a:solidFill>
              <a:ln>
                <a:solidFill>
                  <a:schemeClr val="accent2"/>
                </a:solidFill>
              </a:ln>
              <a:effectLst/>
            </c:spPr>
            <c:extLst xmlns:c16r2="http://schemas.microsoft.com/office/drawing/2015/06/chart">
              <c:ext xmlns:c16="http://schemas.microsoft.com/office/drawing/2014/chart" uri="{C3380CC4-5D6E-409C-BE32-E72D297353CC}">
                <c16:uniqueId val="{00000001-C82F-485D-A2A9-F708EE9B377A}"/>
              </c:ext>
            </c:extLst>
          </c:dPt>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Sheet4!$D$262:$D$271</c:f>
              <c:strCache>
                <c:ptCount val="10"/>
                <c:pt idx="0">
                  <c:v>加拿大</c:v>
                </c:pt>
                <c:pt idx="1">
                  <c:v>德国</c:v>
                </c:pt>
                <c:pt idx="2">
                  <c:v>韩国</c:v>
                </c:pt>
                <c:pt idx="3">
                  <c:v>俄罗斯</c:v>
                </c:pt>
                <c:pt idx="4">
                  <c:v>巴西</c:v>
                </c:pt>
                <c:pt idx="5">
                  <c:v>沙特阿拉伯</c:v>
                </c:pt>
                <c:pt idx="6">
                  <c:v>日本</c:v>
                </c:pt>
                <c:pt idx="7">
                  <c:v>印度</c:v>
                </c:pt>
                <c:pt idx="8">
                  <c:v>中国</c:v>
                </c:pt>
                <c:pt idx="9">
                  <c:v>美国</c:v>
                </c:pt>
              </c:strCache>
            </c:strRef>
          </c:cat>
          <c:val>
            <c:numRef>
              <c:f>Sheet4!$E$262:$E$271</c:f>
              <c:numCache>
                <c:formatCode>General</c:formatCode>
                <c:ptCount val="10"/>
                <c:pt idx="0">
                  <c:v>2322</c:v>
                </c:pt>
                <c:pt idx="1">
                  <c:v>2338</c:v>
                </c:pt>
                <c:pt idx="2">
                  <c:v>2575</c:v>
                </c:pt>
                <c:pt idx="3">
                  <c:v>3113</c:v>
                </c:pt>
                <c:pt idx="4">
                  <c:v>3157</c:v>
                </c:pt>
                <c:pt idx="5">
                  <c:v>3895</c:v>
                </c:pt>
                <c:pt idx="6">
                  <c:v>4150</c:v>
                </c:pt>
                <c:pt idx="7">
                  <c:v>4159</c:v>
                </c:pt>
                <c:pt idx="8">
                  <c:v>11968</c:v>
                </c:pt>
                <c:pt idx="9">
                  <c:v>19396</c:v>
                </c:pt>
              </c:numCache>
            </c:numRef>
          </c:val>
          <c:extLst xmlns:c16r2="http://schemas.microsoft.com/office/drawing/2015/06/chart">
            <c:ext xmlns:c16="http://schemas.microsoft.com/office/drawing/2014/chart" uri="{C3380CC4-5D6E-409C-BE32-E72D297353CC}">
              <c16:uniqueId val="{00000002-C82F-485D-A2A9-F708EE9B377A}"/>
            </c:ext>
          </c:extLst>
        </c:ser>
        <c:dLbls>
          <c:showLegendKey val="0"/>
          <c:showVal val="0"/>
          <c:showCatName val="0"/>
          <c:showSerName val="0"/>
          <c:showPercent val="0"/>
          <c:showBubbleSize val="0"/>
        </c:dLbls>
        <c:gapWidth val="150"/>
        <c:axId val="244138432"/>
        <c:axId val="244138824"/>
      </c:barChart>
      <c:catAx>
        <c:axId val="244138432"/>
        <c:scaling>
          <c:orientation val="minMax"/>
        </c:scaling>
        <c:delete val="0"/>
        <c:axPos val="l"/>
        <c:numFmt formatCode="General" sourceLinked="0"/>
        <c:majorTickMark val="out"/>
        <c:minorTickMark val="none"/>
        <c:tickLblPos val="nextTo"/>
        <c:spPr>
          <a:noFill/>
          <a:ln w="9525" cap="flat" cmpd="sng" algn="ctr">
            <a:solidFill>
              <a:schemeClr val="tx1">
                <a:tint val="75000"/>
                <a:shade val="95000"/>
                <a:satMod val="104999"/>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微软雅黑" panose="020B0503020204020204" pitchFamily="34" charset="-122"/>
                <a:ea typeface="微软雅黑" panose="020B0503020204020204" pitchFamily="34" charset="-122"/>
                <a:cs typeface="+mn-cs"/>
              </a:defRPr>
            </a:pPr>
            <a:endParaRPr lang="zh-CN"/>
          </a:p>
        </c:txPr>
        <c:crossAx val="244138824"/>
        <c:crosses val="autoZero"/>
        <c:auto val="1"/>
        <c:lblAlgn val="ctr"/>
        <c:lblOffset val="100"/>
        <c:noMultiLvlLbl val="0"/>
      </c:catAx>
      <c:valAx>
        <c:axId val="244138824"/>
        <c:scaling>
          <c:orientation val="minMax"/>
        </c:scaling>
        <c:delete val="1"/>
        <c:axPos val="b"/>
        <c:numFmt formatCode="General" sourceLinked="1"/>
        <c:majorTickMark val="out"/>
        <c:minorTickMark val="none"/>
        <c:tickLblPos val="none"/>
        <c:crossAx val="244138432"/>
        <c:crosses val="autoZero"/>
        <c:crossBetween val="between"/>
      </c:valAx>
      <c:spPr>
        <a:noFill/>
        <a:ln w="25400">
          <a:noFill/>
        </a:ln>
        <a:effectLst/>
      </c:spPr>
    </c:plotArea>
    <c:plotVisOnly val="1"/>
    <c:dispBlanksAs val="gap"/>
    <c:showDLblsOverMax val="0"/>
  </c:chart>
  <c:spPr>
    <a:noFill/>
    <a:ln w="9525" cap="flat" cmpd="sng" algn="ctr">
      <a:noFill/>
      <a:prstDash val="soli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dPt>
            <c:idx val="0"/>
            <c:bubble3D val="0"/>
            <c:spPr>
              <a:solidFill>
                <a:schemeClr val="accent1">
                  <a:shade val="41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DE39-4331-AA68-25BE52474854}"/>
              </c:ext>
            </c:extLst>
          </c:dPt>
          <c:dPt>
            <c:idx val="1"/>
            <c:bubble3D val="0"/>
            <c:spPr>
              <a:solidFill>
                <a:schemeClr val="accent1">
                  <a:shade val="53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DE39-4331-AA68-25BE52474854}"/>
              </c:ext>
            </c:extLst>
          </c:dPt>
          <c:dPt>
            <c:idx val="2"/>
            <c:bubble3D val="0"/>
            <c:spPr>
              <a:solidFill>
                <a:schemeClr val="accent1">
                  <a:shade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DE39-4331-AA68-25BE52474854}"/>
              </c:ext>
            </c:extLst>
          </c:dPt>
          <c:dPt>
            <c:idx val="3"/>
            <c:bubble3D val="0"/>
            <c:spPr>
              <a:solidFill>
                <a:schemeClr val="accent1">
                  <a:shade val="7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DE39-4331-AA68-25BE52474854}"/>
              </c:ext>
            </c:extLst>
          </c:dPt>
          <c:dPt>
            <c:idx val="4"/>
            <c:bubble3D val="0"/>
            <c:spPr>
              <a:solidFill>
                <a:schemeClr val="accent1">
                  <a:shade val="8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DE39-4331-AA68-25BE52474854}"/>
              </c:ext>
            </c:extLst>
          </c:dPt>
          <c:dPt>
            <c:idx val="5"/>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B-DE39-4331-AA68-25BE52474854}"/>
              </c:ext>
            </c:extLst>
          </c:dPt>
          <c:dPt>
            <c:idx val="6"/>
            <c:bubble3D val="0"/>
            <c:spPr>
              <a:solidFill>
                <a:schemeClr val="accent1">
                  <a:tint val="89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DE39-4331-AA68-25BE52474854}"/>
              </c:ext>
            </c:extLst>
          </c:dPt>
          <c:dPt>
            <c:idx val="7"/>
            <c:bubble3D val="0"/>
            <c:spPr>
              <a:solidFill>
                <a:schemeClr val="accent1">
                  <a:tint val="77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F-DE39-4331-AA68-25BE52474854}"/>
              </c:ext>
            </c:extLst>
          </c:dPt>
          <c:dPt>
            <c:idx val="8"/>
            <c:bubble3D val="0"/>
            <c:spPr>
              <a:solidFill>
                <a:schemeClr val="accent1">
                  <a:tint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1-DE39-4331-AA68-25BE52474854}"/>
              </c:ext>
            </c:extLst>
          </c:dPt>
          <c:dPt>
            <c:idx val="9"/>
            <c:bubble3D val="0"/>
            <c:spPr>
              <a:solidFill>
                <a:schemeClr val="accent1">
                  <a:tint val="54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3-DE39-4331-AA68-25BE52474854}"/>
              </c:ext>
            </c:extLst>
          </c:dPt>
          <c:dPt>
            <c:idx val="10"/>
            <c:bubble3D val="0"/>
            <c:spPr>
              <a:solidFill>
                <a:schemeClr val="accent1">
                  <a:tint val="42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15-DE39-4331-AA68-25BE52474854}"/>
              </c:ext>
            </c:extLst>
          </c:dPt>
          <c:dLbls>
            <c:dLbl>
              <c:idx val="0"/>
              <c:layout>
                <c:manualLayout>
                  <c:x val="-9.8095580894576553E-2"/>
                  <c:y val="0.14833503425602931"/>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95000"/>
                        </a:schemeClr>
                      </a:solidFill>
                      <a:latin typeface="+mn-lt"/>
                      <a:ea typeface="+mn-ea"/>
                      <a:cs typeface="+mn-cs"/>
                    </a:defRPr>
                  </a:pPr>
                  <a:endParaRPr lang="zh-CN"/>
                </a:p>
              </c:tx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DE39-4331-AA68-25BE52474854}"/>
                </c:ext>
                <c:ext xmlns:c15="http://schemas.microsoft.com/office/drawing/2012/chart" uri="{CE6537A1-D6FC-4f65-9D91-7224C49458BB}"/>
              </c:extLst>
            </c:dLbl>
            <c:dLbl>
              <c:idx val="3"/>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95000"/>
                        </a:schemeClr>
                      </a:solidFill>
                      <a:latin typeface="+mn-lt"/>
                      <a:ea typeface="+mn-ea"/>
                      <a:cs typeface="+mn-cs"/>
                    </a:defRPr>
                  </a:pPr>
                  <a:endParaRPr lang="zh-CN"/>
                </a:p>
              </c:txPr>
              <c:showLegendKey val="0"/>
              <c:showVal val="0"/>
              <c:showCatName val="1"/>
              <c:showSerName val="0"/>
              <c:showPercent val="1"/>
              <c:showBubbleSize val="0"/>
            </c:dLbl>
            <c:dLbl>
              <c:idx val="4"/>
              <c:tx>
                <c:rich>
                  <a:bodyPr/>
                  <a:lstStyle/>
                  <a:p>
                    <a:r>
                      <a:rPr lang="zh-CN" altLang="en-US" b="1" dirty="0"/>
                      <a:t>中质中硫
</a:t>
                    </a:r>
                    <a:r>
                      <a:rPr lang="en-US" altLang="zh-CN" b="1" dirty="0"/>
                      <a:t>4%</a:t>
                    </a:r>
                    <a:endParaRPr lang="zh-CN" altLang="en-US" b="1" dirty="0"/>
                  </a:p>
                </c:rich>
              </c:tx>
              <c:showLegendKey val="0"/>
              <c:showVal val="0"/>
              <c:showCatName val="1"/>
              <c:showSerName val="0"/>
              <c:showPercent val="1"/>
              <c:showBubbleSize val="0"/>
              <c:extLst>
                <c:ext xmlns:c15="http://schemas.microsoft.com/office/drawing/2012/chart" uri="{CE6537A1-D6FC-4f65-9D91-7224C49458BB}"/>
              </c:extLst>
            </c:dLbl>
            <c:dLbl>
              <c:idx val="5"/>
              <c:tx>
                <c:rich>
                  <a:bodyPr rot="0" spcFirstLastPara="1" vertOverflow="ellipsis" vert="horz" wrap="square" lIns="38100" tIns="19050" rIns="38100" bIns="19050" anchor="ctr" anchorCtr="1">
                    <a:spAutoFit/>
                  </a:bodyPr>
                  <a:lstStyle/>
                  <a:p>
                    <a:pPr>
                      <a:defRPr sz="900" b="0" i="0" u="none" strike="noStrike" kern="1200" baseline="0">
                        <a:solidFill>
                          <a:schemeClr val="bg1">
                            <a:lumMod val="95000"/>
                          </a:schemeClr>
                        </a:solidFill>
                        <a:latin typeface="+mn-lt"/>
                        <a:ea typeface="+mn-ea"/>
                        <a:cs typeface="+mn-cs"/>
                      </a:defRPr>
                    </a:pPr>
                    <a:r>
                      <a:rPr lang="zh-CN" altLang="en-US" b="1" dirty="0"/>
                      <a:t>中质高硫
</a:t>
                    </a:r>
                    <a:r>
                      <a:rPr lang="en-US" altLang="zh-CN" b="1" dirty="0"/>
                      <a:t>40%</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lumMod val="95000"/>
                        </a:schemeClr>
                      </a:solidFill>
                      <a:latin typeface="+mn-lt"/>
                      <a:ea typeface="+mn-ea"/>
                      <a:cs typeface="+mn-cs"/>
                    </a:defRPr>
                  </a:pPr>
                  <a:endParaRPr lang="zh-CN"/>
                </a:p>
              </c:txP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CN"/>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'[Microsoft PowerPoint 中的图表]Sheet1'!$A$2:$A$12</c:f>
              <c:strCache>
                <c:ptCount val="11"/>
                <c:pt idx="0">
                  <c:v>轻质低硫</c:v>
                </c:pt>
                <c:pt idx="1">
                  <c:v>轻质中硫</c:v>
                </c:pt>
                <c:pt idx="2">
                  <c:v>轻质高硫</c:v>
                </c:pt>
                <c:pt idx="3">
                  <c:v>中质低硫</c:v>
                </c:pt>
                <c:pt idx="4">
                  <c:v>中质中硫</c:v>
                </c:pt>
                <c:pt idx="5">
                  <c:v>中质高硫</c:v>
                </c:pt>
                <c:pt idx="6">
                  <c:v>重质高硫</c:v>
                </c:pt>
                <c:pt idx="7">
                  <c:v>重质中硫</c:v>
                </c:pt>
                <c:pt idx="8">
                  <c:v>重质低硫</c:v>
                </c:pt>
                <c:pt idx="9">
                  <c:v>超轻质</c:v>
                </c:pt>
                <c:pt idx="10">
                  <c:v>其他</c:v>
                </c:pt>
              </c:strCache>
            </c:strRef>
          </c:cat>
          <c:val>
            <c:numRef>
              <c:f>'[Microsoft PowerPoint 中的图表]Sheet1'!$B$2:$B$12</c:f>
              <c:numCache>
                <c:formatCode>0.0%</c:formatCode>
                <c:ptCount val="11"/>
                <c:pt idx="0">
                  <c:v>0.25121951219512179</c:v>
                </c:pt>
                <c:pt idx="1">
                  <c:v>6.7423989308386292E-2</c:v>
                </c:pt>
                <c:pt idx="2">
                  <c:v>4.1964584029401973E-2</c:v>
                </c:pt>
                <c:pt idx="3">
                  <c:v>0.14670898763782175</c:v>
                </c:pt>
                <c:pt idx="4">
                  <c:v>5.6498496491814251E-2</c:v>
                </c:pt>
                <c:pt idx="5">
                  <c:v>0.53818910791847663</c:v>
                </c:pt>
                <c:pt idx="6">
                  <c:v>0.12225192114934848</c:v>
                </c:pt>
                <c:pt idx="7">
                  <c:v>3.2793184096224545E-2</c:v>
                </c:pt>
                <c:pt idx="8">
                  <c:v>3.1673905780153749E-2</c:v>
                </c:pt>
                <c:pt idx="9">
                  <c:v>6.0257266956231272E-2</c:v>
                </c:pt>
                <c:pt idx="10">
                  <c:v>1.1627129969929845E-2</c:v>
                </c:pt>
              </c:numCache>
            </c:numRef>
          </c:val>
          <c:extLst xmlns:c16r2="http://schemas.microsoft.com/office/drawing/2015/06/chart">
            <c:ext xmlns:c16="http://schemas.microsoft.com/office/drawing/2014/chart" uri="{C3380CC4-5D6E-409C-BE32-E72D297353CC}">
              <c16:uniqueId val="{00000016-DE39-4331-AA68-25BE52474854}"/>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AB8FBD-1EC7-47EA-8254-4A3673285B90}" type="doc">
      <dgm:prSet loTypeId="urn:microsoft.com/office/officeart/2005/8/layout/vList5" loCatId="list" qsTypeId="urn:microsoft.com/office/officeart/2005/8/quickstyle/simple1#2" qsCatId="simple" csTypeId="urn:microsoft.com/office/officeart/2005/8/colors/accent1_2#1" csCatId="accent1" phldr="1"/>
      <dgm:spPr/>
      <dgm:t>
        <a:bodyPr/>
        <a:lstStyle/>
        <a:p>
          <a:endParaRPr lang="zh-CN" altLang="en-US"/>
        </a:p>
      </dgm:t>
    </dgm:pt>
    <dgm:pt modelId="{143B3259-11C4-46B6-B2E9-02A320762AED}">
      <dgm:prSet phldrT="[文本]" custT="1"/>
      <dgm:spPr>
        <a:solidFill>
          <a:schemeClr val="accent1">
            <a:lumMod val="75000"/>
          </a:schemeClr>
        </a:solidFill>
      </dgm:spPr>
      <dgm:t>
        <a:bodyPr/>
        <a:lstStyle/>
        <a:p>
          <a:pPr>
            <a:lnSpc>
              <a:spcPct val="100000"/>
            </a:lnSpc>
          </a:pPr>
          <a:r>
            <a:rPr lang="zh-CN" altLang="en-US" sz="1200" b="1" dirty="0" smtClean="0">
              <a:latin typeface="微软雅黑" panose="020B0503020204020204" pitchFamily="34" charset="-122"/>
              <a:ea typeface="微软雅黑" panose="020B0503020204020204" pitchFamily="34" charset="-122"/>
            </a:rPr>
            <a:t>中介机构</a:t>
          </a:r>
          <a:r>
            <a:rPr lang="en-US" altLang="zh-CN" sz="1200" b="1" dirty="0" smtClean="0">
              <a:latin typeface="微软雅黑" panose="020B0503020204020204" pitchFamily="34" charset="-122"/>
              <a:ea typeface="微软雅黑" panose="020B0503020204020204" pitchFamily="34" charset="-122"/>
            </a:rPr>
            <a:t>(Intermediary) </a:t>
          </a:r>
          <a:endParaRPr lang="zh-CN" altLang="en-US" sz="1200" dirty="0">
            <a:latin typeface="微软雅黑" panose="020B0503020204020204" pitchFamily="34" charset="-122"/>
            <a:ea typeface="微软雅黑" panose="020B0503020204020204" pitchFamily="34" charset="-122"/>
          </a:endParaRPr>
        </a:p>
      </dgm:t>
    </dgm:pt>
    <dgm:pt modelId="{F4FB8331-81BE-4631-9B0C-8A1558847EC4}" type="parTrans" cxnId="{2E58A058-ED0C-46E1-BDE6-211721293B64}">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F8AA0183-6F81-4BE6-A9BC-BD2F15F533CA}" type="sibTrans" cxnId="{2E58A058-ED0C-46E1-BDE6-211721293B64}">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204994D9-10A6-4C9C-BEA7-ECDC562126AC}">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期货经纪机构 </a:t>
          </a:r>
          <a:r>
            <a:rPr lang="en-US" altLang="zh-CN" sz="900" dirty="0" smtClean="0">
              <a:latin typeface="微软雅黑" panose="020B0503020204020204" pitchFamily="34" charset="-122"/>
              <a:ea typeface="微软雅黑" panose="020B0503020204020204" pitchFamily="34" charset="-122"/>
            </a:rPr>
            <a:t>(FCMs)</a:t>
          </a:r>
          <a:endParaRPr lang="zh-CN" altLang="en-US" sz="900" dirty="0">
            <a:latin typeface="微软雅黑" panose="020B0503020204020204" pitchFamily="34" charset="-122"/>
            <a:ea typeface="微软雅黑" panose="020B0503020204020204" pitchFamily="34" charset="-122"/>
          </a:endParaRPr>
        </a:p>
      </dgm:t>
    </dgm:pt>
    <dgm:pt modelId="{8BF8E09E-813D-45E8-9BC4-6441EA0CFF7E}" type="parTrans" cxnId="{D6B88153-F4CA-427B-BDC4-3AF3E3902B76}">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ED755FD2-5A19-4202-915B-06BEB85AAC4B}" type="sibTrans" cxnId="{D6B88153-F4CA-427B-BDC4-3AF3E3902B76}">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3E0CB79A-86ED-4C75-96D5-BF9AE547CCAF}">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投行机构经纪业务 </a:t>
          </a:r>
          <a:r>
            <a:rPr lang="en-US" altLang="zh-CN" sz="900" dirty="0" smtClean="0">
              <a:latin typeface="微软雅黑" panose="020B0503020204020204" pitchFamily="34" charset="-122"/>
              <a:ea typeface="微软雅黑" panose="020B0503020204020204" pitchFamily="34" charset="-122"/>
            </a:rPr>
            <a:t>(Prime Brokers)</a:t>
          </a:r>
          <a:endParaRPr lang="zh-CN" altLang="en-US" sz="900" dirty="0">
            <a:latin typeface="微软雅黑" panose="020B0503020204020204" pitchFamily="34" charset="-122"/>
            <a:ea typeface="微软雅黑" panose="020B0503020204020204" pitchFamily="34" charset="-122"/>
          </a:endParaRPr>
        </a:p>
      </dgm:t>
    </dgm:pt>
    <dgm:pt modelId="{2BB46DC2-A9BF-40AB-BC8D-B57941A73D8F}" type="parTrans" cxnId="{59707A9D-A713-4DB5-AF2C-5DBA1D2E06F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17FA817C-EFF6-4CFC-8D75-119FBC324DFE}" type="sibTrans" cxnId="{59707A9D-A713-4DB5-AF2C-5DBA1D2E06F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350EABCF-01FD-4E25-A27F-272881DAF915}">
      <dgm:prSet phldrT="[文本]" custT="1"/>
      <dgm:spPr>
        <a:solidFill>
          <a:schemeClr val="accent1">
            <a:lumMod val="75000"/>
          </a:schemeClr>
        </a:solidFill>
      </dgm:spPr>
      <dgm:t>
        <a:bodyPr/>
        <a:lstStyle/>
        <a:p>
          <a:pPr>
            <a:lnSpc>
              <a:spcPct val="100000"/>
            </a:lnSpc>
          </a:pPr>
          <a:r>
            <a:rPr lang="zh-CN" altLang="en-US" sz="1200" b="1" dirty="0" smtClean="0">
              <a:latin typeface="微软雅黑" panose="020B0503020204020204" pitchFamily="34" charset="-122"/>
              <a:ea typeface="微软雅黑" panose="020B0503020204020204" pitchFamily="34" charset="-122"/>
            </a:rPr>
            <a:t>银行</a:t>
          </a:r>
          <a:endParaRPr lang="zh-CN" altLang="en-US" sz="1200" dirty="0">
            <a:latin typeface="微软雅黑" panose="020B0503020204020204" pitchFamily="34" charset="-122"/>
            <a:ea typeface="微软雅黑" panose="020B0503020204020204" pitchFamily="34" charset="-122"/>
          </a:endParaRPr>
        </a:p>
      </dgm:t>
    </dgm:pt>
    <dgm:pt modelId="{0D87EA80-E086-4287-8BD8-3D661B249B21}" type="parTrans" cxnId="{CCF501B4-8335-4899-AB3C-E11710A80445}">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99726436-23CE-4537-98C8-344CF310AEAD}" type="sibTrans" cxnId="{CCF501B4-8335-4899-AB3C-E11710A80445}">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EFC80FB9-CD3A-4700-BBAF-BC50123FB389}">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使用期货商品进行风险对冲或自营交易的部门</a:t>
          </a:r>
          <a:endParaRPr lang="zh-CN" altLang="en-US" sz="900" dirty="0">
            <a:latin typeface="微软雅黑" panose="020B0503020204020204" pitchFamily="34" charset="-122"/>
            <a:ea typeface="微软雅黑" panose="020B0503020204020204" pitchFamily="34" charset="-122"/>
          </a:endParaRPr>
        </a:p>
      </dgm:t>
    </dgm:pt>
    <dgm:pt modelId="{C641EF21-A5E9-47BC-ADC7-DCB8A8F8E590}" type="parTrans" cxnId="{6EA22510-414E-4F90-81D4-DD8F2270667F}">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86FA4931-52AE-4E26-8B8B-FDE3087F90AB}" type="sibTrans" cxnId="{6EA22510-414E-4F90-81D4-DD8F2270667F}">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CC70970A-5BD5-4B9A-A561-156BF27C6903}">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结算银行</a:t>
          </a:r>
          <a:endParaRPr lang="zh-CN" altLang="en-US" sz="900" dirty="0">
            <a:latin typeface="微软雅黑" panose="020B0503020204020204" pitchFamily="34" charset="-122"/>
            <a:ea typeface="微软雅黑" panose="020B0503020204020204" pitchFamily="34" charset="-122"/>
          </a:endParaRPr>
        </a:p>
      </dgm:t>
    </dgm:pt>
    <dgm:pt modelId="{31200588-615D-420F-B69B-22DE52F19A74}" type="parTrans" cxnId="{BA06E581-3816-40D4-A514-E4142C2E0526}">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8A676970-AE27-4AE2-B6BB-58FA2F02DEFD}" type="sibTrans" cxnId="{BA06E581-3816-40D4-A514-E4142C2E0526}">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7E5CD4B2-A9CD-40CD-A173-8405BAB8E327}">
      <dgm:prSet phldrT="[文本]" custT="1"/>
      <dgm:spPr>
        <a:solidFill>
          <a:schemeClr val="accent1">
            <a:lumMod val="75000"/>
          </a:schemeClr>
        </a:solidFill>
      </dgm:spPr>
      <dgm:t>
        <a:bodyPr/>
        <a:lstStyle/>
        <a:p>
          <a:pPr>
            <a:lnSpc>
              <a:spcPct val="100000"/>
            </a:lnSpc>
          </a:pPr>
          <a:r>
            <a:rPr lang="zh-CN" altLang="en-US" sz="1200" b="1" dirty="0" smtClean="0">
              <a:latin typeface="微软雅黑" panose="020B0503020204020204" pitchFamily="34" charset="-122"/>
              <a:ea typeface="微软雅黑" panose="020B0503020204020204" pitchFamily="34" charset="-122"/>
            </a:rPr>
            <a:t>能源行业机构</a:t>
          </a:r>
          <a:r>
            <a:rPr lang="en-US" altLang="zh-CN" sz="1200" b="1" dirty="0" smtClean="0">
              <a:latin typeface="微软雅黑" panose="020B0503020204020204" pitchFamily="34" charset="-122"/>
              <a:ea typeface="微软雅黑" panose="020B0503020204020204" pitchFamily="34" charset="-122"/>
            </a:rPr>
            <a:t>(Commercials)</a:t>
          </a:r>
          <a:endParaRPr lang="zh-CN" altLang="en-US" sz="1200" dirty="0">
            <a:latin typeface="微软雅黑" panose="020B0503020204020204" pitchFamily="34" charset="-122"/>
            <a:ea typeface="微软雅黑" panose="020B0503020204020204" pitchFamily="34" charset="-122"/>
          </a:endParaRPr>
        </a:p>
      </dgm:t>
    </dgm:pt>
    <dgm:pt modelId="{5D336336-80CA-467A-AC9C-84EEF15D0075}" type="parTrans" cxnId="{8EE66385-7986-4CDC-A9A0-64506519AFC7}">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6F6FC15A-CB87-4C92-8C96-241FCC4794E3}" type="sibTrans" cxnId="{8EE66385-7986-4CDC-A9A0-64506519AFC7}">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8B28E880-219F-429A-8A9E-D4AA186B94B1}">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石油公司 （</a:t>
          </a:r>
          <a:r>
            <a:rPr lang="en-US" altLang="zh-CN" sz="900" dirty="0" smtClean="0">
              <a:latin typeface="微软雅黑" panose="020B0503020204020204" pitchFamily="34" charset="-122"/>
              <a:ea typeface="微软雅黑" panose="020B0503020204020204" pitchFamily="34" charset="-122"/>
            </a:rPr>
            <a:t>NOC</a:t>
          </a:r>
          <a:r>
            <a:rPr lang="zh-CN" altLang="en-US" sz="900" dirty="0" smtClean="0">
              <a:latin typeface="微软雅黑" panose="020B0503020204020204" pitchFamily="34" charset="-122"/>
              <a:ea typeface="微软雅黑" panose="020B0503020204020204" pitchFamily="34" charset="-122"/>
            </a:rPr>
            <a:t>，</a:t>
          </a:r>
          <a:r>
            <a:rPr lang="en-US" altLang="zh-CN" sz="900" dirty="0" smtClean="0">
              <a:latin typeface="微软雅黑" panose="020B0503020204020204" pitchFamily="34" charset="-122"/>
              <a:ea typeface="微软雅黑" panose="020B0503020204020204" pitchFamily="34" charset="-122"/>
            </a:rPr>
            <a:t>IOC</a:t>
          </a:r>
          <a:r>
            <a:rPr lang="zh-CN" altLang="en-US" sz="900" dirty="0" smtClean="0">
              <a:latin typeface="微软雅黑" panose="020B0503020204020204" pitchFamily="34" charset="-122"/>
              <a:ea typeface="微软雅黑" panose="020B0503020204020204" pitchFamily="34" charset="-122"/>
            </a:rPr>
            <a:t>）</a:t>
          </a:r>
          <a:endParaRPr lang="zh-CN" altLang="en-US" sz="900" dirty="0">
            <a:latin typeface="微软雅黑" panose="020B0503020204020204" pitchFamily="34" charset="-122"/>
            <a:ea typeface="微软雅黑" panose="020B0503020204020204" pitchFamily="34" charset="-122"/>
          </a:endParaRPr>
        </a:p>
      </dgm:t>
    </dgm:pt>
    <dgm:pt modelId="{5C3ED83B-D7A5-4BA0-9001-640EEAD64AF5}" type="parTrans" cxnId="{45170F53-586C-433C-A130-207A2409CD21}">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047E3455-E9E3-468B-9DBD-76BBC3F71716}" type="sibTrans" cxnId="{45170F53-586C-433C-A130-207A2409CD21}">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5FE54114-1282-4464-8AAD-846903E81411}">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能源贸易商（</a:t>
          </a:r>
          <a:r>
            <a:rPr lang="en-US" altLang="zh-CN" sz="900" dirty="0" smtClean="0">
              <a:latin typeface="微软雅黑" panose="020B0503020204020204" pitchFamily="34" charset="-122"/>
              <a:ea typeface="微软雅黑" panose="020B0503020204020204" pitchFamily="34" charset="-122"/>
            </a:rPr>
            <a:t>Trading House)</a:t>
          </a:r>
          <a:endParaRPr lang="zh-CN" altLang="en-US" sz="900" dirty="0">
            <a:latin typeface="微软雅黑" panose="020B0503020204020204" pitchFamily="34" charset="-122"/>
            <a:ea typeface="微软雅黑" panose="020B0503020204020204" pitchFamily="34" charset="-122"/>
          </a:endParaRPr>
        </a:p>
      </dgm:t>
    </dgm:pt>
    <dgm:pt modelId="{D8901B67-14D5-4E51-8239-985617930FEC}" type="parTrans" cxnId="{ECB5CB8E-5715-4825-A3F1-66E2895874D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CC2E1D41-9115-4A81-A3CD-4ACB528C4EB9}" type="sibTrans" cxnId="{ECB5CB8E-5715-4825-A3F1-66E2895874D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CC57F8B6-8A07-4559-9D3D-C4754087DD08}">
      <dgm:prSet phldrT="[文本]" custT="1"/>
      <dgm:spPr>
        <a:solidFill>
          <a:schemeClr val="accent1">
            <a:lumMod val="75000"/>
          </a:schemeClr>
        </a:solidFill>
      </dgm:spPr>
      <dgm:t>
        <a:bodyPr/>
        <a:lstStyle/>
        <a:p>
          <a:pPr algn="ctr">
            <a:lnSpc>
              <a:spcPct val="100000"/>
            </a:lnSpc>
          </a:pPr>
          <a:r>
            <a:rPr lang="zh-CN" altLang="en-US" sz="1200" b="1" dirty="0" smtClean="0">
              <a:latin typeface="微软雅黑" panose="020B0503020204020204" pitchFamily="34" charset="-122"/>
              <a:ea typeface="微软雅黑" panose="020B0503020204020204" pitchFamily="34" charset="-122"/>
            </a:rPr>
            <a:t>自营机构</a:t>
          </a:r>
          <a:endParaRPr lang="en-US" altLang="zh-CN" sz="1200" b="1" dirty="0" smtClean="0">
            <a:latin typeface="微软雅黑" panose="020B0503020204020204" pitchFamily="34" charset="-122"/>
            <a:ea typeface="微软雅黑" panose="020B0503020204020204" pitchFamily="34" charset="-122"/>
          </a:endParaRPr>
        </a:p>
      </dgm:t>
    </dgm:pt>
    <dgm:pt modelId="{8DA526A1-C2A6-443A-B29B-17D3A2C3D0DA}" type="parTrans" cxnId="{FED21000-7E56-4F2F-8E8E-7AD1C7C4D8C0}">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9F89551D-55EC-4B55-86F0-BFA979550129}" type="sibTrans" cxnId="{FED21000-7E56-4F2F-8E8E-7AD1C7C4D8C0}">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C6491A17-6487-4C30-A385-B16C209D5FE0}">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金融机构</a:t>
          </a:r>
          <a:r>
            <a:rPr lang="en-US" altLang="zh-CN" sz="900" dirty="0" smtClean="0">
              <a:latin typeface="微软雅黑" panose="020B0503020204020204" pitchFamily="34" charset="-122"/>
              <a:ea typeface="微软雅黑" panose="020B0503020204020204" pitchFamily="34" charset="-122"/>
            </a:rPr>
            <a:t>/</a:t>
          </a:r>
          <a:r>
            <a:rPr lang="zh-CN" altLang="en-US" sz="900" dirty="0" smtClean="0">
              <a:latin typeface="微软雅黑" panose="020B0503020204020204" pitchFamily="34" charset="-122"/>
              <a:ea typeface="微软雅黑" panose="020B0503020204020204" pitchFamily="34" charset="-122"/>
            </a:rPr>
            <a:t>贸易公司下设自营商</a:t>
          </a:r>
          <a:endParaRPr lang="zh-CN" altLang="en-US" sz="900" dirty="0">
            <a:latin typeface="微软雅黑" panose="020B0503020204020204" pitchFamily="34" charset="-122"/>
            <a:ea typeface="微软雅黑" panose="020B0503020204020204" pitchFamily="34" charset="-122"/>
          </a:endParaRPr>
        </a:p>
      </dgm:t>
    </dgm:pt>
    <dgm:pt modelId="{13A76394-B445-4939-A679-D190AF676221}" type="parTrans" cxnId="{DAA8A419-93D6-477A-BA30-72A2959C3114}">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0FFFB384-6A53-45AA-9943-128F27E769BF}" type="sibTrans" cxnId="{DAA8A419-93D6-477A-BA30-72A2959C3114}">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5EEAA668-2EE2-4C89-9433-D09A3628BD42}">
      <dgm:prSet phldrT="[文本]" custT="1"/>
      <dgm:spPr>
        <a:solidFill>
          <a:schemeClr val="accent1">
            <a:lumMod val="75000"/>
          </a:schemeClr>
        </a:solidFill>
      </dgm:spPr>
      <dgm:t>
        <a:bodyPr/>
        <a:lstStyle/>
        <a:p>
          <a:pPr>
            <a:lnSpc>
              <a:spcPct val="100000"/>
            </a:lnSpc>
          </a:pPr>
          <a:r>
            <a:rPr lang="zh-CN" altLang="en-US" sz="1200" b="1" dirty="0" smtClean="0">
              <a:latin typeface="微软雅黑" panose="020B0503020204020204" pitchFamily="34" charset="-122"/>
              <a:ea typeface="微软雅黑" panose="020B0503020204020204" pitchFamily="34" charset="-122"/>
            </a:rPr>
            <a:t>基金公司</a:t>
          </a:r>
          <a:endParaRPr lang="zh-CN" altLang="en-US" sz="1200" dirty="0">
            <a:latin typeface="微软雅黑" panose="020B0503020204020204" pitchFamily="34" charset="-122"/>
            <a:ea typeface="微软雅黑" panose="020B0503020204020204" pitchFamily="34" charset="-122"/>
          </a:endParaRPr>
        </a:p>
      </dgm:t>
    </dgm:pt>
    <dgm:pt modelId="{175D5052-5C0A-4930-994D-EC3B33CADF22}" type="parTrans" cxnId="{F8735458-3813-41B3-BB4F-E0833EE187D1}">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1BFC5F3D-0EFD-4058-B35A-6661E65B1DA1}" type="sibTrans" cxnId="{F8735458-3813-41B3-BB4F-E0833EE187D1}">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1FAE748C-9C0C-4EF1-82EE-E53C371EE3F6}">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与商品投资相关的共同基金、对冲基金、期货投资基金</a:t>
          </a:r>
          <a:r>
            <a:rPr lang="en-US" altLang="zh-CN" sz="900" dirty="0" smtClean="0">
              <a:latin typeface="微软雅黑" panose="020B0503020204020204" pitchFamily="34" charset="-122"/>
              <a:ea typeface="微软雅黑" panose="020B0503020204020204" pitchFamily="34" charset="-122"/>
            </a:rPr>
            <a:t>(CTA Funds/Managed Futures)</a:t>
          </a:r>
          <a:endParaRPr lang="zh-CN" altLang="en-US" sz="900" dirty="0">
            <a:latin typeface="微软雅黑" panose="020B0503020204020204" pitchFamily="34" charset="-122"/>
            <a:ea typeface="微软雅黑" panose="020B0503020204020204" pitchFamily="34" charset="-122"/>
          </a:endParaRPr>
        </a:p>
      </dgm:t>
    </dgm:pt>
    <dgm:pt modelId="{F612448D-7CCB-4C1B-880A-F7064E096E05}" type="parTrans" cxnId="{588113FF-5D9B-4F07-889C-62A60EAD0C7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0FF7BF38-23CC-479C-912B-9B9D68026C35}" type="sibTrans" cxnId="{588113FF-5D9B-4F07-889C-62A60EAD0C7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11E13D24-1D88-453D-B6C0-042EAC6D9616}">
      <dgm:prSet phldrT="[文本]" custT="1"/>
      <dgm:spPr>
        <a:solidFill>
          <a:schemeClr val="bg1">
            <a:lumMod val="85000"/>
            <a:alpha val="90000"/>
          </a:schemeClr>
        </a:solidFill>
      </dgm:spPr>
      <dgm:t>
        <a:bodyPr/>
        <a:lstStyle/>
        <a:p>
          <a:pPr>
            <a:lnSpc>
              <a:spcPct val="100000"/>
            </a:lnSpc>
            <a:spcAft>
              <a:spcPts val="0"/>
            </a:spcAft>
          </a:pPr>
          <a:r>
            <a:rPr lang="en-US" altLang="zh-CN" sz="900" dirty="0" smtClean="0">
              <a:latin typeface="微软雅黑" panose="020B0503020204020204" pitchFamily="34" charset="-122"/>
              <a:ea typeface="微软雅黑" panose="020B0503020204020204" pitchFamily="34" charset="-122"/>
            </a:rPr>
            <a:t>IB(Introducing Brokers)</a:t>
          </a:r>
          <a:r>
            <a:rPr lang="zh-CN" altLang="en-US" sz="900" dirty="0" smtClean="0">
              <a:latin typeface="微软雅黑" panose="020B0503020204020204" pitchFamily="34" charset="-122"/>
              <a:ea typeface="微软雅黑" panose="020B0503020204020204" pitchFamily="34" charset="-122"/>
            </a:rPr>
            <a:t>，其客户可为以下个机构法人或个人散户</a:t>
          </a:r>
          <a:endParaRPr lang="zh-CN" altLang="en-US" sz="900" dirty="0">
            <a:latin typeface="微软雅黑" panose="020B0503020204020204" pitchFamily="34" charset="-122"/>
            <a:ea typeface="微软雅黑" panose="020B0503020204020204" pitchFamily="34" charset="-122"/>
          </a:endParaRPr>
        </a:p>
      </dgm:t>
    </dgm:pt>
    <dgm:pt modelId="{F48D2F65-C1DA-4F9F-ADC4-302D5BA33B83}" type="parTrans" cxnId="{FCC0D59C-F784-43F0-BC74-DC8D4D4D9190}">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4329E138-8E6C-4CED-8D7E-521A8E0A7F60}" type="sibTrans" cxnId="{FCC0D59C-F784-43F0-BC74-DC8D4D4D9190}">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63564AA2-9FAC-4EBC-B76E-9A50FE8FAED3}">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独立炼厂</a:t>
          </a:r>
          <a:endParaRPr lang="zh-CN" altLang="en-US" sz="900" dirty="0">
            <a:latin typeface="微软雅黑" panose="020B0503020204020204" pitchFamily="34" charset="-122"/>
            <a:ea typeface="微软雅黑" panose="020B0503020204020204" pitchFamily="34" charset="-122"/>
          </a:endParaRPr>
        </a:p>
      </dgm:t>
    </dgm:pt>
    <dgm:pt modelId="{86BD8925-911C-422F-BE19-19973F9771EF}" type="parTrans" cxnId="{4A4ED320-BC59-4C96-A0AF-3F4B04056BA8}">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1F3A2DAE-E24A-48F5-89BD-293D0BF0333A}" type="sibTrans" cxnId="{4A4ED320-BC59-4C96-A0AF-3F4B04056BA8}">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71FA0733-8F72-43E1-AB79-404E0D0EA9E9}">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做市商 </a:t>
          </a:r>
          <a:r>
            <a:rPr lang="en-US" altLang="zh-CN" sz="900" dirty="0" smtClean="0">
              <a:latin typeface="微软雅黑" panose="020B0503020204020204" pitchFamily="34" charset="-122"/>
              <a:ea typeface="微软雅黑" panose="020B0503020204020204" pitchFamily="34" charset="-122"/>
            </a:rPr>
            <a:t>(Market Makers)</a:t>
          </a:r>
          <a:endParaRPr lang="zh-CN" altLang="en-US" sz="900" dirty="0">
            <a:latin typeface="微软雅黑" panose="020B0503020204020204" pitchFamily="34" charset="-122"/>
            <a:ea typeface="微软雅黑" panose="020B0503020204020204" pitchFamily="34" charset="-122"/>
          </a:endParaRPr>
        </a:p>
      </dgm:t>
    </dgm:pt>
    <dgm:pt modelId="{A60B951C-4740-48FB-8F64-EF017315E72C}" type="parTrans" cxnId="{7085978E-1366-475C-9BF0-5B8A526FCC59}">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5240AF40-6ACE-49C9-88EB-1127D6F9691C}" type="sibTrans" cxnId="{7085978E-1366-475C-9BF0-5B8A526FCC59}">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4F764B74-30D5-48CD-B312-73D202497EC2}">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程序化</a:t>
          </a:r>
          <a:r>
            <a:rPr lang="en-US" altLang="zh-CN" sz="900" dirty="0" smtClean="0">
              <a:latin typeface="微软雅黑" panose="020B0503020204020204" pitchFamily="34" charset="-122"/>
              <a:ea typeface="微软雅黑" panose="020B0503020204020204" pitchFamily="34" charset="-122"/>
            </a:rPr>
            <a:t>/</a:t>
          </a:r>
          <a:r>
            <a:rPr lang="zh-CN" altLang="en-US" sz="900" dirty="0" smtClean="0">
              <a:latin typeface="微软雅黑" panose="020B0503020204020204" pitchFamily="34" charset="-122"/>
              <a:ea typeface="微软雅黑" panose="020B0503020204020204" pitchFamily="34" charset="-122"/>
            </a:rPr>
            <a:t>高频交易商 </a:t>
          </a:r>
          <a:r>
            <a:rPr lang="en-US" altLang="zh-CN" sz="900" dirty="0" smtClean="0">
              <a:latin typeface="微软雅黑" panose="020B0503020204020204" pitchFamily="34" charset="-122"/>
              <a:ea typeface="微软雅黑" panose="020B0503020204020204" pitchFamily="34" charset="-122"/>
            </a:rPr>
            <a:t>(Quantitative/HFT)</a:t>
          </a:r>
          <a:endParaRPr lang="zh-CN" altLang="en-US" sz="900" dirty="0">
            <a:latin typeface="微软雅黑" panose="020B0503020204020204" pitchFamily="34" charset="-122"/>
            <a:ea typeface="微软雅黑" panose="020B0503020204020204" pitchFamily="34" charset="-122"/>
          </a:endParaRPr>
        </a:p>
      </dgm:t>
    </dgm:pt>
    <dgm:pt modelId="{A0C31FB3-B4F4-4FD0-8822-C7802B71A37D}" type="parTrans" cxnId="{611575DD-325C-4B38-B756-EFAB89BF576F}">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3A0051D3-B5D0-46D7-85DA-3A6587C6DBEA}" type="sibTrans" cxnId="{611575DD-325C-4B38-B756-EFAB89BF576F}">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C0680F86-3A93-44AA-AE0D-AB8158E56A1C}">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专业投资机构、专业投资者以自有或少数亲友资金成立的自营公司</a:t>
          </a:r>
          <a:endParaRPr lang="zh-CN" altLang="en-US" sz="900" dirty="0">
            <a:latin typeface="微软雅黑" panose="020B0503020204020204" pitchFamily="34" charset="-122"/>
            <a:ea typeface="微软雅黑" panose="020B0503020204020204" pitchFamily="34" charset="-122"/>
          </a:endParaRPr>
        </a:p>
      </dgm:t>
    </dgm:pt>
    <dgm:pt modelId="{69092442-3737-48E8-BA7A-EB30FBD04970}" type="parTrans" cxnId="{C7DEC456-55C9-4FCE-8B41-B41D9DC30CB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8DF87CEF-EA89-4F92-AB3A-39441505DB4D}" type="sibTrans" cxnId="{C7DEC456-55C9-4FCE-8B41-B41D9DC30CB2}">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0AD2E526-10B2-42AF-94FB-26DE08EC6C6C}">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存管银行</a:t>
          </a:r>
          <a:endParaRPr lang="zh-CN" altLang="en-US" sz="900" dirty="0">
            <a:latin typeface="微软雅黑" panose="020B0503020204020204" pitchFamily="34" charset="-122"/>
            <a:ea typeface="微软雅黑" panose="020B0503020204020204" pitchFamily="34" charset="-122"/>
          </a:endParaRPr>
        </a:p>
      </dgm:t>
    </dgm:pt>
    <dgm:pt modelId="{7A02FEBC-4551-436A-B636-CBAE6684C13A}" type="parTrans" cxnId="{1577BA24-5F5A-4C8A-8291-CE21AC41F14F}">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087DDB64-184E-4712-A4CF-E42E756A73B9}" type="sibTrans" cxnId="{1577BA24-5F5A-4C8A-8291-CE21AC41F14F}">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B1E4DF53-7F54-4DC9-8B4B-BD107BEAF394}">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石油消费企业：航空公司、船运公司、大型物流运输公司</a:t>
          </a:r>
          <a:endParaRPr lang="zh-CN" altLang="en-US" sz="900" dirty="0">
            <a:latin typeface="微软雅黑" panose="020B0503020204020204" pitchFamily="34" charset="-122"/>
            <a:ea typeface="微软雅黑" panose="020B0503020204020204" pitchFamily="34" charset="-122"/>
          </a:endParaRPr>
        </a:p>
      </dgm:t>
    </dgm:pt>
    <dgm:pt modelId="{B8CCE670-BD9B-4B5D-8645-C09F4A576D3B}" type="parTrans" cxnId="{949A4E87-2717-46EF-B545-E47E300EDCDB}">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6B212389-4995-436D-8E6C-0E7D895E729B}" type="sibTrans" cxnId="{949A4E87-2717-46EF-B545-E47E300EDCDB}">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D7FAEB64-E7F3-4696-9855-86C192D30131}">
      <dgm:prSet phldrT="[文本]" custT="1"/>
      <dgm:spPr>
        <a:solidFill>
          <a:schemeClr val="bg1">
            <a:lumMod val="85000"/>
            <a:alpha val="90000"/>
          </a:schemeClr>
        </a:solidFill>
      </dgm:spPr>
      <dgm:t>
        <a:bodyPr/>
        <a:lstStyle/>
        <a:p>
          <a:pPr>
            <a:lnSpc>
              <a:spcPct val="100000"/>
            </a:lnSpc>
            <a:spcAft>
              <a:spcPts val="0"/>
            </a:spcAft>
          </a:pPr>
          <a:r>
            <a:rPr lang="zh-CN" altLang="en-US" sz="900" dirty="0" smtClean="0">
              <a:latin typeface="微软雅黑" panose="020B0503020204020204" pitchFamily="34" charset="-122"/>
              <a:ea typeface="微软雅黑" panose="020B0503020204020204" pitchFamily="34" charset="-122"/>
            </a:rPr>
            <a:t>纸原油、仓单融资</a:t>
          </a:r>
          <a:endParaRPr lang="zh-CN" altLang="en-US" sz="900" dirty="0">
            <a:latin typeface="微软雅黑" panose="020B0503020204020204" pitchFamily="34" charset="-122"/>
            <a:ea typeface="微软雅黑" panose="020B0503020204020204" pitchFamily="34" charset="-122"/>
          </a:endParaRPr>
        </a:p>
      </dgm:t>
    </dgm:pt>
    <dgm:pt modelId="{92D03AC3-DA0C-4882-8B15-80394BD87CC1}" type="parTrans" cxnId="{D2C7EF01-D80E-4B27-8696-372AFACC21E5}">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AF757D01-595D-42ED-AD3A-5B42EFD6B41E}" type="sibTrans" cxnId="{D2C7EF01-D80E-4B27-8696-372AFACC21E5}">
      <dgm:prSet/>
      <dgm:spPr/>
      <dgm:t>
        <a:bodyPr/>
        <a:lstStyle/>
        <a:p>
          <a:pPr>
            <a:lnSpc>
              <a:spcPct val="100000"/>
            </a:lnSpc>
          </a:pPr>
          <a:endParaRPr lang="zh-CN" altLang="en-US" sz="1600">
            <a:latin typeface="微软雅黑" panose="020B0503020204020204" pitchFamily="34" charset="-122"/>
            <a:ea typeface="微软雅黑" panose="020B0503020204020204" pitchFamily="34" charset="-122"/>
          </a:endParaRPr>
        </a:p>
      </dgm:t>
    </dgm:pt>
    <dgm:pt modelId="{846D8CC4-58AC-442A-86F5-538FFFA210BF}" type="pres">
      <dgm:prSet presAssocID="{16AB8FBD-1EC7-47EA-8254-4A3673285B90}" presName="Name0" presStyleCnt="0">
        <dgm:presLayoutVars>
          <dgm:dir/>
          <dgm:animLvl val="lvl"/>
          <dgm:resizeHandles val="exact"/>
        </dgm:presLayoutVars>
      </dgm:prSet>
      <dgm:spPr/>
      <dgm:t>
        <a:bodyPr/>
        <a:lstStyle/>
        <a:p>
          <a:endParaRPr lang="zh-CN" altLang="en-US"/>
        </a:p>
      </dgm:t>
    </dgm:pt>
    <dgm:pt modelId="{040D3CAB-BD99-4D48-BEF6-BBAAA57CBD16}" type="pres">
      <dgm:prSet presAssocID="{143B3259-11C4-46B6-B2E9-02A320762AED}" presName="linNode" presStyleCnt="0"/>
      <dgm:spPr/>
    </dgm:pt>
    <dgm:pt modelId="{A325C4B3-6FCA-43F7-B176-4742D3385363}" type="pres">
      <dgm:prSet presAssocID="{143B3259-11C4-46B6-B2E9-02A320762AED}" presName="parentText" presStyleLbl="node1" presStyleIdx="0" presStyleCnt="5" custScaleX="60483">
        <dgm:presLayoutVars>
          <dgm:chMax val="1"/>
          <dgm:bulletEnabled val="1"/>
        </dgm:presLayoutVars>
      </dgm:prSet>
      <dgm:spPr/>
      <dgm:t>
        <a:bodyPr/>
        <a:lstStyle/>
        <a:p>
          <a:endParaRPr lang="zh-CN" altLang="en-US"/>
        </a:p>
      </dgm:t>
    </dgm:pt>
    <dgm:pt modelId="{21A98E9D-8010-4299-9D25-88ADF5685B8A}" type="pres">
      <dgm:prSet presAssocID="{143B3259-11C4-46B6-B2E9-02A320762AED}" presName="descendantText" presStyleLbl="alignAccFollowNode1" presStyleIdx="0" presStyleCnt="5" custScaleX="149561" custScaleY="120812">
        <dgm:presLayoutVars>
          <dgm:bulletEnabled val="1"/>
        </dgm:presLayoutVars>
      </dgm:prSet>
      <dgm:spPr/>
      <dgm:t>
        <a:bodyPr/>
        <a:lstStyle/>
        <a:p>
          <a:endParaRPr lang="zh-CN" altLang="en-US"/>
        </a:p>
      </dgm:t>
    </dgm:pt>
    <dgm:pt modelId="{959ECE7F-80E3-486D-961E-93A1C271B052}" type="pres">
      <dgm:prSet presAssocID="{F8AA0183-6F81-4BE6-A9BC-BD2F15F533CA}" presName="sp" presStyleCnt="0"/>
      <dgm:spPr/>
    </dgm:pt>
    <dgm:pt modelId="{76B98576-A099-4716-AAD0-F831F00F33FD}" type="pres">
      <dgm:prSet presAssocID="{350EABCF-01FD-4E25-A27F-272881DAF915}" presName="linNode" presStyleCnt="0"/>
      <dgm:spPr/>
    </dgm:pt>
    <dgm:pt modelId="{73FC0C1E-3A0D-436A-9D6E-5E88F00B0818}" type="pres">
      <dgm:prSet presAssocID="{350EABCF-01FD-4E25-A27F-272881DAF915}" presName="parentText" presStyleLbl="node1" presStyleIdx="1" presStyleCnt="5" custScaleX="49706" custLinFactNeighborY="2414">
        <dgm:presLayoutVars>
          <dgm:chMax val="1"/>
          <dgm:bulletEnabled val="1"/>
        </dgm:presLayoutVars>
      </dgm:prSet>
      <dgm:spPr/>
      <dgm:t>
        <a:bodyPr/>
        <a:lstStyle/>
        <a:p>
          <a:endParaRPr lang="zh-CN" altLang="en-US"/>
        </a:p>
      </dgm:t>
    </dgm:pt>
    <dgm:pt modelId="{6E61924F-B044-4BF4-BE6C-3D964767D6AB}" type="pres">
      <dgm:prSet presAssocID="{350EABCF-01FD-4E25-A27F-272881DAF915}" presName="descendantText" presStyleLbl="alignAccFollowNode1" presStyleIdx="1" presStyleCnt="5" custScaleX="128244" custScaleY="120812" custLinFactNeighborX="74" custLinFactNeighborY="3018">
        <dgm:presLayoutVars>
          <dgm:bulletEnabled val="1"/>
        </dgm:presLayoutVars>
      </dgm:prSet>
      <dgm:spPr/>
      <dgm:t>
        <a:bodyPr/>
        <a:lstStyle/>
        <a:p>
          <a:endParaRPr lang="zh-CN" altLang="en-US"/>
        </a:p>
      </dgm:t>
    </dgm:pt>
    <dgm:pt modelId="{E501B182-81C5-4C4F-89B2-82B8D6EC0E44}" type="pres">
      <dgm:prSet presAssocID="{99726436-23CE-4537-98C8-344CF310AEAD}" presName="sp" presStyleCnt="0"/>
      <dgm:spPr/>
    </dgm:pt>
    <dgm:pt modelId="{FFE90CE8-9AE0-4FAE-A4D0-8675B9459852}" type="pres">
      <dgm:prSet presAssocID="{7E5CD4B2-A9CD-40CD-A173-8405BAB8E327}" presName="linNode" presStyleCnt="0"/>
      <dgm:spPr/>
    </dgm:pt>
    <dgm:pt modelId="{17FDEA0F-DB8E-46F1-A1E2-D87AB57DBCF8}" type="pres">
      <dgm:prSet presAssocID="{7E5CD4B2-A9CD-40CD-A173-8405BAB8E327}" presName="parentText" presStyleLbl="node1" presStyleIdx="2" presStyleCnt="5" custScaleX="50334" custLinFactNeighborY="2414">
        <dgm:presLayoutVars>
          <dgm:chMax val="1"/>
          <dgm:bulletEnabled val="1"/>
        </dgm:presLayoutVars>
      </dgm:prSet>
      <dgm:spPr/>
      <dgm:t>
        <a:bodyPr/>
        <a:lstStyle/>
        <a:p>
          <a:endParaRPr lang="zh-CN" altLang="en-US"/>
        </a:p>
      </dgm:t>
    </dgm:pt>
    <dgm:pt modelId="{2F53DE89-9D48-4450-BB6F-8CBA1B1EFBEC}" type="pres">
      <dgm:prSet presAssocID="{7E5CD4B2-A9CD-40CD-A173-8405BAB8E327}" presName="descendantText" presStyleLbl="alignAccFollowNode1" presStyleIdx="2" presStyleCnt="5" custScaleX="128244" custScaleY="120812" custLinFactNeighborX="-652" custLinFactNeighborY="594">
        <dgm:presLayoutVars>
          <dgm:bulletEnabled val="1"/>
        </dgm:presLayoutVars>
      </dgm:prSet>
      <dgm:spPr/>
      <dgm:t>
        <a:bodyPr/>
        <a:lstStyle/>
        <a:p>
          <a:endParaRPr lang="zh-CN" altLang="en-US"/>
        </a:p>
      </dgm:t>
    </dgm:pt>
    <dgm:pt modelId="{D31430B7-1BCD-402D-92A9-077A8ED9214D}" type="pres">
      <dgm:prSet presAssocID="{6F6FC15A-CB87-4C92-8C96-241FCC4794E3}" presName="sp" presStyleCnt="0"/>
      <dgm:spPr/>
    </dgm:pt>
    <dgm:pt modelId="{A0FF4551-5890-4CFF-9877-F983521FCD94}" type="pres">
      <dgm:prSet presAssocID="{CC57F8B6-8A07-4559-9D3D-C4754087DD08}" presName="linNode" presStyleCnt="0"/>
      <dgm:spPr/>
    </dgm:pt>
    <dgm:pt modelId="{1D9BD166-AA59-4460-802E-63444A21C777}" type="pres">
      <dgm:prSet presAssocID="{CC57F8B6-8A07-4559-9D3D-C4754087DD08}" presName="parentText" presStyleLbl="node1" presStyleIdx="3" presStyleCnt="5" custScaleX="50334" custLinFactNeighborY="2414">
        <dgm:presLayoutVars>
          <dgm:chMax val="1"/>
          <dgm:bulletEnabled val="1"/>
        </dgm:presLayoutVars>
      </dgm:prSet>
      <dgm:spPr/>
      <dgm:t>
        <a:bodyPr/>
        <a:lstStyle/>
        <a:p>
          <a:endParaRPr lang="zh-CN" altLang="en-US"/>
        </a:p>
      </dgm:t>
    </dgm:pt>
    <dgm:pt modelId="{D0794B6B-1281-45BB-B15A-526714BFC24E}" type="pres">
      <dgm:prSet presAssocID="{CC57F8B6-8A07-4559-9D3D-C4754087DD08}" presName="descendantText" presStyleLbl="alignAccFollowNode1" presStyleIdx="3" presStyleCnt="5" custScaleX="129526" custScaleY="120812" custLinFactNeighborY="3018">
        <dgm:presLayoutVars>
          <dgm:bulletEnabled val="1"/>
        </dgm:presLayoutVars>
      </dgm:prSet>
      <dgm:spPr/>
      <dgm:t>
        <a:bodyPr/>
        <a:lstStyle/>
        <a:p>
          <a:endParaRPr lang="zh-CN" altLang="en-US"/>
        </a:p>
      </dgm:t>
    </dgm:pt>
    <dgm:pt modelId="{B47A9E76-2E7F-4F77-B5EA-3A1B6B3224A0}" type="pres">
      <dgm:prSet presAssocID="{9F89551D-55EC-4B55-86F0-BFA979550129}" presName="sp" presStyleCnt="0"/>
      <dgm:spPr/>
    </dgm:pt>
    <dgm:pt modelId="{25C33F23-A5B5-4CE0-AB96-EC5AD264FDF5}" type="pres">
      <dgm:prSet presAssocID="{5EEAA668-2EE2-4C89-9433-D09A3628BD42}" presName="linNode" presStyleCnt="0"/>
      <dgm:spPr/>
    </dgm:pt>
    <dgm:pt modelId="{62F9D730-34B5-4BD9-862A-AF77D4E8BEE8}" type="pres">
      <dgm:prSet presAssocID="{5EEAA668-2EE2-4C89-9433-D09A3628BD42}" presName="parentText" presStyleLbl="node1" presStyleIdx="4" presStyleCnt="5" custScaleX="50837" custLinFactNeighborY="1436">
        <dgm:presLayoutVars>
          <dgm:chMax val="1"/>
          <dgm:bulletEnabled val="1"/>
        </dgm:presLayoutVars>
      </dgm:prSet>
      <dgm:spPr/>
      <dgm:t>
        <a:bodyPr/>
        <a:lstStyle/>
        <a:p>
          <a:endParaRPr lang="zh-CN" altLang="en-US"/>
        </a:p>
      </dgm:t>
    </dgm:pt>
    <dgm:pt modelId="{AE7F935D-6D7F-46B4-A7D9-9910EE244142}" type="pres">
      <dgm:prSet presAssocID="{5EEAA668-2EE2-4C89-9433-D09A3628BD42}" presName="descendantText" presStyleLbl="alignAccFollowNode1" presStyleIdx="4" presStyleCnt="5" custScaleX="130821" custScaleY="120812" custLinFactNeighborY="3889">
        <dgm:presLayoutVars>
          <dgm:bulletEnabled val="1"/>
        </dgm:presLayoutVars>
      </dgm:prSet>
      <dgm:spPr/>
      <dgm:t>
        <a:bodyPr/>
        <a:lstStyle/>
        <a:p>
          <a:endParaRPr lang="zh-CN" altLang="en-US"/>
        </a:p>
      </dgm:t>
    </dgm:pt>
  </dgm:ptLst>
  <dgm:cxnLst>
    <dgm:cxn modelId="{FED21000-7E56-4F2F-8E8E-7AD1C7C4D8C0}" srcId="{16AB8FBD-1EC7-47EA-8254-4A3673285B90}" destId="{CC57F8B6-8A07-4559-9D3D-C4754087DD08}" srcOrd="3" destOrd="0" parTransId="{8DA526A1-C2A6-443A-B29B-17D3A2C3D0DA}" sibTransId="{9F89551D-55EC-4B55-86F0-BFA979550129}"/>
    <dgm:cxn modelId="{C4A58E45-B64C-465D-A4ED-47AC163EF42A}" type="presOf" srcId="{8B28E880-219F-429A-8A9E-D4AA186B94B1}" destId="{2F53DE89-9D48-4450-BB6F-8CBA1B1EFBEC}" srcOrd="0" destOrd="0" presId="urn:microsoft.com/office/officeart/2005/8/layout/vList5"/>
    <dgm:cxn modelId="{432A7C68-FAD4-4D8B-B325-68AA3BE95D97}" type="presOf" srcId="{C6491A17-6487-4C30-A385-B16C209D5FE0}" destId="{D0794B6B-1281-45BB-B15A-526714BFC24E}" srcOrd="0" destOrd="0" presId="urn:microsoft.com/office/officeart/2005/8/layout/vList5"/>
    <dgm:cxn modelId="{E63D2057-5DBE-4650-AB8C-207039EB63DF}" type="presOf" srcId="{4F764B74-30D5-48CD-B312-73D202497EC2}" destId="{D0794B6B-1281-45BB-B15A-526714BFC24E}" srcOrd="0" destOrd="3" presId="urn:microsoft.com/office/officeart/2005/8/layout/vList5"/>
    <dgm:cxn modelId="{611575DD-325C-4B38-B756-EFAB89BF576F}" srcId="{CC57F8B6-8A07-4559-9D3D-C4754087DD08}" destId="{4F764B74-30D5-48CD-B312-73D202497EC2}" srcOrd="3" destOrd="0" parTransId="{A0C31FB3-B4F4-4FD0-8822-C7802B71A37D}" sibTransId="{3A0051D3-B5D0-46D7-85DA-3A6587C6DBEA}"/>
    <dgm:cxn modelId="{8851C0EC-8329-4DFE-A979-FC052E9989F9}" type="presOf" srcId="{5FE54114-1282-4464-8AAD-846903E81411}" destId="{2F53DE89-9D48-4450-BB6F-8CBA1B1EFBEC}" srcOrd="0" destOrd="1" presId="urn:microsoft.com/office/officeart/2005/8/layout/vList5"/>
    <dgm:cxn modelId="{3F90E65C-48D3-432E-AB2D-3F6350CFA105}" type="presOf" srcId="{204994D9-10A6-4C9C-BEA7-ECDC562126AC}" destId="{21A98E9D-8010-4299-9D25-88ADF5685B8A}" srcOrd="0" destOrd="0" presId="urn:microsoft.com/office/officeart/2005/8/layout/vList5"/>
    <dgm:cxn modelId="{CCF501B4-8335-4899-AB3C-E11710A80445}" srcId="{16AB8FBD-1EC7-47EA-8254-4A3673285B90}" destId="{350EABCF-01FD-4E25-A27F-272881DAF915}" srcOrd="1" destOrd="0" parTransId="{0D87EA80-E086-4287-8BD8-3D661B249B21}" sibTransId="{99726436-23CE-4537-98C8-344CF310AEAD}"/>
    <dgm:cxn modelId="{2A067535-2D1B-4E44-9D49-0D0A202E0699}" type="presOf" srcId="{63564AA2-9FAC-4EBC-B76E-9A50FE8FAED3}" destId="{2F53DE89-9D48-4450-BB6F-8CBA1B1EFBEC}" srcOrd="0" destOrd="2" presId="urn:microsoft.com/office/officeart/2005/8/layout/vList5"/>
    <dgm:cxn modelId="{FCC0D59C-F784-43F0-BC74-DC8D4D4D9190}" srcId="{143B3259-11C4-46B6-B2E9-02A320762AED}" destId="{11E13D24-1D88-453D-B6C0-042EAC6D9616}" srcOrd="2" destOrd="0" parTransId="{F48D2F65-C1DA-4F9F-ADC4-302D5BA33B83}" sibTransId="{4329E138-8E6C-4CED-8D7E-521A8E0A7F60}"/>
    <dgm:cxn modelId="{CE6C0516-5E0B-4439-A411-A2D55A7724BA}" type="presOf" srcId="{7E5CD4B2-A9CD-40CD-A173-8405BAB8E327}" destId="{17FDEA0F-DB8E-46F1-A1E2-D87AB57DBCF8}" srcOrd="0" destOrd="0" presId="urn:microsoft.com/office/officeart/2005/8/layout/vList5"/>
    <dgm:cxn modelId="{1263FB63-E7B3-4271-860E-3F7310B4E7E1}" type="presOf" srcId="{C0680F86-3A93-44AA-AE0D-AB8158E56A1C}" destId="{D0794B6B-1281-45BB-B15A-526714BFC24E}" srcOrd="0" destOrd="1" presId="urn:microsoft.com/office/officeart/2005/8/layout/vList5"/>
    <dgm:cxn modelId="{6EA22510-414E-4F90-81D4-DD8F2270667F}" srcId="{350EABCF-01FD-4E25-A27F-272881DAF915}" destId="{EFC80FB9-CD3A-4700-BBAF-BC50123FB389}" srcOrd="0" destOrd="0" parTransId="{C641EF21-A5E9-47BC-ADC7-DCB8A8F8E590}" sibTransId="{86FA4931-52AE-4E26-8B8B-FDE3087F90AB}"/>
    <dgm:cxn modelId="{1577BA24-5F5A-4C8A-8291-CE21AC41F14F}" srcId="{350EABCF-01FD-4E25-A27F-272881DAF915}" destId="{0AD2E526-10B2-42AF-94FB-26DE08EC6C6C}" srcOrd="2" destOrd="0" parTransId="{7A02FEBC-4551-436A-B636-CBAE6684C13A}" sibTransId="{087DDB64-184E-4712-A4CF-E42E756A73B9}"/>
    <dgm:cxn modelId="{9862CA32-785F-4FE3-AD25-2B022BA08E69}" type="presOf" srcId="{CC57F8B6-8A07-4559-9D3D-C4754087DD08}" destId="{1D9BD166-AA59-4460-802E-63444A21C777}" srcOrd="0" destOrd="0" presId="urn:microsoft.com/office/officeart/2005/8/layout/vList5"/>
    <dgm:cxn modelId="{ECB5CB8E-5715-4825-A3F1-66E2895874D2}" srcId="{7E5CD4B2-A9CD-40CD-A173-8405BAB8E327}" destId="{5FE54114-1282-4464-8AAD-846903E81411}" srcOrd="1" destOrd="0" parTransId="{D8901B67-14D5-4E51-8239-985617930FEC}" sibTransId="{CC2E1D41-9115-4A81-A3CD-4ACB528C4EB9}"/>
    <dgm:cxn modelId="{B0B44E7E-B1B7-4665-93F6-7173542DDCA1}" type="presOf" srcId="{0AD2E526-10B2-42AF-94FB-26DE08EC6C6C}" destId="{6E61924F-B044-4BF4-BE6C-3D964767D6AB}" srcOrd="0" destOrd="2" presId="urn:microsoft.com/office/officeart/2005/8/layout/vList5"/>
    <dgm:cxn modelId="{2E58A058-ED0C-46E1-BDE6-211721293B64}" srcId="{16AB8FBD-1EC7-47EA-8254-4A3673285B90}" destId="{143B3259-11C4-46B6-B2E9-02A320762AED}" srcOrd="0" destOrd="0" parTransId="{F4FB8331-81BE-4631-9B0C-8A1558847EC4}" sibTransId="{F8AA0183-6F81-4BE6-A9BC-BD2F15F533CA}"/>
    <dgm:cxn modelId="{588113FF-5D9B-4F07-889C-62A60EAD0C72}" srcId="{5EEAA668-2EE2-4C89-9433-D09A3628BD42}" destId="{1FAE748C-9C0C-4EF1-82EE-E53C371EE3F6}" srcOrd="0" destOrd="0" parTransId="{F612448D-7CCB-4C1B-880A-F7064E096E05}" sibTransId="{0FF7BF38-23CC-479C-912B-9B9D68026C35}"/>
    <dgm:cxn modelId="{50E1BDDD-FB55-417F-848A-F4743DAA96DB}" type="presOf" srcId="{16AB8FBD-1EC7-47EA-8254-4A3673285B90}" destId="{846D8CC4-58AC-442A-86F5-538FFFA210BF}" srcOrd="0" destOrd="0" presId="urn:microsoft.com/office/officeart/2005/8/layout/vList5"/>
    <dgm:cxn modelId="{FF159474-3B11-4256-BFD5-09122476CEE1}" type="presOf" srcId="{5EEAA668-2EE2-4C89-9433-D09A3628BD42}" destId="{62F9D730-34B5-4BD9-862A-AF77D4E8BEE8}" srcOrd="0" destOrd="0" presId="urn:microsoft.com/office/officeart/2005/8/layout/vList5"/>
    <dgm:cxn modelId="{59707A9D-A713-4DB5-AF2C-5DBA1D2E06F2}" srcId="{143B3259-11C4-46B6-B2E9-02A320762AED}" destId="{3E0CB79A-86ED-4C75-96D5-BF9AE547CCAF}" srcOrd="1" destOrd="0" parTransId="{2BB46DC2-A9BF-40AB-BC8D-B57941A73D8F}" sibTransId="{17FA817C-EFF6-4CFC-8D75-119FBC324DFE}"/>
    <dgm:cxn modelId="{88BCBBA0-271E-4586-8F82-8FE7F3C02BF7}" type="presOf" srcId="{71FA0733-8F72-43E1-AB79-404E0D0EA9E9}" destId="{D0794B6B-1281-45BB-B15A-526714BFC24E}" srcOrd="0" destOrd="2" presId="urn:microsoft.com/office/officeart/2005/8/layout/vList5"/>
    <dgm:cxn modelId="{8EE66385-7986-4CDC-A9A0-64506519AFC7}" srcId="{16AB8FBD-1EC7-47EA-8254-4A3673285B90}" destId="{7E5CD4B2-A9CD-40CD-A173-8405BAB8E327}" srcOrd="2" destOrd="0" parTransId="{5D336336-80CA-467A-AC9C-84EEF15D0075}" sibTransId="{6F6FC15A-CB87-4C92-8C96-241FCC4794E3}"/>
    <dgm:cxn modelId="{949A4E87-2717-46EF-B545-E47E300EDCDB}" srcId="{7E5CD4B2-A9CD-40CD-A173-8405BAB8E327}" destId="{B1E4DF53-7F54-4DC9-8B4B-BD107BEAF394}" srcOrd="3" destOrd="0" parTransId="{B8CCE670-BD9B-4B5D-8645-C09F4A576D3B}" sibTransId="{6B212389-4995-436D-8E6C-0E7D895E729B}"/>
    <dgm:cxn modelId="{F8735458-3813-41B3-BB4F-E0833EE187D1}" srcId="{16AB8FBD-1EC7-47EA-8254-4A3673285B90}" destId="{5EEAA668-2EE2-4C89-9433-D09A3628BD42}" srcOrd="4" destOrd="0" parTransId="{175D5052-5C0A-4930-994D-EC3B33CADF22}" sibTransId="{1BFC5F3D-0EFD-4058-B35A-6661E65B1DA1}"/>
    <dgm:cxn modelId="{7085978E-1366-475C-9BF0-5B8A526FCC59}" srcId="{CC57F8B6-8A07-4559-9D3D-C4754087DD08}" destId="{71FA0733-8F72-43E1-AB79-404E0D0EA9E9}" srcOrd="2" destOrd="0" parTransId="{A60B951C-4740-48FB-8F64-EF017315E72C}" sibTransId="{5240AF40-6ACE-49C9-88EB-1127D6F9691C}"/>
    <dgm:cxn modelId="{45170F53-586C-433C-A130-207A2409CD21}" srcId="{7E5CD4B2-A9CD-40CD-A173-8405BAB8E327}" destId="{8B28E880-219F-429A-8A9E-D4AA186B94B1}" srcOrd="0" destOrd="0" parTransId="{5C3ED83B-D7A5-4BA0-9001-640EEAD64AF5}" sibTransId="{047E3455-E9E3-468B-9DBD-76BBC3F71716}"/>
    <dgm:cxn modelId="{BA06E581-3816-40D4-A514-E4142C2E0526}" srcId="{350EABCF-01FD-4E25-A27F-272881DAF915}" destId="{CC70970A-5BD5-4B9A-A561-156BF27C6903}" srcOrd="1" destOrd="0" parTransId="{31200588-615D-420F-B69B-22DE52F19A74}" sibTransId="{8A676970-AE27-4AE2-B6BB-58FA2F02DEFD}"/>
    <dgm:cxn modelId="{D2C7EF01-D80E-4B27-8696-372AFACC21E5}" srcId="{350EABCF-01FD-4E25-A27F-272881DAF915}" destId="{D7FAEB64-E7F3-4696-9855-86C192D30131}" srcOrd="3" destOrd="0" parTransId="{92D03AC3-DA0C-4882-8B15-80394BD87CC1}" sibTransId="{AF757D01-595D-42ED-AD3A-5B42EFD6B41E}"/>
    <dgm:cxn modelId="{414861CB-9F83-400E-820B-8917524C3A81}" type="presOf" srcId="{11E13D24-1D88-453D-B6C0-042EAC6D9616}" destId="{21A98E9D-8010-4299-9D25-88ADF5685B8A}" srcOrd="0" destOrd="2" presId="urn:microsoft.com/office/officeart/2005/8/layout/vList5"/>
    <dgm:cxn modelId="{D8F5C221-13FD-47E8-922D-C20B8E9DC5FB}" type="presOf" srcId="{CC70970A-5BD5-4B9A-A561-156BF27C6903}" destId="{6E61924F-B044-4BF4-BE6C-3D964767D6AB}" srcOrd="0" destOrd="1" presId="urn:microsoft.com/office/officeart/2005/8/layout/vList5"/>
    <dgm:cxn modelId="{1367225C-3F8C-41BD-8A18-254FB3FBB970}" type="presOf" srcId="{D7FAEB64-E7F3-4696-9855-86C192D30131}" destId="{6E61924F-B044-4BF4-BE6C-3D964767D6AB}" srcOrd="0" destOrd="3" presId="urn:microsoft.com/office/officeart/2005/8/layout/vList5"/>
    <dgm:cxn modelId="{9DCFCC15-321C-44B7-A8CE-A2341C189C9B}" type="presOf" srcId="{EFC80FB9-CD3A-4700-BBAF-BC50123FB389}" destId="{6E61924F-B044-4BF4-BE6C-3D964767D6AB}" srcOrd="0" destOrd="0" presId="urn:microsoft.com/office/officeart/2005/8/layout/vList5"/>
    <dgm:cxn modelId="{DAA8A419-93D6-477A-BA30-72A2959C3114}" srcId="{CC57F8B6-8A07-4559-9D3D-C4754087DD08}" destId="{C6491A17-6487-4C30-A385-B16C209D5FE0}" srcOrd="0" destOrd="0" parTransId="{13A76394-B445-4939-A679-D190AF676221}" sibTransId="{0FFFB384-6A53-45AA-9943-128F27E769BF}"/>
    <dgm:cxn modelId="{C7DEC456-55C9-4FCE-8B41-B41D9DC30CB2}" srcId="{CC57F8B6-8A07-4559-9D3D-C4754087DD08}" destId="{C0680F86-3A93-44AA-AE0D-AB8158E56A1C}" srcOrd="1" destOrd="0" parTransId="{69092442-3737-48E8-BA7A-EB30FBD04970}" sibTransId="{8DF87CEF-EA89-4F92-AB3A-39441505DB4D}"/>
    <dgm:cxn modelId="{D6B88153-F4CA-427B-BDC4-3AF3E3902B76}" srcId="{143B3259-11C4-46B6-B2E9-02A320762AED}" destId="{204994D9-10A6-4C9C-BEA7-ECDC562126AC}" srcOrd="0" destOrd="0" parTransId="{8BF8E09E-813D-45E8-9BC4-6441EA0CFF7E}" sibTransId="{ED755FD2-5A19-4202-915B-06BEB85AAC4B}"/>
    <dgm:cxn modelId="{3CCF78B1-74C5-468A-B765-E88DBBDEB321}" type="presOf" srcId="{B1E4DF53-7F54-4DC9-8B4B-BD107BEAF394}" destId="{2F53DE89-9D48-4450-BB6F-8CBA1B1EFBEC}" srcOrd="0" destOrd="3" presId="urn:microsoft.com/office/officeart/2005/8/layout/vList5"/>
    <dgm:cxn modelId="{2FB2E74F-273D-434C-914B-161E78F11EC1}" type="presOf" srcId="{1FAE748C-9C0C-4EF1-82EE-E53C371EE3F6}" destId="{AE7F935D-6D7F-46B4-A7D9-9910EE244142}" srcOrd="0" destOrd="0" presId="urn:microsoft.com/office/officeart/2005/8/layout/vList5"/>
    <dgm:cxn modelId="{B5276323-BC8F-4A84-8F10-6F7EF75B3C08}" type="presOf" srcId="{350EABCF-01FD-4E25-A27F-272881DAF915}" destId="{73FC0C1E-3A0D-436A-9D6E-5E88F00B0818}" srcOrd="0" destOrd="0" presId="urn:microsoft.com/office/officeart/2005/8/layout/vList5"/>
    <dgm:cxn modelId="{82094AB7-DE92-438D-B37F-01FEEB2D696F}" type="presOf" srcId="{3E0CB79A-86ED-4C75-96D5-BF9AE547CCAF}" destId="{21A98E9D-8010-4299-9D25-88ADF5685B8A}" srcOrd="0" destOrd="1" presId="urn:microsoft.com/office/officeart/2005/8/layout/vList5"/>
    <dgm:cxn modelId="{4A4ED320-BC59-4C96-A0AF-3F4B04056BA8}" srcId="{7E5CD4B2-A9CD-40CD-A173-8405BAB8E327}" destId="{63564AA2-9FAC-4EBC-B76E-9A50FE8FAED3}" srcOrd="2" destOrd="0" parTransId="{86BD8925-911C-422F-BE19-19973F9771EF}" sibTransId="{1F3A2DAE-E24A-48F5-89BD-293D0BF0333A}"/>
    <dgm:cxn modelId="{00259A99-027A-4A16-8871-64527DA37CEF}" type="presOf" srcId="{143B3259-11C4-46B6-B2E9-02A320762AED}" destId="{A325C4B3-6FCA-43F7-B176-4742D3385363}" srcOrd="0" destOrd="0" presId="urn:microsoft.com/office/officeart/2005/8/layout/vList5"/>
    <dgm:cxn modelId="{725F584C-2AA9-4A57-B662-410291D17C68}" type="presParOf" srcId="{846D8CC4-58AC-442A-86F5-538FFFA210BF}" destId="{040D3CAB-BD99-4D48-BEF6-BBAAA57CBD16}" srcOrd="0" destOrd="0" presId="urn:microsoft.com/office/officeart/2005/8/layout/vList5"/>
    <dgm:cxn modelId="{A3CEC003-2DE0-43F2-86E5-9444BFAA6EDB}" type="presParOf" srcId="{040D3CAB-BD99-4D48-BEF6-BBAAA57CBD16}" destId="{A325C4B3-6FCA-43F7-B176-4742D3385363}" srcOrd="0" destOrd="0" presId="urn:microsoft.com/office/officeart/2005/8/layout/vList5"/>
    <dgm:cxn modelId="{5A66A653-8DB8-4C41-B6B3-146E1A05E3D2}" type="presParOf" srcId="{040D3CAB-BD99-4D48-BEF6-BBAAA57CBD16}" destId="{21A98E9D-8010-4299-9D25-88ADF5685B8A}" srcOrd="1" destOrd="0" presId="urn:microsoft.com/office/officeart/2005/8/layout/vList5"/>
    <dgm:cxn modelId="{53BF67D3-0470-461C-9C68-67A81251F5E9}" type="presParOf" srcId="{846D8CC4-58AC-442A-86F5-538FFFA210BF}" destId="{959ECE7F-80E3-486D-961E-93A1C271B052}" srcOrd="1" destOrd="0" presId="urn:microsoft.com/office/officeart/2005/8/layout/vList5"/>
    <dgm:cxn modelId="{7F00F61F-2D67-4FB2-9663-73F247CCFF00}" type="presParOf" srcId="{846D8CC4-58AC-442A-86F5-538FFFA210BF}" destId="{76B98576-A099-4716-AAD0-F831F00F33FD}" srcOrd="2" destOrd="0" presId="urn:microsoft.com/office/officeart/2005/8/layout/vList5"/>
    <dgm:cxn modelId="{A76709C0-8C9A-4FB6-82FE-0AAD8969C094}" type="presParOf" srcId="{76B98576-A099-4716-AAD0-F831F00F33FD}" destId="{73FC0C1E-3A0D-436A-9D6E-5E88F00B0818}" srcOrd="0" destOrd="0" presId="urn:microsoft.com/office/officeart/2005/8/layout/vList5"/>
    <dgm:cxn modelId="{DE994BED-6963-4483-AEBE-838D1C382F2C}" type="presParOf" srcId="{76B98576-A099-4716-AAD0-F831F00F33FD}" destId="{6E61924F-B044-4BF4-BE6C-3D964767D6AB}" srcOrd="1" destOrd="0" presId="urn:microsoft.com/office/officeart/2005/8/layout/vList5"/>
    <dgm:cxn modelId="{0B1DCDA5-87EA-4044-A124-4913CE92DD3B}" type="presParOf" srcId="{846D8CC4-58AC-442A-86F5-538FFFA210BF}" destId="{E501B182-81C5-4C4F-89B2-82B8D6EC0E44}" srcOrd="3" destOrd="0" presId="urn:microsoft.com/office/officeart/2005/8/layout/vList5"/>
    <dgm:cxn modelId="{64584460-2265-467B-8F09-9D47007FF79C}" type="presParOf" srcId="{846D8CC4-58AC-442A-86F5-538FFFA210BF}" destId="{FFE90CE8-9AE0-4FAE-A4D0-8675B9459852}" srcOrd="4" destOrd="0" presId="urn:microsoft.com/office/officeart/2005/8/layout/vList5"/>
    <dgm:cxn modelId="{653A6822-8369-4CB5-A799-79E782D8B7A3}" type="presParOf" srcId="{FFE90CE8-9AE0-4FAE-A4D0-8675B9459852}" destId="{17FDEA0F-DB8E-46F1-A1E2-D87AB57DBCF8}" srcOrd="0" destOrd="0" presId="urn:microsoft.com/office/officeart/2005/8/layout/vList5"/>
    <dgm:cxn modelId="{18160985-E55C-4354-97BE-9FCCF4924FA0}" type="presParOf" srcId="{FFE90CE8-9AE0-4FAE-A4D0-8675B9459852}" destId="{2F53DE89-9D48-4450-BB6F-8CBA1B1EFBEC}" srcOrd="1" destOrd="0" presId="urn:microsoft.com/office/officeart/2005/8/layout/vList5"/>
    <dgm:cxn modelId="{60A3D961-CAF1-4E65-A6B2-391ECBADA0D2}" type="presParOf" srcId="{846D8CC4-58AC-442A-86F5-538FFFA210BF}" destId="{D31430B7-1BCD-402D-92A9-077A8ED9214D}" srcOrd="5" destOrd="0" presId="urn:microsoft.com/office/officeart/2005/8/layout/vList5"/>
    <dgm:cxn modelId="{C000C235-97B1-4914-A56C-80F163A3F1CF}" type="presParOf" srcId="{846D8CC4-58AC-442A-86F5-538FFFA210BF}" destId="{A0FF4551-5890-4CFF-9877-F983521FCD94}" srcOrd="6" destOrd="0" presId="urn:microsoft.com/office/officeart/2005/8/layout/vList5"/>
    <dgm:cxn modelId="{59FACBFF-03A3-4E7A-802D-0953C0AED001}" type="presParOf" srcId="{A0FF4551-5890-4CFF-9877-F983521FCD94}" destId="{1D9BD166-AA59-4460-802E-63444A21C777}" srcOrd="0" destOrd="0" presId="urn:microsoft.com/office/officeart/2005/8/layout/vList5"/>
    <dgm:cxn modelId="{1F356562-C034-4AAF-9E2D-D1C5F2440875}" type="presParOf" srcId="{A0FF4551-5890-4CFF-9877-F983521FCD94}" destId="{D0794B6B-1281-45BB-B15A-526714BFC24E}" srcOrd="1" destOrd="0" presId="urn:microsoft.com/office/officeart/2005/8/layout/vList5"/>
    <dgm:cxn modelId="{8F222326-8943-44E6-A454-929A16CC389E}" type="presParOf" srcId="{846D8CC4-58AC-442A-86F5-538FFFA210BF}" destId="{B47A9E76-2E7F-4F77-B5EA-3A1B6B3224A0}" srcOrd="7" destOrd="0" presId="urn:microsoft.com/office/officeart/2005/8/layout/vList5"/>
    <dgm:cxn modelId="{DFA53216-1BF2-43F6-A07C-66B209D9E1A9}" type="presParOf" srcId="{846D8CC4-58AC-442A-86F5-538FFFA210BF}" destId="{25C33F23-A5B5-4CE0-AB96-EC5AD264FDF5}" srcOrd="8" destOrd="0" presId="urn:microsoft.com/office/officeart/2005/8/layout/vList5"/>
    <dgm:cxn modelId="{18EA0BD3-0BA0-4395-A90A-355AAE6EC532}" type="presParOf" srcId="{25C33F23-A5B5-4CE0-AB96-EC5AD264FDF5}" destId="{62F9D730-34B5-4BD9-862A-AF77D4E8BEE8}" srcOrd="0" destOrd="0" presId="urn:microsoft.com/office/officeart/2005/8/layout/vList5"/>
    <dgm:cxn modelId="{12634A5F-583E-4BBA-A4D1-1FAF7CB8FF80}" type="presParOf" srcId="{25C33F23-A5B5-4CE0-AB96-EC5AD264FDF5}" destId="{AE7F935D-6D7F-46B4-A7D9-9910EE24414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5B8D9234-ADC5-459A-B82D-F22C91711DB8}" type="datetimeFigureOut">
              <a:rPr lang="zh-CN" altLang="en-US" smtClean="0"/>
              <a:pPr/>
              <a:t>2017/6/9</a:t>
            </a:fld>
            <a:endParaRPr lang="zh-CN" altLang="en-US"/>
          </a:p>
        </p:txBody>
      </p:sp>
      <p:sp>
        <p:nvSpPr>
          <p:cNvPr id="4" name="页脚占位符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26E0E228-50D8-4EEE-BD4C-AF2E8614B9ED}" type="slidenum">
              <a:rPr lang="zh-CN" altLang="en-US" smtClean="0"/>
              <a:pPr/>
              <a:t>‹#›</a:t>
            </a:fld>
            <a:endParaRPr lang="zh-CN" altLang="en-US"/>
          </a:p>
        </p:txBody>
      </p:sp>
    </p:spTree>
    <p:extLst>
      <p:ext uri="{BB962C8B-B14F-4D97-AF65-F5344CB8AC3E}">
        <p14:creationId xmlns:p14="http://schemas.microsoft.com/office/powerpoint/2010/main" val="4156163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 name="Shape 51"/>
          <p:cNvSpPr>
            <a:spLocks noGrp="1" noRot="1" noChangeAspect="1"/>
          </p:cNvSpPr>
          <p:nvPr>
            <p:ph type="sldImg"/>
          </p:nvPr>
        </p:nvSpPr>
        <p:spPr>
          <a:xfrm>
            <a:off x="109538" y="741363"/>
            <a:ext cx="6578600" cy="3702050"/>
          </a:xfrm>
          <a:prstGeom prst="rect">
            <a:avLst/>
          </a:prstGeom>
        </p:spPr>
        <p:txBody>
          <a:bodyPr/>
          <a:lstStyle/>
          <a:p>
            <a:endParaRPr/>
          </a:p>
        </p:txBody>
      </p:sp>
      <p:sp>
        <p:nvSpPr>
          <p:cNvPr id="52" name="Shape 52"/>
          <p:cNvSpPr>
            <a:spLocks noGrp="1"/>
          </p:cNvSpPr>
          <p:nvPr>
            <p:ph type="body" sz="quarter" idx="1"/>
          </p:nvPr>
        </p:nvSpPr>
        <p:spPr>
          <a:xfrm>
            <a:off x="906357" y="4690269"/>
            <a:ext cx="4984962" cy="4443413"/>
          </a:xfrm>
          <a:prstGeom prst="rect">
            <a:avLst/>
          </a:prstGeom>
        </p:spPr>
        <p:txBody>
          <a:bodyPr/>
          <a:lstStyle/>
          <a:p>
            <a:endParaRPr/>
          </a:p>
        </p:txBody>
      </p:sp>
    </p:spTree>
    <p:extLst>
      <p:ext uri="{BB962C8B-B14F-4D97-AF65-F5344CB8AC3E}">
        <p14:creationId xmlns:p14="http://schemas.microsoft.com/office/powerpoint/2010/main" val="1555061968"/>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Franklin Gothic Book"/>
      </a:defRPr>
    </a:lvl1pPr>
    <a:lvl2pPr indent="228600" latinLnBrk="0">
      <a:defRPr sz="1200">
        <a:latin typeface="+mn-lt"/>
        <a:ea typeface="+mn-ea"/>
        <a:cs typeface="+mn-cs"/>
        <a:sym typeface="Franklin Gothic Book"/>
      </a:defRPr>
    </a:lvl2pPr>
    <a:lvl3pPr indent="457200" latinLnBrk="0">
      <a:defRPr sz="1200">
        <a:latin typeface="+mn-lt"/>
        <a:ea typeface="+mn-ea"/>
        <a:cs typeface="+mn-cs"/>
        <a:sym typeface="Franklin Gothic Book"/>
      </a:defRPr>
    </a:lvl3pPr>
    <a:lvl4pPr indent="685800" latinLnBrk="0">
      <a:defRPr sz="1200">
        <a:latin typeface="+mn-lt"/>
        <a:ea typeface="+mn-ea"/>
        <a:cs typeface="+mn-cs"/>
        <a:sym typeface="Franklin Gothic Book"/>
      </a:defRPr>
    </a:lvl4pPr>
    <a:lvl5pPr indent="914400" latinLnBrk="0">
      <a:defRPr sz="1200">
        <a:latin typeface="+mn-lt"/>
        <a:ea typeface="+mn-ea"/>
        <a:cs typeface="+mn-cs"/>
        <a:sym typeface="Franklin Gothic Book"/>
      </a:defRPr>
    </a:lvl5pPr>
    <a:lvl6pPr indent="1143000" latinLnBrk="0">
      <a:defRPr sz="1200">
        <a:latin typeface="+mn-lt"/>
        <a:ea typeface="+mn-ea"/>
        <a:cs typeface="+mn-cs"/>
        <a:sym typeface="Franklin Gothic Book"/>
      </a:defRPr>
    </a:lvl6pPr>
    <a:lvl7pPr indent="1371600" latinLnBrk="0">
      <a:defRPr sz="1200">
        <a:latin typeface="+mn-lt"/>
        <a:ea typeface="+mn-ea"/>
        <a:cs typeface="+mn-cs"/>
        <a:sym typeface="Franklin Gothic Book"/>
      </a:defRPr>
    </a:lvl7pPr>
    <a:lvl8pPr indent="1600200" latinLnBrk="0">
      <a:defRPr sz="1200">
        <a:latin typeface="+mn-lt"/>
        <a:ea typeface="+mn-ea"/>
        <a:cs typeface="+mn-cs"/>
        <a:sym typeface="Franklin Gothic Book"/>
      </a:defRPr>
    </a:lvl8pPr>
    <a:lvl9pPr indent="1828800" latinLnBrk="0">
      <a:defRPr sz="1200">
        <a:latin typeface="+mn-lt"/>
        <a:ea typeface="+mn-ea"/>
        <a:cs typeface="+mn-cs"/>
        <a:sym typeface="Franklin Gothic Boo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marL="0" marR="0" indent="0" defTabSz="914400" eaLnBrk="1" fontAlgn="auto" latinLnBrk="0" hangingPunct="1">
              <a:lnSpc>
                <a:spcPct val="100000"/>
              </a:lnSpc>
              <a:spcBef>
                <a:spcPts val="0"/>
              </a:spcBef>
              <a:spcAft>
                <a:spcPts val="0"/>
              </a:spcAft>
              <a:buClrTx/>
              <a:buSzTx/>
              <a:buFontTx/>
              <a:buNone/>
              <a:tabLst/>
              <a:defRPr/>
            </a:pPr>
            <a:r>
              <a:rPr lang="zh-CN" altLang="en-US" dirty="0" smtClean="0"/>
              <a:t>大家好。今天我向大家介绍一下原油期货相关配套政策及原油期货合约。</a:t>
            </a:r>
            <a:endParaRPr lang="en-US" altLang="zh-CN" dirty="0" smtClean="0"/>
          </a:p>
          <a:p>
            <a:pPr marL="0" marR="0" indent="0" defTabSz="914400" eaLnBrk="1" fontAlgn="auto" latinLnBrk="0" hangingPunct="1">
              <a:lnSpc>
                <a:spcPct val="100000"/>
              </a:lnSpc>
              <a:spcBef>
                <a:spcPts val="0"/>
              </a:spcBef>
              <a:spcAft>
                <a:spcPts val="0"/>
              </a:spcAft>
              <a:buClrTx/>
              <a:buSzTx/>
              <a:buFontTx/>
              <a:buNone/>
              <a:tabLst/>
              <a:defRPr/>
            </a:pPr>
            <a:endParaRPr lang="en-US" altLang="zh-CN" dirty="0" smtClean="0"/>
          </a:p>
          <a:p>
            <a:pPr marL="0" marR="0" indent="0" defTabSz="914400" eaLnBrk="1" fontAlgn="auto" latinLnBrk="0" hangingPunct="1">
              <a:lnSpc>
                <a:spcPct val="100000"/>
              </a:lnSpc>
              <a:spcBef>
                <a:spcPts val="0"/>
              </a:spcBef>
              <a:spcAft>
                <a:spcPts val="0"/>
              </a:spcAft>
              <a:buClrTx/>
              <a:buSzTx/>
              <a:buFontTx/>
              <a:buNone/>
              <a:tabLst/>
              <a:defRPr/>
            </a:pPr>
            <a:r>
              <a:rPr lang="en-US" altLang="zh-CN" dirty="0" smtClean="0"/>
              <a:t>2015</a:t>
            </a:r>
            <a:r>
              <a:rPr lang="zh-CN" altLang="en-US" dirty="0" smtClean="0"/>
              <a:t>年</a:t>
            </a:r>
            <a:r>
              <a:rPr lang="en-US" altLang="zh-CN" dirty="0" smtClean="0"/>
              <a:t>8</a:t>
            </a:r>
            <a:r>
              <a:rPr lang="zh-CN" altLang="en-US" dirty="0" smtClean="0"/>
              <a:t>月各项配套政策对外公布，</a:t>
            </a:r>
            <a:r>
              <a:rPr lang="en-US" altLang="zh-CN" dirty="0" smtClean="0"/>
              <a:t>2017</a:t>
            </a:r>
            <a:r>
              <a:rPr lang="zh-CN" altLang="en-US" dirty="0" smtClean="0"/>
              <a:t>年</a:t>
            </a:r>
            <a:r>
              <a:rPr lang="en-US" altLang="zh-CN" dirty="0" smtClean="0"/>
              <a:t>5</a:t>
            </a:r>
            <a:r>
              <a:rPr lang="zh-CN" altLang="en-US" dirty="0" smtClean="0"/>
              <a:t>月</a:t>
            </a:r>
            <a:r>
              <a:rPr lang="en-US" altLang="zh-CN" dirty="0" smtClean="0"/>
              <a:t>11</a:t>
            </a:r>
            <a:r>
              <a:rPr lang="zh-CN" altLang="en-US" dirty="0" smtClean="0"/>
              <a:t>日，合约规则对外公布。</a:t>
            </a:r>
            <a:endParaRPr lang="en-US" altLang="zh-CN" dirty="0" smtClean="0"/>
          </a:p>
          <a:p>
            <a:pPr marL="0" marR="0" indent="0" defTabSz="914400" eaLnBrk="1" fontAlgn="auto" latinLnBrk="0" hangingPunct="1">
              <a:lnSpc>
                <a:spcPct val="100000"/>
              </a:lnSpc>
              <a:spcBef>
                <a:spcPts val="0"/>
              </a:spcBef>
              <a:spcAft>
                <a:spcPts val="0"/>
              </a:spcAft>
              <a:buClrTx/>
              <a:buSzTx/>
              <a:buFontTx/>
              <a:buNone/>
              <a:tabLst/>
              <a:defRPr/>
            </a:pPr>
            <a:r>
              <a:rPr lang="zh-CN" altLang="en-US" dirty="0" smtClean="0"/>
              <a:t>不逐条解释规则条文</a:t>
            </a:r>
            <a:r>
              <a:rPr lang="zh-CN" altLang="en-US" smtClean="0"/>
              <a:t>，分享一下政策出台和合约设计</a:t>
            </a:r>
            <a:r>
              <a:rPr lang="zh-CN" altLang="en-US" dirty="0" smtClean="0"/>
              <a:t>的一些思路和考虑，帮助大家更好理解规则。</a:t>
            </a:r>
          </a:p>
          <a:p>
            <a:endParaRPr lang="zh-CN" altLang="en-US" dirty="0"/>
          </a:p>
        </p:txBody>
      </p:sp>
    </p:spTree>
    <p:extLst>
      <p:ext uri="{BB962C8B-B14F-4D97-AF65-F5344CB8AC3E}">
        <p14:creationId xmlns:p14="http://schemas.microsoft.com/office/powerpoint/2010/main" val="30716633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a:buFont typeface="Wingdings" pitchFamily="2" charset="2"/>
              <a:buChar char="l"/>
            </a:pPr>
            <a:r>
              <a:rPr lang="zh-CN" altLang="en-US" dirty="0" smtClean="0"/>
              <a:t>现货基础方面，我们欣喜地等到了我国原油加工和进口政策的突破。</a:t>
            </a:r>
            <a:r>
              <a:rPr lang="en-US" altLang="zh-CN" dirty="0" smtClean="0"/>
              <a:t>2013</a:t>
            </a:r>
            <a:r>
              <a:rPr lang="zh-CN" altLang="en-US" dirty="0" smtClean="0"/>
              <a:t>年国办发文件的精神，到</a:t>
            </a:r>
            <a:r>
              <a:rPr lang="en-US" altLang="zh-CN" dirty="0" smtClean="0"/>
              <a:t>2015</a:t>
            </a:r>
            <a:r>
              <a:rPr lang="zh-CN" altLang="en-US" dirty="0" smtClean="0"/>
              <a:t>年</a:t>
            </a:r>
            <a:r>
              <a:rPr lang="zh-CN" altLang="en-US" baseline="0" dirty="0" smtClean="0"/>
              <a:t>发改委和商务部的两个文件出台才得以落实。</a:t>
            </a:r>
            <a:endParaRPr lang="en-US" altLang="zh-CN" baseline="0" dirty="0" smtClean="0"/>
          </a:p>
          <a:p>
            <a:pPr>
              <a:buFont typeface="Wingdings" pitchFamily="2" charset="2"/>
              <a:buChar char="l"/>
            </a:pPr>
            <a:endParaRPr lang="en-US" altLang="zh-CN" baseline="0" dirty="0" smtClean="0"/>
          </a:p>
          <a:p>
            <a:pPr>
              <a:buFont typeface="Wingdings" pitchFamily="2" charset="2"/>
              <a:buChar char="l"/>
            </a:pPr>
            <a:r>
              <a:rPr lang="zh-CN" altLang="en-US" baseline="0" dirty="0" smtClean="0"/>
              <a:t>在此之前我国只有</a:t>
            </a:r>
            <a:r>
              <a:rPr lang="en-US" altLang="zh-CN" baseline="0" dirty="0" smtClean="0"/>
              <a:t>5</a:t>
            </a:r>
            <a:r>
              <a:rPr lang="zh-CN" altLang="en-US" baseline="0" dirty="0" smtClean="0"/>
              <a:t>家国营贸易原油进口企业和</a:t>
            </a:r>
            <a:r>
              <a:rPr lang="en-US" altLang="zh-CN" baseline="0" dirty="0" smtClean="0"/>
              <a:t>22</a:t>
            </a:r>
            <a:r>
              <a:rPr lang="zh-CN" altLang="en-US" baseline="0" dirty="0" smtClean="0"/>
              <a:t>家名存实亡的非国营贸易原油进口企业。</a:t>
            </a:r>
            <a:endParaRPr lang="en-US" altLang="zh-CN" dirty="0" smtClean="0"/>
          </a:p>
          <a:p>
            <a:pPr>
              <a:buFont typeface="Wingdings" pitchFamily="2" charset="2"/>
              <a:buChar char="l"/>
            </a:pPr>
            <a:endParaRPr lang="en-US" altLang="zh-CN" dirty="0" smtClean="0"/>
          </a:p>
          <a:p>
            <a:pPr>
              <a:buFont typeface="Wingdings" pitchFamily="2" charset="2"/>
              <a:buChar char="l"/>
            </a:pPr>
            <a:r>
              <a:rPr lang="en-US" altLang="zh-CN" dirty="0" smtClean="0"/>
              <a:t>2017</a:t>
            </a:r>
            <a:r>
              <a:rPr lang="zh-CN" altLang="en-US" dirty="0" smtClean="0"/>
              <a:t>年，截止</a:t>
            </a:r>
            <a:r>
              <a:rPr lang="en-US" altLang="zh-CN" dirty="0" smtClean="0"/>
              <a:t>5</a:t>
            </a:r>
            <a:r>
              <a:rPr lang="zh-CN" altLang="en-US" dirty="0" smtClean="0"/>
              <a:t>月底，</a:t>
            </a:r>
            <a:r>
              <a:rPr lang="zh-CN" altLang="en-US" sz="1200" b="0" i="0" kern="1200" dirty="0" smtClean="0">
                <a:solidFill>
                  <a:schemeClr val="tx1"/>
                </a:solidFill>
                <a:latin typeface="Calibri" pitchFamily="34" charset="0"/>
                <a:ea typeface="宋体" pitchFamily="2" charset="-122"/>
                <a:cs typeface="+mn-cs"/>
              </a:rPr>
              <a:t>共有</a:t>
            </a:r>
            <a:r>
              <a:rPr lang="en-US" altLang="zh-CN" sz="1200" b="0" i="0" kern="1200" dirty="0" smtClean="0">
                <a:solidFill>
                  <a:schemeClr val="tx1"/>
                </a:solidFill>
                <a:latin typeface="Calibri" pitchFamily="34" charset="0"/>
                <a:ea typeface="宋体" pitchFamily="2" charset="-122"/>
                <a:cs typeface="+mn-cs"/>
              </a:rPr>
              <a:t>29</a:t>
            </a:r>
            <a:r>
              <a:rPr lang="zh-CN" altLang="en-US" sz="1200" b="0" i="0" kern="1200" dirty="0" smtClean="0">
                <a:solidFill>
                  <a:schemeClr val="tx1"/>
                </a:solidFill>
                <a:latin typeface="Calibri" pitchFamily="34" charset="0"/>
                <a:ea typeface="宋体" pitchFamily="2" charset="-122"/>
                <a:cs typeface="+mn-cs"/>
              </a:rPr>
              <a:t>家地方炼厂获</a:t>
            </a:r>
            <a:r>
              <a:rPr lang="en-US" altLang="zh-CN" sz="1200" b="0" i="0" kern="1200" dirty="0" smtClean="0">
                <a:solidFill>
                  <a:schemeClr val="tx1"/>
                </a:solidFill>
                <a:latin typeface="Calibri" pitchFamily="34" charset="0"/>
                <a:ea typeface="宋体" pitchFamily="2" charset="-122"/>
                <a:cs typeface="+mn-cs"/>
              </a:rPr>
              <a:t>/</a:t>
            </a:r>
            <a:r>
              <a:rPr lang="zh-CN" altLang="en-US" sz="1200" b="0" i="0" kern="1200" dirty="0" smtClean="0">
                <a:solidFill>
                  <a:schemeClr val="tx1"/>
                </a:solidFill>
                <a:latin typeface="Calibri" pitchFamily="34" charset="0"/>
                <a:ea typeface="宋体" pitchFamily="2" charset="-122"/>
                <a:cs typeface="+mn-cs"/>
              </a:rPr>
              <a:t>等待批复进口原油使用权配额共计</a:t>
            </a:r>
            <a:r>
              <a:rPr lang="en-US" altLang="zh-CN" sz="1200" b="0" i="1" kern="1200" dirty="0" smtClean="0">
                <a:solidFill>
                  <a:schemeClr val="tx1"/>
                </a:solidFill>
                <a:latin typeface="Calibri" pitchFamily="34" charset="0"/>
                <a:ea typeface="宋体" pitchFamily="2" charset="-122"/>
                <a:cs typeface="+mn-cs"/>
              </a:rPr>
              <a:t>9567</a:t>
            </a:r>
            <a:r>
              <a:rPr lang="zh-CN" altLang="en-US" sz="1200" b="0" i="0" kern="1200" dirty="0" smtClean="0">
                <a:solidFill>
                  <a:schemeClr val="tx1"/>
                </a:solidFill>
                <a:latin typeface="Calibri" pitchFamily="34" charset="0"/>
                <a:ea typeface="宋体" pitchFamily="2" charset="-122"/>
                <a:cs typeface="+mn-cs"/>
              </a:rPr>
              <a:t>万吨。其中有</a:t>
            </a:r>
            <a:r>
              <a:rPr lang="en-US" altLang="zh-CN" sz="1200" b="0" i="0" kern="1200" dirty="0" smtClean="0">
                <a:solidFill>
                  <a:schemeClr val="tx1"/>
                </a:solidFill>
                <a:latin typeface="Calibri" pitchFamily="34" charset="0"/>
                <a:ea typeface="宋体" pitchFamily="2" charset="-122"/>
                <a:cs typeface="+mn-cs"/>
              </a:rPr>
              <a:t>12</a:t>
            </a:r>
            <a:r>
              <a:rPr lang="zh-CN" altLang="en-US" sz="1200" b="0" i="0" kern="1200" dirty="0" smtClean="0">
                <a:solidFill>
                  <a:schemeClr val="tx1"/>
                </a:solidFill>
                <a:latin typeface="Calibri" pitchFamily="34" charset="0"/>
                <a:ea typeface="宋体" pitchFamily="2" charset="-122"/>
                <a:cs typeface="+mn-cs"/>
              </a:rPr>
              <a:t>家地炼获批非国营贸易进口原油资质，共计</a:t>
            </a:r>
            <a:r>
              <a:rPr lang="en-US" altLang="zh-CN" sz="1200" b="0" i="1" kern="1200" dirty="0" smtClean="0">
                <a:solidFill>
                  <a:schemeClr val="tx1"/>
                </a:solidFill>
                <a:latin typeface="Calibri" pitchFamily="34" charset="0"/>
                <a:ea typeface="宋体" pitchFamily="2" charset="-122"/>
                <a:cs typeface="+mn-cs"/>
              </a:rPr>
              <a:t>3096</a:t>
            </a:r>
            <a:r>
              <a:rPr lang="zh-CN" altLang="en-US" sz="1200" b="0" i="0" kern="1200" dirty="0" smtClean="0">
                <a:solidFill>
                  <a:schemeClr val="tx1"/>
                </a:solidFill>
                <a:latin typeface="Calibri" pitchFamily="34" charset="0"/>
                <a:ea typeface="宋体" pitchFamily="2" charset="-122"/>
                <a:cs typeface="+mn-cs"/>
              </a:rPr>
              <a:t>万吨。</a:t>
            </a:r>
            <a:endParaRPr lang="en-US" altLang="zh-CN" sz="1200" b="0" i="0" kern="1200" dirty="0" smtClean="0">
              <a:solidFill>
                <a:schemeClr val="tx1"/>
              </a:solidFill>
              <a:latin typeface="Calibri" pitchFamily="34" charset="0"/>
              <a:ea typeface="宋体" pitchFamily="2" charset="-122"/>
              <a:cs typeface="+mn-cs"/>
            </a:endParaRPr>
          </a:p>
          <a:p>
            <a:pPr>
              <a:buFont typeface="Wingdings" pitchFamily="2" charset="2"/>
              <a:buChar char="l"/>
            </a:pPr>
            <a:endParaRPr lang="en-US" altLang="zh-CN" dirty="0" smtClean="0"/>
          </a:p>
          <a:p>
            <a:pPr>
              <a:buFont typeface="Wingdings" pitchFamily="2" charset="2"/>
              <a:buChar char="l"/>
            </a:pPr>
            <a:r>
              <a:rPr lang="zh-CN" altLang="en-US" dirty="0" smtClean="0"/>
              <a:t>现货市场参与主体增加，为期货市场平稳运行和功能发挥奠定了更好的基础。</a:t>
            </a:r>
          </a:p>
          <a:p>
            <a:pPr>
              <a:buFont typeface="Wingdings" pitchFamily="2" charset="2"/>
              <a:buChar char="l"/>
            </a:pPr>
            <a:endParaRPr lang="zh-CN" altLang="en-US" dirty="0"/>
          </a:p>
        </p:txBody>
      </p:sp>
    </p:spTree>
    <p:extLst>
      <p:ext uri="{BB962C8B-B14F-4D97-AF65-F5344CB8AC3E}">
        <p14:creationId xmlns:p14="http://schemas.microsoft.com/office/powerpoint/2010/main" val="3984076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配套政策取决于我们要建立一个什么样的市场 ？  需要遵循原油现货市场的特点和要求。</a:t>
            </a:r>
            <a:endParaRPr lang="en-US" altLang="zh-CN" dirty="0" smtClean="0"/>
          </a:p>
          <a:p>
            <a:endParaRPr lang="en-US" altLang="zh-CN" dirty="0" smtClean="0"/>
          </a:p>
          <a:p>
            <a:pPr marL="0" marR="0" indent="0" defTabSz="914400" eaLnBrk="1" fontAlgn="auto" latinLnBrk="0" hangingPunct="1">
              <a:lnSpc>
                <a:spcPct val="100000"/>
              </a:lnSpc>
              <a:spcBef>
                <a:spcPts val="0"/>
              </a:spcBef>
              <a:spcAft>
                <a:spcPts val="0"/>
              </a:spcAft>
              <a:buClrTx/>
              <a:buSzTx/>
              <a:buFontTx/>
              <a:buNone/>
              <a:tabLst/>
              <a:defRPr/>
            </a:pPr>
            <a:r>
              <a:rPr lang="zh-CN" altLang="en-US" sz="1200" dirty="0" smtClean="0">
                <a:solidFill>
                  <a:schemeClr val="bg2"/>
                </a:solidFill>
                <a:latin typeface="微软雅黑" pitchFamily="34" charset="-122"/>
                <a:ea typeface="微软雅黑" pitchFamily="34" charset="-122"/>
              </a:rPr>
              <a:t>原油现货市场的特点是“</a:t>
            </a:r>
            <a:r>
              <a:rPr lang="zh-CN" altLang="en-US" sz="1200" dirty="0" smtClean="0">
                <a:solidFill>
                  <a:schemeClr val="accent2"/>
                </a:solidFill>
                <a:latin typeface="微软雅黑" pitchFamily="34" charset="-122"/>
                <a:ea typeface="微软雅黑" pitchFamily="34" charset="-122"/>
              </a:rPr>
              <a:t>一个国家内部主体相对较少，国际贸易相对自由</a:t>
            </a:r>
            <a:r>
              <a:rPr lang="zh-CN" altLang="en-US" sz="1200" dirty="0" smtClean="0">
                <a:solidFill>
                  <a:schemeClr val="bg2"/>
                </a:solidFill>
                <a:latin typeface="微软雅黑" pitchFamily="34" charset="-122"/>
                <a:ea typeface="微软雅黑" pitchFamily="34" charset="-122"/>
              </a:rPr>
              <a:t>”，建设原油期货市场必须基于国际原油现货贸易，遵循“</a:t>
            </a:r>
            <a:r>
              <a:rPr lang="zh-CN" altLang="en-US" sz="1200" dirty="0" smtClean="0">
                <a:solidFill>
                  <a:schemeClr val="accent2"/>
                </a:solidFill>
                <a:latin typeface="微软雅黑" pitchFamily="34" charset="-122"/>
                <a:ea typeface="微软雅黑" pitchFamily="34" charset="-122"/>
              </a:rPr>
              <a:t>国际平台、人民币计价、净价交易、保税交割</a:t>
            </a:r>
            <a:r>
              <a:rPr lang="zh-CN" altLang="en-US" sz="1200" dirty="0" smtClean="0">
                <a:solidFill>
                  <a:schemeClr val="bg2"/>
                </a:solidFill>
                <a:latin typeface="微软雅黑" pitchFamily="34" charset="-122"/>
                <a:ea typeface="微软雅黑" pitchFamily="34" charset="-122"/>
              </a:rPr>
              <a:t>”的基本思路，</a:t>
            </a:r>
            <a:r>
              <a:rPr lang="zh-CN" altLang="zh-CN" sz="1200" dirty="0" smtClean="0">
                <a:solidFill>
                  <a:schemeClr val="bg2"/>
                </a:solidFill>
                <a:latin typeface="微软雅黑" pitchFamily="34" charset="-122"/>
                <a:ea typeface="微软雅黑" pitchFamily="34" charset="-122"/>
              </a:rPr>
              <a:t>围绕</a:t>
            </a:r>
            <a:r>
              <a:rPr lang="zh-CN" altLang="en-US" sz="1200" dirty="0" smtClean="0">
                <a:solidFill>
                  <a:schemeClr val="bg2"/>
                </a:solidFill>
                <a:latin typeface="微软雅黑" pitchFamily="34" charset="-122"/>
                <a:ea typeface="微软雅黑" pitchFamily="34" charset="-122"/>
              </a:rPr>
              <a:t>如何引入境外投资者完善相关配套政策</a:t>
            </a:r>
            <a:r>
              <a:rPr lang="zh-CN" altLang="zh-CN" sz="1200" dirty="0" smtClean="0">
                <a:solidFill>
                  <a:schemeClr val="bg2"/>
                </a:solidFill>
                <a:latin typeface="微软雅黑" pitchFamily="34" charset="-122"/>
                <a:ea typeface="微软雅黑" pitchFamily="34" charset="-122"/>
              </a:rPr>
              <a:t>。</a:t>
            </a:r>
            <a:endParaRPr lang="en-US" altLang="zh-CN" sz="1200" dirty="0" smtClean="0">
              <a:solidFill>
                <a:schemeClr val="bg2"/>
              </a:solidFill>
              <a:latin typeface="微软雅黑" pitchFamily="34" charset="-122"/>
              <a:ea typeface="微软雅黑" pitchFamily="34" charset="-122"/>
            </a:endParaRPr>
          </a:p>
          <a:p>
            <a:pPr marL="0" marR="0" indent="0" defTabSz="914400" eaLnBrk="1" fontAlgn="auto" latinLnBrk="0" hangingPunct="1">
              <a:lnSpc>
                <a:spcPct val="100000"/>
              </a:lnSpc>
              <a:spcBef>
                <a:spcPts val="0"/>
              </a:spcBef>
              <a:spcAft>
                <a:spcPts val="0"/>
              </a:spcAft>
              <a:buClrTx/>
              <a:buSzTx/>
              <a:buFontTx/>
              <a:buNone/>
              <a:tabLst/>
              <a:defRPr/>
            </a:pPr>
            <a:endParaRPr lang="en-US" altLang="zh-CN" sz="1200" dirty="0" smtClean="0">
              <a:solidFill>
                <a:schemeClr val="bg2"/>
              </a:solidFill>
              <a:latin typeface="微软雅黑" pitchFamily="34" charset="-122"/>
              <a:ea typeface="微软雅黑" pitchFamily="34" charset="-122"/>
            </a:endParaRPr>
          </a:p>
          <a:p>
            <a:pPr marL="0" marR="0" indent="0" defTabSz="914400" eaLnBrk="1" fontAlgn="auto" latinLnBrk="0" hangingPunct="1">
              <a:lnSpc>
                <a:spcPct val="100000"/>
              </a:lnSpc>
              <a:spcBef>
                <a:spcPts val="0"/>
              </a:spcBef>
              <a:spcAft>
                <a:spcPts val="0"/>
              </a:spcAft>
              <a:buClrTx/>
              <a:buSzTx/>
              <a:buFontTx/>
              <a:buNone/>
              <a:tabLst/>
              <a:defRPr/>
            </a:pPr>
            <a:r>
              <a:rPr lang="zh-CN" altLang="en-US" sz="1200" dirty="0" smtClean="0">
                <a:solidFill>
                  <a:schemeClr val="bg2"/>
                </a:solidFill>
                <a:latin typeface="微软雅黑" pitchFamily="34" charset="-122"/>
                <a:ea typeface="微软雅黑" pitchFamily="34" charset="-122"/>
              </a:rPr>
              <a:t>国内原油流通受限，参与主体较少，不足以支撑建设一个原油期货市场。</a:t>
            </a:r>
            <a:endParaRPr lang="en-US" altLang="zh-CN" sz="1200" dirty="0" smtClean="0">
              <a:solidFill>
                <a:schemeClr val="bg2"/>
              </a:solidFill>
              <a:latin typeface="微软雅黑" pitchFamily="34" charset="-122"/>
              <a:ea typeface="微软雅黑" pitchFamily="34" charset="-122"/>
            </a:endParaRPr>
          </a:p>
          <a:p>
            <a:endParaRPr lang="zh-CN" altLang="en-US" dirty="0"/>
          </a:p>
        </p:txBody>
      </p:sp>
    </p:spTree>
    <p:extLst>
      <p:ext uri="{BB962C8B-B14F-4D97-AF65-F5344CB8AC3E}">
        <p14:creationId xmlns:p14="http://schemas.microsoft.com/office/powerpoint/2010/main" val="413122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en-US" altLang="zh-CN" dirty="0" smtClean="0"/>
              <a:t>1</a:t>
            </a:r>
            <a:r>
              <a:rPr lang="zh-CN" altLang="en-US" dirty="0" smtClean="0"/>
              <a:t>、原油期货国际化：现货市场的客观要求和必然选择</a:t>
            </a:r>
            <a:endParaRPr lang="en-US" altLang="zh-CN" dirty="0" smtClean="0"/>
          </a:p>
          <a:p>
            <a:r>
              <a:rPr lang="en-US" altLang="zh-CN" dirty="0" smtClean="0"/>
              <a:t>2</a:t>
            </a:r>
            <a:r>
              <a:rPr lang="zh-CN" altLang="en-US" dirty="0" smtClean="0"/>
              <a:t>、其它品种国际化</a:t>
            </a:r>
            <a:r>
              <a:rPr lang="en-US" altLang="zh-CN" dirty="0" smtClean="0"/>
              <a:t>:</a:t>
            </a:r>
            <a:r>
              <a:rPr lang="zh-CN" altLang="en-US" dirty="0" smtClean="0"/>
              <a:t>进一步提升功能，锦上添花</a:t>
            </a:r>
          </a:p>
          <a:p>
            <a:endParaRPr lang="zh-CN" altLang="en-US" dirty="0"/>
          </a:p>
        </p:txBody>
      </p:sp>
    </p:spTree>
    <p:extLst>
      <p:ext uri="{BB962C8B-B14F-4D97-AF65-F5344CB8AC3E}">
        <p14:creationId xmlns:p14="http://schemas.microsoft.com/office/powerpoint/2010/main" val="34220201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尚在完善中：检验检疫</a:t>
            </a:r>
            <a:endParaRPr lang="en-US" altLang="zh-CN" dirty="0" smtClean="0"/>
          </a:p>
          <a:p>
            <a:r>
              <a:rPr lang="zh-CN" altLang="en-US" dirty="0" smtClean="0"/>
              <a:t>间接：</a:t>
            </a:r>
            <a:r>
              <a:rPr lang="en-US" altLang="zh-CN" dirty="0" smtClean="0"/>
              <a:t>1</a:t>
            </a:r>
            <a:r>
              <a:rPr lang="zh-CN" altLang="en-US" dirty="0" smtClean="0"/>
              <a:t>、国资委；</a:t>
            </a:r>
            <a:r>
              <a:rPr lang="en-US" altLang="zh-CN" dirty="0" smtClean="0"/>
              <a:t>2</a:t>
            </a:r>
            <a:r>
              <a:rPr lang="zh-CN" altLang="en-US" dirty="0" smtClean="0"/>
              <a:t>、银监会</a:t>
            </a:r>
          </a:p>
          <a:p>
            <a:endParaRPr lang="zh-CN" altLang="en-US" dirty="0"/>
          </a:p>
        </p:txBody>
      </p:sp>
    </p:spTree>
    <p:extLst>
      <p:ext uri="{BB962C8B-B14F-4D97-AF65-F5344CB8AC3E}">
        <p14:creationId xmlns:p14="http://schemas.microsoft.com/office/powerpoint/2010/main" val="2706112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r>
              <a:rPr lang="zh-CN" altLang="en-US" dirty="0" smtClean="0"/>
              <a:t>原油期货是第一个对外开放的品种：</a:t>
            </a:r>
            <a:endParaRPr lang="en-US" altLang="zh-CN" dirty="0" smtClean="0"/>
          </a:p>
          <a:p>
            <a:r>
              <a:rPr lang="en-US" altLang="zh-CN" dirty="0" smtClean="0"/>
              <a:t>1</a:t>
            </a:r>
            <a:r>
              <a:rPr lang="zh-CN" altLang="en-US" dirty="0" smtClean="0"/>
              <a:t>、不同与</a:t>
            </a:r>
            <a:r>
              <a:rPr lang="en-US" altLang="zh-CN" dirty="0" smtClean="0"/>
              <a:t>QFII </a:t>
            </a:r>
            <a:r>
              <a:rPr lang="zh-CN" altLang="en-US" dirty="0" smtClean="0"/>
              <a:t>和</a:t>
            </a:r>
            <a:r>
              <a:rPr lang="zh-CN" altLang="en-US" baseline="0" dirty="0" smtClean="0"/>
              <a:t> 沪港通</a:t>
            </a:r>
            <a:endParaRPr lang="en-US" altLang="zh-CN" baseline="0" dirty="0" smtClean="0"/>
          </a:p>
          <a:p>
            <a:r>
              <a:rPr lang="en-US" altLang="zh-CN" baseline="0" dirty="0" smtClean="0"/>
              <a:t>2</a:t>
            </a:r>
            <a:r>
              <a:rPr lang="zh-CN" altLang="en-US" baseline="0" dirty="0" smtClean="0"/>
              <a:t>、涉及境外注册、跨境联合监管</a:t>
            </a:r>
            <a:endParaRPr lang="en-US" altLang="zh-CN" baseline="0" dirty="0" smtClean="0"/>
          </a:p>
          <a:p>
            <a:endParaRPr lang="en-US" altLang="zh-CN" baseline="0" dirty="0" smtClean="0"/>
          </a:p>
          <a:p>
            <a:r>
              <a:rPr lang="en-US" altLang="zh-CN" baseline="0" dirty="0" smtClean="0"/>
              <a:t>1</a:t>
            </a:r>
            <a:r>
              <a:rPr lang="zh-CN" altLang="en-US" baseline="0" dirty="0" smtClean="0"/>
              <a:t>、</a:t>
            </a:r>
            <a:r>
              <a:rPr lang="en-US" altLang="zh-CN" baseline="0" dirty="0" smtClean="0"/>
              <a:t>QFII</a:t>
            </a:r>
            <a:r>
              <a:rPr lang="zh-CN" altLang="en-US" baseline="0" dirty="0" smtClean="0"/>
              <a:t>：  对特定机构开放，有资金额度限制。韩朝离散家属会见：额度控制还是自由来往；日用消费品购买：凭票供应还是自由购买</a:t>
            </a:r>
            <a:endParaRPr lang="en-US" altLang="zh-CN" baseline="0" dirty="0" smtClean="0"/>
          </a:p>
          <a:p>
            <a:r>
              <a:rPr lang="en-US" altLang="zh-CN" baseline="0" dirty="0" smtClean="0"/>
              <a:t>2</a:t>
            </a:r>
            <a:r>
              <a:rPr lang="zh-CN" altLang="en-US" baseline="0" dirty="0" smtClean="0"/>
              <a:t>、沪港通：必须通过香港交易所，而不能直接参与。大陆台湾来往：香港转机还是直航</a:t>
            </a:r>
            <a:endParaRPr lang="en-US" altLang="zh-CN" baseline="0" dirty="0" smtClean="0"/>
          </a:p>
          <a:p>
            <a:endParaRPr lang="zh-CN" altLang="en-US" dirty="0"/>
          </a:p>
        </p:txBody>
      </p:sp>
    </p:spTree>
    <p:extLst>
      <p:ext uri="{BB962C8B-B14F-4D97-AF65-F5344CB8AC3E}">
        <p14:creationId xmlns:p14="http://schemas.microsoft.com/office/powerpoint/2010/main" val="1038175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r>
              <a:rPr lang="zh-CN" altLang="en-US" dirty="0" smtClean="0"/>
              <a:t>境内 </a:t>
            </a:r>
            <a:r>
              <a:rPr lang="en-US" altLang="zh-CN" dirty="0" smtClean="0"/>
              <a:t>+ </a:t>
            </a:r>
            <a:r>
              <a:rPr lang="zh-CN" altLang="en-US" dirty="0" smtClean="0"/>
              <a:t>境外   主场和客场 </a:t>
            </a:r>
            <a:endParaRPr lang="en-US" altLang="zh-CN" dirty="0" smtClean="0"/>
          </a:p>
          <a:p>
            <a:endParaRPr lang="en-US" altLang="zh-CN" dirty="0" smtClean="0"/>
          </a:p>
          <a:p>
            <a:pPr>
              <a:buFont typeface="Wingdings" pitchFamily="2" charset="2"/>
              <a:buChar char="l"/>
            </a:pPr>
            <a:r>
              <a:rPr lang="zh-CN" altLang="en-US" dirty="0" smtClean="0"/>
              <a:t>境外特殊非经纪：</a:t>
            </a:r>
            <a:r>
              <a:rPr lang="en-US" altLang="zh-CN" dirty="0" smtClean="0"/>
              <a:t>1</a:t>
            </a:r>
          </a:p>
          <a:p>
            <a:pPr>
              <a:buFont typeface="Wingdings" pitchFamily="2" charset="2"/>
              <a:buChar char="l"/>
            </a:pPr>
            <a:endParaRPr lang="en-US" altLang="zh-CN" dirty="0" smtClean="0"/>
          </a:p>
          <a:p>
            <a:pPr>
              <a:buFont typeface="Wingdings" pitchFamily="2" charset="2"/>
              <a:buChar char="l"/>
            </a:pPr>
            <a:r>
              <a:rPr lang="zh-CN" altLang="en-US" dirty="0" smtClean="0"/>
              <a:t>境外特殊经纪：</a:t>
            </a:r>
            <a:r>
              <a:rPr lang="en-US" altLang="zh-CN" dirty="0" smtClean="0"/>
              <a:t>1 +2  </a:t>
            </a:r>
          </a:p>
          <a:p>
            <a:pPr>
              <a:buFont typeface="Wingdings" pitchFamily="2" charset="2"/>
              <a:buChar char="l"/>
            </a:pPr>
            <a:endParaRPr lang="en-US" altLang="zh-CN" dirty="0" smtClean="0"/>
          </a:p>
          <a:p>
            <a:pPr>
              <a:buFont typeface="Wingdings" pitchFamily="2" charset="2"/>
              <a:buChar char="l"/>
            </a:pPr>
            <a:r>
              <a:rPr lang="zh-CN" altLang="en-US" dirty="0" smtClean="0"/>
              <a:t>境外中介：</a:t>
            </a:r>
            <a:r>
              <a:rPr lang="en-US" altLang="zh-CN" dirty="0" smtClean="0"/>
              <a:t>3</a:t>
            </a:r>
            <a:r>
              <a:rPr lang="en-US" altLang="zh-CN" baseline="0" dirty="0" smtClean="0"/>
              <a:t> </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境外投资者： </a:t>
            </a:r>
            <a:r>
              <a:rPr lang="en-US" altLang="zh-CN" dirty="0" smtClean="0"/>
              <a:t>5</a:t>
            </a:r>
          </a:p>
          <a:p>
            <a:pPr>
              <a:buFont typeface="Wingdings" pitchFamily="2" charset="2"/>
              <a:buChar char="l"/>
            </a:pPr>
            <a:endParaRPr lang="en-US" altLang="zh-CN" dirty="0" smtClean="0"/>
          </a:p>
          <a:p>
            <a:pPr>
              <a:buFont typeface="Wingdings" pitchFamily="2" charset="2"/>
              <a:buChar char="l"/>
            </a:pPr>
            <a:r>
              <a:rPr lang="zh-CN" altLang="en-US" dirty="0" smtClean="0"/>
              <a:t>境内期货公司：结算</a:t>
            </a:r>
            <a:r>
              <a:rPr lang="en-US" altLang="zh-CN" dirty="0" smtClean="0"/>
              <a:t>+</a:t>
            </a:r>
            <a:r>
              <a:rPr lang="zh-CN" altLang="en-US" dirty="0" smtClean="0"/>
              <a:t>境外中介</a:t>
            </a:r>
            <a:r>
              <a:rPr lang="en-US" altLang="zh-CN" dirty="0" smtClean="0"/>
              <a:t>+</a:t>
            </a:r>
            <a:r>
              <a:rPr lang="zh-CN" altLang="en-US" dirty="0" smtClean="0"/>
              <a:t>境外客户。</a:t>
            </a:r>
            <a:endParaRPr lang="en-US" altLang="zh-CN" dirty="0" smtClean="0"/>
          </a:p>
          <a:p>
            <a:pPr>
              <a:buFont typeface="Wingdings" pitchFamily="2" charset="2"/>
              <a:buChar char="l"/>
            </a:pPr>
            <a:endParaRPr lang="en-US" altLang="zh-CN" dirty="0" smtClean="0"/>
          </a:p>
          <a:p>
            <a:pPr>
              <a:buFont typeface="Wingdings" pitchFamily="2" charset="2"/>
              <a:buChar char="l"/>
            </a:pPr>
            <a:endParaRPr lang="en-US" altLang="zh-CN" dirty="0" smtClean="0"/>
          </a:p>
          <a:p>
            <a:pPr>
              <a:buFont typeface="Wingdings" pitchFamily="2" charset="2"/>
              <a:buChar char="l"/>
            </a:pPr>
            <a:endParaRPr lang="zh-CN" altLang="en-US" dirty="0" smtClean="0"/>
          </a:p>
          <a:p>
            <a:pPr>
              <a:buFont typeface="Wingdings" pitchFamily="2" charset="2"/>
              <a:buChar char="l"/>
            </a:pPr>
            <a:endParaRPr lang="zh-CN" altLang="en-US" dirty="0"/>
          </a:p>
        </p:txBody>
      </p:sp>
    </p:spTree>
    <p:extLst>
      <p:ext uri="{BB962C8B-B14F-4D97-AF65-F5344CB8AC3E}">
        <p14:creationId xmlns:p14="http://schemas.microsoft.com/office/powerpoint/2010/main" val="26461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pPr>
              <a:buFont typeface="Wingdings" pitchFamily="2" charset="2"/>
              <a:buChar char="l"/>
            </a:pPr>
            <a:r>
              <a:rPr lang="zh-CN" altLang="en-US" dirty="0" smtClean="0"/>
              <a:t>人民币计价结算，符合跨境贸易人民币结算的市场需求，符合人民币国际化的发展规律；</a:t>
            </a:r>
            <a:endParaRPr lang="en-US" altLang="zh-CN" dirty="0" smtClean="0"/>
          </a:p>
          <a:p>
            <a:pPr>
              <a:buFont typeface="Wingdings" pitchFamily="2" charset="2"/>
              <a:buChar char="l"/>
            </a:pPr>
            <a:r>
              <a:rPr lang="en-US" altLang="zh-CN" dirty="0" smtClean="0"/>
              <a:t>NRA</a:t>
            </a:r>
            <a:r>
              <a:rPr lang="zh-CN" altLang="en-US" dirty="0" smtClean="0"/>
              <a:t>账户、无资金额度，额度控制在交易端</a:t>
            </a:r>
            <a:endParaRPr lang="en-US" altLang="zh-CN" dirty="0" smtClean="0"/>
          </a:p>
          <a:p>
            <a:pPr>
              <a:buFont typeface="Wingdings" pitchFamily="2" charset="2"/>
              <a:buChar char="l"/>
            </a:pPr>
            <a:r>
              <a:rPr lang="zh-CN" altLang="en-US" dirty="0" smtClean="0"/>
              <a:t>换汇数量少，时间与结算时间匹配，取决于实际交易的规模和实际盈亏的结果，对外汇市场冲击小。</a:t>
            </a:r>
          </a:p>
          <a:p>
            <a:endParaRPr lang="zh-CN" altLang="en-US" dirty="0"/>
          </a:p>
        </p:txBody>
      </p:sp>
    </p:spTree>
    <p:extLst>
      <p:ext uri="{BB962C8B-B14F-4D97-AF65-F5344CB8AC3E}">
        <p14:creationId xmlns:p14="http://schemas.microsoft.com/office/powerpoint/2010/main" val="3259878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pPr marL="277715" indent="-277715" hangingPunct="1">
              <a:lnSpc>
                <a:spcPct val="150000"/>
              </a:lnSpc>
              <a:buFont typeface="Wingdings" pitchFamily="2" charset="2"/>
              <a:buChar char="l"/>
            </a:pPr>
            <a:r>
              <a:rPr lang="zh-CN" altLang="en-US" sz="1200" dirty="0" smtClean="0">
                <a:latin typeface="微软雅黑" pitchFamily="34" charset="-122"/>
                <a:ea typeface="微软雅黑" pitchFamily="34" charset="-122"/>
              </a:rPr>
              <a:t>境外交易者可以使用美元、境外人民币作为保证金</a:t>
            </a:r>
            <a:endParaRPr lang="en-US" altLang="zh-CN" sz="1200" dirty="0" smtClean="0">
              <a:latin typeface="微软雅黑" pitchFamily="34" charset="-122"/>
              <a:ea typeface="微软雅黑" pitchFamily="34" charset="-122"/>
            </a:endParaRPr>
          </a:p>
          <a:p>
            <a:pPr marL="277715" indent="-277715" hangingPunct="1">
              <a:lnSpc>
                <a:spcPct val="150000"/>
              </a:lnSpc>
              <a:buFont typeface="Wingdings" pitchFamily="2" charset="2"/>
              <a:buChar char="l"/>
            </a:pPr>
            <a:r>
              <a:rPr lang="zh-CN" altLang="en-US" sz="1200" dirty="0" smtClean="0">
                <a:latin typeface="微软雅黑" pitchFamily="34" charset="-122"/>
                <a:ea typeface="微软雅黑" pitchFamily="34" charset="-122"/>
              </a:rPr>
              <a:t>交易亏损额只能由人民币弥补</a:t>
            </a:r>
            <a:endParaRPr lang="en-US" altLang="zh-CN" sz="1200" dirty="0" smtClean="0">
              <a:latin typeface="微软雅黑" pitchFamily="34" charset="-122"/>
              <a:ea typeface="微软雅黑" pitchFamily="34" charset="-122"/>
            </a:endParaRPr>
          </a:p>
          <a:p>
            <a:pPr marL="277715" indent="-277715" hangingPunct="1">
              <a:lnSpc>
                <a:spcPct val="150000"/>
              </a:lnSpc>
              <a:buFont typeface="Wingdings" pitchFamily="2" charset="2"/>
              <a:buChar char="l"/>
            </a:pPr>
            <a:r>
              <a:rPr lang="zh-CN" altLang="en-US" sz="1200" dirty="0" smtClean="0">
                <a:latin typeface="微软雅黑" pitchFamily="34" charset="-122"/>
                <a:ea typeface="微软雅黑" pitchFamily="34" charset="-122"/>
              </a:rPr>
              <a:t>境外交易者的盈利可选美元或人民币，半年变更</a:t>
            </a:r>
            <a:endParaRPr lang="en-US" altLang="zh-CN" sz="1200" dirty="0" smtClean="0">
              <a:latin typeface="微软雅黑" pitchFamily="34" charset="-122"/>
              <a:ea typeface="微软雅黑" pitchFamily="34" charset="-122"/>
            </a:endParaRPr>
          </a:p>
          <a:p>
            <a:pPr marL="277715" indent="-277715" hangingPunct="1">
              <a:lnSpc>
                <a:spcPct val="150000"/>
              </a:lnSpc>
              <a:buFont typeface="Wingdings" pitchFamily="2" charset="2"/>
              <a:buChar char="l"/>
            </a:pPr>
            <a:r>
              <a:rPr lang="zh-CN" altLang="en-US" sz="1200" dirty="0" smtClean="0">
                <a:latin typeface="微软雅黑" pitchFamily="34" charset="-122"/>
                <a:ea typeface="微软雅黑" pitchFamily="34" charset="-122"/>
              </a:rPr>
              <a:t>境外交易者没有资金额度限度，但有交易持仓限制</a:t>
            </a:r>
            <a:endParaRPr lang="en-US" altLang="zh-CN" sz="1200" dirty="0" smtClean="0">
              <a:latin typeface="微软雅黑" pitchFamily="34" charset="-122"/>
              <a:ea typeface="微软雅黑" pitchFamily="34" charset="-122"/>
            </a:endParaRPr>
          </a:p>
          <a:p>
            <a:pPr marL="277715" indent="-277715" hangingPunct="1">
              <a:lnSpc>
                <a:spcPct val="150000"/>
              </a:lnSpc>
              <a:buFont typeface="Wingdings" pitchFamily="2" charset="2"/>
              <a:buChar char="l"/>
            </a:pPr>
            <a:r>
              <a:rPr lang="zh-CN" altLang="en-US" sz="1200" dirty="0" smtClean="0">
                <a:latin typeface="微软雅黑" pitchFamily="34" charset="-122"/>
                <a:ea typeface="微软雅黑" pitchFamily="34" charset="-122"/>
              </a:rPr>
              <a:t>通过限定账户资金流向和用途来管理境外资金往来</a:t>
            </a:r>
            <a:endParaRPr lang="en-US" altLang="zh-CN" sz="1200" dirty="0" smtClean="0">
              <a:latin typeface="微软雅黑" pitchFamily="34" charset="-122"/>
              <a:ea typeface="微软雅黑" pitchFamily="34" charset="-122"/>
            </a:endParaRPr>
          </a:p>
          <a:p>
            <a:pPr marL="277715" indent="-277715" hangingPunct="1">
              <a:lnSpc>
                <a:spcPct val="150000"/>
              </a:lnSpc>
              <a:buFont typeface="Wingdings" pitchFamily="2" charset="2"/>
              <a:buChar char="l"/>
            </a:pPr>
            <a:r>
              <a:rPr lang="zh-CN" altLang="en-US" sz="1200" dirty="0" smtClean="0">
                <a:latin typeface="微软雅黑" pitchFamily="34" charset="-122"/>
                <a:ea typeface="微软雅黑" pitchFamily="34" charset="-122"/>
              </a:rPr>
              <a:t>境外交易者不能发起与交易无关的结汇购汇请求</a:t>
            </a:r>
          </a:p>
          <a:p>
            <a:pPr>
              <a:buFont typeface="Wingdings" pitchFamily="2" charset="2"/>
              <a:buChar char="l"/>
            </a:pPr>
            <a:endParaRPr lang="zh-CN" altLang="en-US" dirty="0"/>
          </a:p>
        </p:txBody>
      </p:sp>
    </p:spTree>
    <p:extLst>
      <p:ext uri="{BB962C8B-B14F-4D97-AF65-F5344CB8AC3E}">
        <p14:creationId xmlns:p14="http://schemas.microsoft.com/office/powerpoint/2010/main" val="10682571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pPr>
              <a:buFont typeface="Wingdings" pitchFamily="2" charset="2"/>
              <a:buChar char="l"/>
            </a:pPr>
            <a:r>
              <a:rPr lang="zh-CN" altLang="en-US" dirty="0" smtClean="0"/>
              <a:t>价格为不含税价格，可以方便国际比较，比如</a:t>
            </a:r>
            <a:r>
              <a:rPr lang="en-US" altLang="zh-CN" dirty="0" smtClean="0"/>
              <a:t>WTI</a:t>
            </a:r>
            <a:r>
              <a:rPr lang="zh-CN" altLang="en-US" dirty="0" smtClean="0"/>
              <a:t>和</a:t>
            </a:r>
            <a:r>
              <a:rPr lang="en-US" altLang="zh-CN" dirty="0" smtClean="0"/>
              <a:t>Brent</a:t>
            </a:r>
            <a:r>
              <a:rPr lang="zh-CN" altLang="en-US" dirty="0" smtClean="0"/>
              <a:t>。</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保税存储可以节约资金占用，流向相对自由。</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可以避免税收政策对价格的影响，比如燃料油。</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交割后需要进口的，按规定缴纳相关税费。</a:t>
            </a:r>
            <a:endParaRPr lang="zh-CN" altLang="en-US" dirty="0"/>
          </a:p>
        </p:txBody>
      </p:sp>
    </p:spTree>
    <p:extLst>
      <p:ext uri="{BB962C8B-B14F-4D97-AF65-F5344CB8AC3E}">
        <p14:creationId xmlns:p14="http://schemas.microsoft.com/office/powerpoint/2010/main" val="32132631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 typeface="Wingdings" pitchFamily="2" charset="2"/>
              <a:buChar char="l"/>
              <a:tabLst/>
              <a:defRPr/>
            </a:pPr>
            <a:r>
              <a:rPr lang="zh-CN" altLang="en-US" dirty="0" smtClean="0"/>
              <a:t>认可保税交割结算价。官方法规条文强化价格话语权。</a:t>
            </a:r>
            <a:endParaRPr lang="en-US" altLang="zh-CN" dirty="0" smtClean="0"/>
          </a:p>
          <a:p>
            <a:pPr>
              <a:buFont typeface="Wingdings" pitchFamily="2" charset="2"/>
              <a:buChar char="l"/>
            </a:pPr>
            <a:r>
              <a:rPr lang="zh-CN" altLang="en-US" b="1" dirty="0" smtClean="0"/>
              <a:t>“未经海关许可，保税货物不得用于质押。”阻碍了大宗商品的贸易融资。</a:t>
            </a:r>
            <a:endParaRPr lang="en-US" altLang="zh-CN" b="1" dirty="0" smtClean="0"/>
          </a:p>
          <a:p>
            <a:pPr>
              <a:buFont typeface="Wingdings" pitchFamily="2" charset="2"/>
              <a:buChar char="l"/>
            </a:pPr>
            <a:r>
              <a:rPr lang="zh-CN" altLang="en-US" dirty="0" smtClean="0"/>
              <a:t>损耗两本账：客户与油库：损耗补偿</a:t>
            </a:r>
            <a:r>
              <a:rPr lang="en-US" altLang="zh-CN" dirty="0" smtClean="0"/>
              <a:t>0.06%+0.06%</a:t>
            </a:r>
            <a:r>
              <a:rPr lang="zh-CN" altLang="en-US" dirty="0" smtClean="0"/>
              <a:t>；海关与油库：核销</a:t>
            </a:r>
            <a:r>
              <a:rPr lang="en-US" altLang="zh-CN" dirty="0" smtClean="0"/>
              <a:t>0.12%</a:t>
            </a:r>
            <a:r>
              <a:rPr lang="zh-CN" altLang="en-US" dirty="0" smtClean="0"/>
              <a:t>年</a:t>
            </a:r>
            <a:endParaRPr lang="en-US" altLang="zh-CN" dirty="0" smtClean="0"/>
          </a:p>
          <a:p>
            <a:pPr>
              <a:buFont typeface="Wingdings" pitchFamily="2" charset="2"/>
              <a:buChar char="l"/>
            </a:pPr>
            <a:r>
              <a:rPr lang="zh-CN" altLang="en-US" dirty="0" smtClean="0"/>
              <a:t>溢短：2</a:t>
            </a:r>
            <a:r>
              <a:rPr lang="en-US" altLang="zh-CN" dirty="0" smtClean="0"/>
              <a:t>%</a:t>
            </a:r>
            <a:r>
              <a:rPr lang="zh-CN" altLang="en-US" dirty="0" smtClean="0"/>
              <a:t>以内二次结算。</a:t>
            </a:r>
            <a:endParaRPr lang="en-US" altLang="zh-CN" dirty="0" smtClean="0"/>
          </a:p>
          <a:p>
            <a:pPr>
              <a:buFont typeface="Wingdings" pitchFamily="2" charset="2"/>
              <a:buChar char="l"/>
            </a:pPr>
            <a:r>
              <a:rPr lang="zh-CN" altLang="en-US" dirty="0" smtClean="0"/>
              <a:t>桶、千克并行报告。</a:t>
            </a:r>
            <a:endParaRPr lang="en-US" altLang="zh-CN" dirty="0" smtClean="0"/>
          </a:p>
          <a:p>
            <a:endParaRPr lang="zh-CN" altLang="en-US" dirty="0"/>
          </a:p>
        </p:txBody>
      </p:sp>
    </p:spTree>
    <p:extLst>
      <p:ext uri="{BB962C8B-B14F-4D97-AF65-F5344CB8AC3E}">
        <p14:creationId xmlns:p14="http://schemas.microsoft.com/office/powerpoint/2010/main" val="3558637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两个部分。</a:t>
            </a:r>
            <a:endParaRPr lang="zh-CN" altLang="en-US" dirty="0"/>
          </a:p>
        </p:txBody>
      </p:sp>
    </p:spTree>
    <p:extLst>
      <p:ext uri="{BB962C8B-B14F-4D97-AF65-F5344CB8AC3E}">
        <p14:creationId xmlns:p14="http://schemas.microsoft.com/office/powerpoint/2010/main" val="31399721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pPr>
              <a:buFont typeface="Wingdings" pitchFamily="2" charset="2"/>
              <a:buChar char="l"/>
            </a:pPr>
            <a:r>
              <a:rPr lang="zh-CN" altLang="en-US" dirty="0" smtClean="0"/>
              <a:t>五个交割日：货权、货款、票据的交换；出库和入库不在</a:t>
            </a:r>
            <a:r>
              <a:rPr lang="en-US" altLang="zh-CN" dirty="0" smtClean="0"/>
              <a:t>5</a:t>
            </a:r>
            <a:r>
              <a:rPr lang="zh-CN" altLang="en-US" dirty="0" smtClean="0"/>
              <a:t>个交割日。</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货权凭证：仓单。仓单系统，登记确认。</a:t>
            </a:r>
            <a:endParaRPr lang="en-US" altLang="zh-CN" dirty="0" smtClean="0"/>
          </a:p>
          <a:p>
            <a:pPr>
              <a:buFont typeface="Wingdings" pitchFamily="2" charset="2"/>
              <a:buChar char="l"/>
            </a:pPr>
            <a:endParaRPr lang="en-US" altLang="zh-CN" baseline="0" dirty="0" smtClean="0"/>
          </a:p>
          <a:p>
            <a:pPr>
              <a:buFont typeface="Wingdings" pitchFamily="2" charset="2"/>
              <a:buChar char="l"/>
            </a:pPr>
            <a:r>
              <a:rPr lang="en-US" altLang="zh-CN" baseline="0" dirty="0" smtClean="0"/>
              <a:t>WTI :</a:t>
            </a:r>
            <a:r>
              <a:rPr lang="zh-CN" altLang="en-US" baseline="0" dirty="0" smtClean="0"/>
              <a:t>配对完成后，在一个月内通过管道完成实物交收。 </a:t>
            </a:r>
            <a:endParaRPr lang="en-US" altLang="zh-CN" dirty="0" smtClean="0"/>
          </a:p>
          <a:p>
            <a:pPr>
              <a:buFont typeface="Wingdings" pitchFamily="2" charset="2"/>
              <a:buChar char="l"/>
            </a:pPr>
            <a:endParaRPr lang="en-US" altLang="zh-CN" dirty="0" smtClean="0"/>
          </a:p>
          <a:p>
            <a:pPr>
              <a:buFont typeface="Wingdings" pitchFamily="2" charset="2"/>
              <a:buChar char="l"/>
            </a:pPr>
            <a:endParaRPr lang="en-US" altLang="zh-CN" dirty="0" smtClean="0"/>
          </a:p>
          <a:p>
            <a:pPr>
              <a:buFont typeface="Wingdings" pitchFamily="2" charset="2"/>
              <a:buChar char="l"/>
            </a:pPr>
            <a:r>
              <a:rPr lang="en-US" altLang="zh-CN" dirty="0" smtClean="0"/>
              <a:t>SC </a:t>
            </a:r>
            <a:r>
              <a:rPr lang="zh-CN" altLang="en-US" dirty="0" smtClean="0"/>
              <a:t>，</a:t>
            </a:r>
            <a:r>
              <a:rPr lang="en-US" altLang="zh-CN" dirty="0" smtClean="0"/>
              <a:t>shanghai</a:t>
            </a:r>
            <a:r>
              <a:rPr lang="en-US" altLang="zh-CN" baseline="0" dirty="0" smtClean="0"/>
              <a:t> crude /sour crude / so cool </a:t>
            </a:r>
            <a:endParaRPr lang="zh-CN" altLang="en-US" dirty="0"/>
          </a:p>
        </p:txBody>
      </p:sp>
    </p:spTree>
    <p:extLst>
      <p:ext uri="{BB962C8B-B14F-4D97-AF65-F5344CB8AC3E}">
        <p14:creationId xmlns:p14="http://schemas.microsoft.com/office/powerpoint/2010/main" val="26191298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r>
              <a:rPr lang="en-US" altLang="zh-CN" dirty="0" smtClean="0"/>
              <a:t>1</a:t>
            </a:r>
            <a:r>
              <a:rPr lang="zh-CN" altLang="en-US" dirty="0" smtClean="0"/>
              <a:t>、</a:t>
            </a:r>
            <a:r>
              <a:rPr lang="en-US" altLang="zh-CN" dirty="0" smtClean="0"/>
              <a:t>API</a:t>
            </a:r>
            <a:r>
              <a:rPr lang="zh-CN" altLang="en-US" dirty="0" smtClean="0"/>
              <a:t>越大，密度越轻，汽柴油等轻质组分收率高，价值高。水的比重</a:t>
            </a:r>
            <a:r>
              <a:rPr lang="en-US" altLang="zh-CN" dirty="0" smtClean="0"/>
              <a:t>1</a:t>
            </a:r>
            <a:r>
              <a:rPr lang="zh-CN" altLang="en-US" dirty="0" smtClean="0"/>
              <a:t>，</a:t>
            </a:r>
            <a:r>
              <a:rPr lang="en-US" altLang="zh-CN" dirty="0" smtClean="0"/>
              <a:t>API</a:t>
            </a:r>
            <a:r>
              <a:rPr lang="en-US" altLang="zh-CN" baseline="0" dirty="0" smtClean="0"/>
              <a:t> 10</a:t>
            </a:r>
            <a:r>
              <a:rPr lang="zh-CN" altLang="en-US" baseline="0" dirty="0" smtClean="0"/>
              <a:t>；</a:t>
            </a:r>
            <a:r>
              <a:rPr lang="en-US" altLang="zh-CN" baseline="0" dirty="0" smtClean="0"/>
              <a:t>API 32,</a:t>
            </a:r>
            <a:r>
              <a:rPr lang="zh-CN" altLang="en-US" baseline="0" dirty="0" smtClean="0"/>
              <a:t>相当于比重</a:t>
            </a:r>
            <a:r>
              <a:rPr lang="en-US" altLang="zh-CN" baseline="0" dirty="0" smtClean="0"/>
              <a:t>0.8654</a:t>
            </a:r>
            <a:endParaRPr lang="en-US" altLang="zh-CN" dirty="0" smtClean="0"/>
          </a:p>
          <a:p>
            <a:r>
              <a:rPr lang="en-US" altLang="zh-CN" dirty="0" smtClean="0"/>
              <a:t>2</a:t>
            </a:r>
            <a:r>
              <a:rPr lang="zh-CN" altLang="en-US" dirty="0" smtClean="0"/>
              <a:t>、硫含量越低，炼油设备腐蚀轻，脱硫加工成本低，成品油硫含量低，环境友好。</a:t>
            </a:r>
            <a:endParaRPr lang="en-US" altLang="zh-CN" dirty="0" smtClean="0"/>
          </a:p>
          <a:p>
            <a:endParaRPr lang="en-US" altLang="zh-CN" dirty="0" smtClean="0"/>
          </a:p>
          <a:p>
            <a:r>
              <a:rPr lang="zh-CN" altLang="en-US" dirty="0" smtClean="0"/>
              <a:t>中质含硫：</a:t>
            </a:r>
            <a:endParaRPr lang="en-US" altLang="zh-CN" dirty="0" smtClean="0"/>
          </a:p>
          <a:p>
            <a:r>
              <a:rPr lang="en-US" altLang="zh-CN" dirty="0" smtClean="0"/>
              <a:t>1</a:t>
            </a:r>
            <a:r>
              <a:rPr lang="zh-CN" altLang="en-US" dirty="0" smtClean="0"/>
              <a:t>、与轻质低硫差别化竞争</a:t>
            </a:r>
            <a:endParaRPr lang="en-US" altLang="zh-CN" dirty="0" smtClean="0"/>
          </a:p>
          <a:p>
            <a:r>
              <a:rPr lang="en-US" altLang="zh-CN" dirty="0" smtClean="0"/>
              <a:t>2</a:t>
            </a:r>
            <a:r>
              <a:rPr lang="zh-CN" altLang="en-US" dirty="0" smtClean="0"/>
              <a:t>、中日韩进口的主要油种</a:t>
            </a:r>
            <a:endParaRPr lang="en-US" altLang="zh-CN" dirty="0" smtClean="0"/>
          </a:p>
          <a:p>
            <a:r>
              <a:rPr lang="en-US" altLang="zh-CN" dirty="0" smtClean="0"/>
              <a:t>3</a:t>
            </a:r>
            <a:r>
              <a:rPr lang="zh-CN" altLang="en-US" dirty="0" smtClean="0"/>
              <a:t>、中东主要的出口油种</a:t>
            </a:r>
            <a:endParaRPr lang="en-US" altLang="zh-CN" dirty="0" smtClean="0"/>
          </a:p>
          <a:p>
            <a:r>
              <a:rPr lang="en-US" altLang="zh-CN" dirty="0" smtClean="0"/>
              <a:t>4</a:t>
            </a:r>
            <a:r>
              <a:rPr lang="zh-CN" altLang="en-US" dirty="0" smtClean="0"/>
              <a:t>、产量份额约</a:t>
            </a:r>
            <a:r>
              <a:rPr lang="en-US" altLang="zh-CN" dirty="0" smtClean="0"/>
              <a:t>44%.</a:t>
            </a:r>
            <a:endParaRPr lang="zh-CN" altLang="en-US" dirty="0" smtClean="0"/>
          </a:p>
          <a:p>
            <a:endParaRPr lang="zh-CN" altLang="en-US" dirty="0"/>
          </a:p>
        </p:txBody>
      </p:sp>
    </p:spTree>
    <p:extLst>
      <p:ext uri="{BB962C8B-B14F-4D97-AF65-F5344CB8AC3E}">
        <p14:creationId xmlns:p14="http://schemas.microsoft.com/office/powerpoint/2010/main" val="2165739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如果手续费</a:t>
            </a:r>
            <a:r>
              <a:rPr lang="en-US" altLang="zh-CN" dirty="0" smtClean="0"/>
              <a:t>20</a:t>
            </a:r>
            <a:r>
              <a:rPr lang="zh-CN" altLang="en-US" dirty="0" smtClean="0"/>
              <a:t>元</a:t>
            </a:r>
            <a:r>
              <a:rPr lang="en-US" altLang="zh-CN" dirty="0" smtClean="0"/>
              <a:t>/</a:t>
            </a:r>
            <a:r>
              <a:rPr lang="zh-CN" altLang="en-US" dirty="0" smtClean="0"/>
              <a:t>手</a:t>
            </a:r>
            <a:r>
              <a:rPr lang="en-US" altLang="zh-CN" dirty="0" smtClean="0"/>
              <a:t>,</a:t>
            </a:r>
            <a:r>
              <a:rPr lang="zh-CN" altLang="en-US" dirty="0" smtClean="0"/>
              <a:t>价格跳</a:t>
            </a:r>
            <a:r>
              <a:rPr lang="en-US" altLang="zh-CN" dirty="0" smtClean="0"/>
              <a:t>0.1</a:t>
            </a:r>
            <a:r>
              <a:rPr lang="zh-CN" altLang="en-US" dirty="0" smtClean="0"/>
              <a:t>元，可以赚</a:t>
            </a:r>
            <a:r>
              <a:rPr lang="en-US" altLang="zh-CN" dirty="0" smtClean="0"/>
              <a:t>100-20=80</a:t>
            </a:r>
            <a:r>
              <a:rPr lang="zh-CN" altLang="en-US" dirty="0" smtClean="0"/>
              <a:t>元。</a:t>
            </a:r>
            <a:endParaRPr lang="zh-CN" altLang="en-US" dirty="0"/>
          </a:p>
        </p:txBody>
      </p:sp>
    </p:spTree>
    <p:extLst>
      <p:ext uri="{BB962C8B-B14F-4D97-AF65-F5344CB8AC3E}">
        <p14:creationId xmlns:p14="http://schemas.microsoft.com/office/powerpoint/2010/main" val="17168293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涨跌停板、熔断</a:t>
            </a:r>
            <a:r>
              <a:rPr lang="zh-CN" altLang="en-US" baseline="0" dirty="0" smtClean="0"/>
              <a:t> ？</a:t>
            </a:r>
            <a:endParaRPr lang="zh-CN" altLang="en-US" dirty="0" smtClean="0"/>
          </a:p>
          <a:p>
            <a:endParaRPr lang="zh-CN" altLang="en-US" dirty="0"/>
          </a:p>
        </p:txBody>
      </p:sp>
    </p:spTree>
    <p:extLst>
      <p:ext uri="{BB962C8B-B14F-4D97-AF65-F5344CB8AC3E}">
        <p14:creationId xmlns:p14="http://schemas.microsoft.com/office/powerpoint/2010/main" val="289465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择机推出做市商制度，活跃远月月份。</a:t>
            </a:r>
            <a:endParaRPr lang="zh-CN" altLang="en-US" dirty="0"/>
          </a:p>
        </p:txBody>
      </p:sp>
    </p:spTree>
    <p:extLst>
      <p:ext uri="{BB962C8B-B14F-4D97-AF65-F5344CB8AC3E}">
        <p14:creationId xmlns:p14="http://schemas.microsoft.com/office/powerpoint/2010/main" val="3749296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zh-CN" dirty="0" smtClean="0"/>
              <a:t>CME</a:t>
            </a:r>
            <a:r>
              <a:rPr lang="en-US" altLang="zh-CN" baseline="0" dirty="0" smtClean="0"/>
              <a:t> outcry</a:t>
            </a:r>
            <a:r>
              <a:rPr lang="zh-CN" altLang="en-US" baseline="0" dirty="0" smtClean="0"/>
              <a:t>交易  </a:t>
            </a:r>
            <a:r>
              <a:rPr lang="en-US" altLang="zh-CN" baseline="0" dirty="0" smtClean="0"/>
              <a:t>22:00—3:30 </a:t>
            </a:r>
            <a:r>
              <a:rPr lang="zh-CN" altLang="en-US" baseline="0" dirty="0" smtClean="0"/>
              <a:t>已于</a:t>
            </a:r>
            <a:r>
              <a:rPr lang="en-US" altLang="zh-CN" baseline="0" dirty="0" smtClean="0"/>
              <a:t>2015</a:t>
            </a:r>
            <a:r>
              <a:rPr lang="zh-CN" altLang="en-US" baseline="0" dirty="0" smtClean="0"/>
              <a:t>年</a:t>
            </a:r>
            <a:r>
              <a:rPr lang="en-US" altLang="zh-CN" baseline="0" dirty="0" smtClean="0"/>
              <a:t>7</a:t>
            </a:r>
            <a:r>
              <a:rPr lang="zh-CN" altLang="en-US" baseline="0" dirty="0" smtClean="0"/>
              <a:t>月停止。</a:t>
            </a:r>
            <a:endParaRPr lang="zh-CN" altLang="en-US" dirty="0" smtClean="0"/>
          </a:p>
          <a:p>
            <a:endParaRPr lang="zh-CN" altLang="en-US" dirty="0"/>
          </a:p>
        </p:txBody>
      </p:sp>
    </p:spTree>
    <p:extLst>
      <p:ext uri="{BB962C8B-B14F-4D97-AF65-F5344CB8AC3E}">
        <p14:creationId xmlns:p14="http://schemas.microsoft.com/office/powerpoint/2010/main" val="40908297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val="34402408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以</a:t>
            </a:r>
            <a:r>
              <a:rPr lang="en-US" altLang="zh-CN" dirty="0" smtClean="0"/>
              <a:t>10</a:t>
            </a:r>
            <a:r>
              <a:rPr lang="zh-CN" altLang="en-US" dirty="0" smtClean="0"/>
              <a:t>月合约为例，</a:t>
            </a:r>
            <a:endParaRPr lang="en-US" altLang="zh-CN" dirty="0" smtClean="0"/>
          </a:p>
          <a:p>
            <a:r>
              <a:rPr lang="en-US" altLang="zh-CN" dirty="0" smtClean="0"/>
              <a:t>1</a:t>
            </a:r>
            <a:r>
              <a:rPr lang="zh-CN" altLang="en-US" dirty="0" smtClean="0"/>
              <a:t>、船货：</a:t>
            </a:r>
            <a:r>
              <a:rPr lang="en-US" altLang="zh-CN" dirty="0" smtClean="0"/>
              <a:t>8</a:t>
            </a:r>
            <a:r>
              <a:rPr lang="zh-CN" altLang="en-US" dirty="0" smtClean="0"/>
              <a:t>月定</a:t>
            </a:r>
            <a:r>
              <a:rPr lang="en-US" altLang="zh-CN" dirty="0" smtClean="0"/>
              <a:t>10</a:t>
            </a:r>
            <a:r>
              <a:rPr lang="zh-CN" altLang="en-US" dirty="0" smtClean="0"/>
              <a:t>月价格，</a:t>
            </a:r>
            <a:r>
              <a:rPr lang="en-US" altLang="zh-CN" dirty="0" smtClean="0"/>
              <a:t>10</a:t>
            </a:r>
            <a:r>
              <a:rPr lang="zh-CN" altLang="en-US" dirty="0" smtClean="0"/>
              <a:t>月提货</a:t>
            </a:r>
            <a:endParaRPr lang="en-US" altLang="zh-CN" dirty="0" smtClean="0"/>
          </a:p>
          <a:p>
            <a:r>
              <a:rPr lang="en-US" altLang="zh-CN" dirty="0" smtClean="0"/>
              <a:t>2</a:t>
            </a:r>
            <a:r>
              <a:rPr lang="zh-CN" altLang="en-US" dirty="0" smtClean="0"/>
              <a:t>、管道：</a:t>
            </a:r>
            <a:r>
              <a:rPr lang="en-US" altLang="zh-CN" dirty="0" smtClean="0"/>
              <a:t>9</a:t>
            </a:r>
            <a:r>
              <a:rPr lang="zh-CN" altLang="en-US" dirty="0" smtClean="0"/>
              <a:t>月底定价，</a:t>
            </a:r>
            <a:r>
              <a:rPr lang="en-US" altLang="zh-CN" dirty="0" smtClean="0"/>
              <a:t>10</a:t>
            </a:r>
            <a:r>
              <a:rPr lang="zh-CN" altLang="en-US" dirty="0" smtClean="0"/>
              <a:t>月全月交货</a:t>
            </a:r>
            <a:endParaRPr lang="en-US" altLang="zh-CN" dirty="0" smtClean="0"/>
          </a:p>
          <a:p>
            <a:r>
              <a:rPr lang="en-US" altLang="zh-CN" dirty="0" smtClean="0"/>
              <a:t>3</a:t>
            </a:r>
            <a:r>
              <a:rPr lang="zh-CN" altLang="en-US" dirty="0" smtClean="0"/>
              <a:t>、仓单：</a:t>
            </a:r>
            <a:r>
              <a:rPr lang="en-US" altLang="zh-CN" dirty="0" smtClean="0"/>
              <a:t>9</a:t>
            </a:r>
            <a:r>
              <a:rPr lang="zh-CN" altLang="en-US" dirty="0" smtClean="0"/>
              <a:t>月底定价，</a:t>
            </a:r>
            <a:r>
              <a:rPr lang="en-US" altLang="zh-CN" dirty="0" smtClean="0"/>
              <a:t>10</a:t>
            </a:r>
            <a:r>
              <a:rPr lang="zh-CN" altLang="en-US" dirty="0" smtClean="0"/>
              <a:t>月可提货</a:t>
            </a:r>
          </a:p>
          <a:p>
            <a:endParaRPr lang="zh-CN" altLang="en-US" dirty="0"/>
          </a:p>
        </p:txBody>
      </p:sp>
    </p:spTree>
    <p:extLst>
      <p:ext uri="{BB962C8B-B14F-4D97-AF65-F5344CB8AC3E}">
        <p14:creationId xmlns:p14="http://schemas.microsoft.com/office/powerpoint/2010/main" val="24022944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a:buFont typeface="Wingdings" pitchFamily="2" charset="2"/>
              <a:buChar char="l"/>
            </a:pPr>
            <a:r>
              <a:rPr lang="zh-CN" altLang="en-US" dirty="0" smtClean="0"/>
              <a:t>岸罐计量为准 。</a:t>
            </a:r>
            <a:endParaRPr lang="en-US" altLang="zh-CN" dirty="0" smtClean="0"/>
          </a:p>
          <a:p>
            <a:pPr>
              <a:buFont typeface="Wingdings" pitchFamily="2" charset="2"/>
              <a:buChar char="l"/>
            </a:pPr>
            <a:r>
              <a:rPr lang="zh-CN" altLang="en-US" dirty="0" smtClean="0"/>
              <a:t>同时出具以桶为单位和以千克为单位的计量报告。</a:t>
            </a:r>
            <a:endParaRPr lang="zh-CN" altLang="en-US" dirty="0"/>
          </a:p>
        </p:txBody>
      </p:sp>
    </p:spTree>
    <p:extLst>
      <p:ext uri="{BB962C8B-B14F-4D97-AF65-F5344CB8AC3E}">
        <p14:creationId xmlns:p14="http://schemas.microsoft.com/office/powerpoint/2010/main" val="41139038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lstStyle/>
          <a:p>
            <a:pPr>
              <a:buFont typeface="Wingdings" pitchFamily="2" charset="2"/>
              <a:buChar char="l"/>
            </a:pPr>
            <a:r>
              <a:rPr lang="zh-CN" altLang="en-US" sz="1200" b="0" kern="1200" dirty="0" smtClean="0">
                <a:solidFill>
                  <a:schemeClr val="tx1"/>
                </a:solidFill>
                <a:latin typeface="Calibri" pitchFamily="34" charset="0"/>
                <a:ea typeface="宋体" pitchFamily="2" charset="-122"/>
                <a:cs typeface="+mn-cs"/>
              </a:rPr>
              <a:t>交割仓库之间不设升贴水。因为仓库之间没有确定的贸易流向，而从中东到各个仓库运费差别不大。</a:t>
            </a:r>
            <a:endParaRPr lang="en-US" altLang="zh-CN" sz="1200" b="0" kern="1200" dirty="0" smtClean="0">
              <a:solidFill>
                <a:schemeClr val="tx1"/>
              </a:solidFill>
              <a:latin typeface="Calibri" pitchFamily="34" charset="0"/>
              <a:ea typeface="宋体" pitchFamily="2" charset="-122"/>
              <a:cs typeface="+mn-cs"/>
            </a:endParaRPr>
          </a:p>
          <a:p>
            <a:pPr>
              <a:buFont typeface="Wingdings" pitchFamily="2" charset="2"/>
              <a:buChar char="l"/>
            </a:pPr>
            <a:endParaRPr lang="en-US" altLang="zh-CN" sz="1200" b="0" kern="1200" dirty="0" smtClean="0">
              <a:solidFill>
                <a:schemeClr val="tx1"/>
              </a:solidFill>
              <a:latin typeface="Calibri" pitchFamily="34" charset="0"/>
              <a:ea typeface="宋体" pitchFamily="2" charset="-122"/>
              <a:cs typeface="+mn-cs"/>
            </a:endParaRPr>
          </a:p>
          <a:p>
            <a:pPr>
              <a:buFont typeface="Wingdings" pitchFamily="2" charset="2"/>
              <a:buChar char="l"/>
            </a:pPr>
            <a:r>
              <a:rPr lang="zh-CN" altLang="en-US" sz="1200" b="0" kern="1200" dirty="0" smtClean="0">
                <a:solidFill>
                  <a:schemeClr val="tx1"/>
                </a:solidFill>
                <a:latin typeface="Calibri" pitchFamily="34" charset="0"/>
                <a:ea typeface="宋体" pitchFamily="2" charset="-122"/>
                <a:cs typeface="+mn-cs"/>
              </a:rPr>
              <a:t>仓单不设有效期。</a:t>
            </a:r>
            <a:endParaRPr lang="en-US" altLang="zh-CN" sz="1200" b="0" kern="1200" dirty="0" smtClean="0">
              <a:solidFill>
                <a:schemeClr val="tx1"/>
              </a:solidFill>
              <a:latin typeface="Calibri" pitchFamily="34" charset="0"/>
              <a:ea typeface="宋体" pitchFamily="2" charset="-122"/>
              <a:cs typeface="+mn-cs"/>
            </a:endParaRPr>
          </a:p>
          <a:p>
            <a:endParaRPr lang="en-US" altLang="zh-CN" sz="1200" b="1" kern="1200" dirty="0" smtClean="0">
              <a:solidFill>
                <a:schemeClr val="tx1"/>
              </a:solidFill>
              <a:latin typeface="Calibri" pitchFamily="34" charset="0"/>
              <a:ea typeface="宋体" pitchFamily="2" charset="-122"/>
              <a:cs typeface="+mn-cs"/>
            </a:endParaRPr>
          </a:p>
          <a:p>
            <a:endParaRPr lang="en-US" altLang="zh-CN" sz="1200" b="1" kern="1200" dirty="0" smtClean="0">
              <a:solidFill>
                <a:schemeClr val="tx1"/>
              </a:solidFill>
              <a:latin typeface="Calibri" pitchFamily="34" charset="0"/>
              <a:ea typeface="宋体" pitchFamily="2" charset="-122"/>
              <a:cs typeface="+mn-cs"/>
            </a:endParaRPr>
          </a:p>
          <a:p>
            <a:r>
              <a:rPr lang="zh-CN" altLang="en-US" sz="1200" b="1" kern="1200" dirty="0" smtClean="0">
                <a:solidFill>
                  <a:schemeClr val="tx1"/>
                </a:solidFill>
                <a:latin typeface="Calibri" pitchFamily="34" charset="0"/>
                <a:ea typeface="宋体" pitchFamily="2" charset="-122"/>
                <a:cs typeface="+mn-cs"/>
              </a:rPr>
              <a:t>序号</a:t>
            </a:r>
            <a:r>
              <a:rPr lang="en-US" altLang="zh-CN" sz="1200" b="1" kern="1200" dirty="0" smtClean="0">
                <a:solidFill>
                  <a:schemeClr val="tx1"/>
                </a:solidFill>
                <a:latin typeface="Calibri" pitchFamily="34" charset="0"/>
                <a:ea typeface="宋体" pitchFamily="2" charset="-122"/>
                <a:cs typeface="+mn-cs"/>
              </a:rPr>
              <a:t>    </a:t>
            </a:r>
            <a:r>
              <a:rPr lang="zh-CN" altLang="en-US" sz="1200" b="1" kern="1200" dirty="0" smtClean="0">
                <a:solidFill>
                  <a:schemeClr val="tx1"/>
                </a:solidFill>
                <a:latin typeface="Calibri" pitchFamily="34" charset="0"/>
                <a:ea typeface="宋体" pitchFamily="2" charset="-122"/>
                <a:cs typeface="+mn-cs"/>
              </a:rPr>
              <a:t>交割仓库名称 </a:t>
            </a:r>
            <a:r>
              <a:rPr lang="en-US" altLang="zh-CN" sz="1200" b="1" kern="1200" dirty="0" smtClean="0">
                <a:solidFill>
                  <a:schemeClr val="tx1"/>
                </a:solidFill>
                <a:latin typeface="Calibri" pitchFamily="34" charset="0"/>
                <a:ea typeface="宋体" pitchFamily="2" charset="-122"/>
                <a:cs typeface="+mn-cs"/>
              </a:rPr>
              <a:t>          </a:t>
            </a:r>
            <a:r>
              <a:rPr lang="zh-CN" altLang="en-US" sz="1200" b="1" kern="1200" dirty="0" smtClean="0">
                <a:solidFill>
                  <a:schemeClr val="tx1"/>
                </a:solidFill>
                <a:latin typeface="Calibri" pitchFamily="34" charset="0"/>
                <a:ea typeface="宋体" pitchFamily="2" charset="-122"/>
                <a:cs typeface="+mn-cs"/>
              </a:rPr>
              <a:t>核定库容</a:t>
            </a:r>
            <a:r>
              <a:rPr lang="en-US" altLang="zh-CN" sz="1200" b="1" kern="1200" dirty="0" smtClean="0">
                <a:solidFill>
                  <a:schemeClr val="tx1"/>
                </a:solidFill>
                <a:latin typeface="Calibri" pitchFamily="34" charset="0"/>
                <a:ea typeface="宋体" pitchFamily="2" charset="-122"/>
                <a:cs typeface="+mn-cs"/>
              </a:rPr>
              <a:t>(</a:t>
            </a:r>
            <a:r>
              <a:rPr lang="zh-CN" altLang="en-US" sz="1200" b="1" kern="1200" dirty="0" smtClean="0">
                <a:solidFill>
                  <a:schemeClr val="tx1"/>
                </a:solidFill>
                <a:latin typeface="Calibri" pitchFamily="34" charset="0"/>
                <a:ea typeface="宋体" pitchFamily="2" charset="-122"/>
                <a:cs typeface="+mn-cs"/>
              </a:rPr>
              <a:t>万方</a:t>
            </a:r>
            <a:r>
              <a:rPr lang="en-US" altLang="zh-CN" sz="1200" b="1" kern="1200" dirty="0" smtClean="0">
                <a:solidFill>
                  <a:schemeClr val="tx1"/>
                </a:solidFill>
                <a:latin typeface="Calibri" pitchFamily="34" charset="0"/>
                <a:ea typeface="宋体" pitchFamily="2" charset="-122"/>
                <a:cs typeface="+mn-cs"/>
              </a:rPr>
              <a:t>)  </a:t>
            </a:r>
            <a:r>
              <a:rPr lang="zh-CN" altLang="en-US" sz="1200" b="1" kern="1200" dirty="0" smtClean="0">
                <a:solidFill>
                  <a:schemeClr val="tx1"/>
                </a:solidFill>
                <a:latin typeface="Calibri" pitchFamily="34" charset="0"/>
                <a:ea typeface="宋体" pitchFamily="2" charset="-122"/>
                <a:cs typeface="+mn-cs"/>
              </a:rPr>
              <a:t>一期启用</a:t>
            </a:r>
            <a:r>
              <a:rPr lang="en-US" altLang="zh-CN" sz="1200" b="1" kern="1200" dirty="0" smtClean="0">
                <a:solidFill>
                  <a:schemeClr val="tx1"/>
                </a:solidFill>
                <a:latin typeface="Calibri" pitchFamily="34" charset="0"/>
                <a:ea typeface="宋体" pitchFamily="2" charset="-122"/>
                <a:cs typeface="+mn-cs"/>
              </a:rPr>
              <a:t>(</a:t>
            </a:r>
            <a:r>
              <a:rPr lang="zh-CN" altLang="en-US" sz="1200" b="1" kern="1200" dirty="0" smtClean="0">
                <a:solidFill>
                  <a:schemeClr val="tx1"/>
                </a:solidFill>
                <a:latin typeface="Calibri" pitchFamily="34" charset="0"/>
                <a:ea typeface="宋体" pitchFamily="2" charset="-122"/>
                <a:cs typeface="+mn-cs"/>
              </a:rPr>
              <a:t>万方</a:t>
            </a:r>
            <a:r>
              <a:rPr lang="en-US" altLang="zh-CN" sz="1200" b="1" kern="1200" dirty="0" smtClean="0">
                <a:solidFill>
                  <a:schemeClr val="tx1"/>
                </a:solidFill>
                <a:latin typeface="Calibri" pitchFamily="34" charset="0"/>
                <a:ea typeface="宋体" pitchFamily="2" charset="-122"/>
                <a:cs typeface="+mn-cs"/>
              </a:rPr>
              <a:t>)   </a:t>
            </a:r>
            <a:r>
              <a:rPr lang="zh-CN" altLang="en-US" sz="1200" b="1" kern="1200" dirty="0" smtClean="0">
                <a:solidFill>
                  <a:schemeClr val="tx1"/>
                </a:solidFill>
                <a:latin typeface="Calibri" pitchFamily="34" charset="0"/>
                <a:ea typeface="宋体" pitchFamily="2" charset="-122"/>
                <a:cs typeface="+mn-cs"/>
              </a:rPr>
              <a:t>原油总库容</a:t>
            </a:r>
            <a:r>
              <a:rPr lang="en-US" altLang="zh-CN" sz="1200" b="1" kern="1200" dirty="0" smtClean="0">
                <a:solidFill>
                  <a:schemeClr val="tx1"/>
                </a:solidFill>
                <a:latin typeface="Calibri" pitchFamily="34" charset="0"/>
                <a:ea typeface="宋体" pitchFamily="2" charset="-122"/>
                <a:cs typeface="+mn-cs"/>
              </a:rPr>
              <a:t>(</a:t>
            </a:r>
            <a:r>
              <a:rPr lang="zh-CN" altLang="en-US" sz="1200" b="1" kern="1200" dirty="0" smtClean="0">
                <a:solidFill>
                  <a:schemeClr val="tx1"/>
                </a:solidFill>
                <a:latin typeface="Calibri" pitchFamily="34" charset="0"/>
                <a:ea typeface="宋体" pitchFamily="2" charset="-122"/>
                <a:cs typeface="+mn-cs"/>
              </a:rPr>
              <a:t>万方</a:t>
            </a:r>
            <a:r>
              <a:rPr lang="en-US" altLang="zh-CN" sz="1200" b="1" kern="1200" dirty="0" smtClean="0">
                <a:solidFill>
                  <a:schemeClr val="tx1"/>
                </a:solidFill>
                <a:latin typeface="Calibri" pitchFamily="34" charset="0"/>
                <a:ea typeface="宋体" pitchFamily="2" charset="-122"/>
                <a:cs typeface="+mn-cs"/>
              </a:rPr>
              <a:t>)</a:t>
            </a:r>
            <a:endParaRPr lang="zh-CN" altLang="en-US" sz="1200" kern="1200" dirty="0" smtClean="0">
              <a:solidFill>
                <a:schemeClr val="tx1"/>
              </a:solidFill>
              <a:latin typeface="Calibri" pitchFamily="34" charset="0"/>
              <a:ea typeface="宋体" pitchFamily="2" charset="-122"/>
              <a:cs typeface="+mn-cs"/>
            </a:endParaRPr>
          </a:p>
          <a:p>
            <a:r>
              <a:rPr lang="zh-CN" altLang="en-US" sz="1200" kern="1200" dirty="0" smtClean="0">
                <a:solidFill>
                  <a:schemeClr val="tx1"/>
                </a:solidFill>
                <a:latin typeface="Calibri" pitchFamily="34" charset="0"/>
                <a:ea typeface="宋体" pitchFamily="2" charset="-122"/>
                <a:cs typeface="+mn-cs"/>
              </a:rPr>
              <a:t>东北小计</a:t>
            </a:r>
            <a:r>
              <a:rPr lang="en-US" altLang="zh-CN" sz="1200" kern="1200" dirty="0" smtClean="0">
                <a:solidFill>
                  <a:schemeClr val="tx1"/>
                </a:solidFill>
                <a:latin typeface="Calibri" pitchFamily="34" charset="0"/>
                <a:ea typeface="宋体" pitchFamily="2" charset="-122"/>
                <a:cs typeface="+mn-cs"/>
              </a:rPr>
              <a:t>                                40  40  175 </a:t>
            </a:r>
            <a:endParaRPr lang="zh-CN" altLang="en-US" sz="1200" kern="1200" dirty="0" smtClean="0">
              <a:solidFill>
                <a:schemeClr val="tx1"/>
              </a:solidFill>
              <a:latin typeface="Calibri" pitchFamily="34" charset="0"/>
              <a:ea typeface="宋体" pitchFamily="2" charset="-122"/>
              <a:cs typeface="+mn-cs"/>
            </a:endParaRPr>
          </a:p>
          <a:p>
            <a:r>
              <a:rPr lang="zh-CN" altLang="en-US" sz="1200" kern="1200" dirty="0" smtClean="0">
                <a:solidFill>
                  <a:schemeClr val="tx1"/>
                </a:solidFill>
                <a:latin typeface="Calibri" pitchFamily="34" charset="0"/>
                <a:ea typeface="宋体" pitchFamily="2" charset="-122"/>
                <a:cs typeface="+mn-cs"/>
              </a:rPr>
              <a:t>山东小计</a:t>
            </a:r>
            <a:r>
              <a:rPr lang="en-US" altLang="zh-CN" sz="1200" kern="1200" dirty="0" smtClean="0">
                <a:solidFill>
                  <a:schemeClr val="tx1"/>
                </a:solidFill>
                <a:latin typeface="Calibri" pitchFamily="34" charset="0"/>
                <a:ea typeface="宋体" pitchFamily="2" charset="-122"/>
                <a:cs typeface="+mn-cs"/>
              </a:rPr>
              <a:t>                                200 110  710 </a:t>
            </a:r>
            <a:endParaRPr lang="zh-CN" altLang="en-US" sz="1200" kern="1200" dirty="0" smtClean="0">
              <a:solidFill>
                <a:schemeClr val="tx1"/>
              </a:solidFill>
              <a:latin typeface="Calibri" pitchFamily="34" charset="0"/>
              <a:ea typeface="宋体" pitchFamily="2" charset="-122"/>
              <a:cs typeface="+mn-cs"/>
            </a:endParaRPr>
          </a:p>
          <a:p>
            <a:r>
              <a:rPr lang="zh-CN" altLang="en-US" sz="1200" kern="1200" dirty="0" smtClean="0">
                <a:solidFill>
                  <a:schemeClr val="tx1"/>
                </a:solidFill>
                <a:latin typeface="Calibri" pitchFamily="34" charset="0"/>
                <a:ea typeface="宋体" pitchFamily="2" charset="-122"/>
                <a:cs typeface="+mn-cs"/>
              </a:rPr>
              <a:t>华东小计</a:t>
            </a:r>
            <a:r>
              <a:rPr lang="en-US" altLang="zh-CN" sz="1200" kern="1200" dirty="0" smtClean="0">
                <a:solidFill>
                  <a:schemeClr val="tx1"/>
                </a:solidFill>
                <a:latin typeface="Calibri" pitchFamily="34" charset="0"/>
                <a:ea typeface="宋体" pitchFamily="2" charset="-122"/>
                <a:cs typeface="+mn-cs"/>
              </a:rPr>
              <a:t>                              190  115  405 </a:t>
            </a:r>
            <a:endParaRPr lang="zh-CN" altLang="en-US" sz="1200" kern="1200" dirty="0" smtClean="0">
              <a:solidFill>
                <a:schemeClr val="tx1"/>
              </a:solidFill>
              <a:latin typeface="Calibri" pitchFamily="34" charset="0"/>
              <a:ea typeface="宋体" pitchFamily="2" charset="-122"/>
              <a:cs typeface="+mn-cs"/>
            </a:endParaRPr>
          </a:p>
          <a:p>
            <a:r>
              <a:rPr lang="zh-CN" altLang="en-US" sz="1200" kern="1200" dirty="0" smtClean="0">
                <a:solidFill>
                  <a:schemeClr val="tx1"/>
                </a:solidFill>
                <a:latin typeface="Calibri" pitchFamily="34" charset="0"/>
                <a:ea typeface="宋体" pitchFamily="2" charset="-122"/>
                <a:cs typeface="+mn-cs"/>
              </a:rPr>
              <a:t>华南小计</a:t>
            </a:r>
            <a:r>
              <a:rPr lang="en-US" altLang="zh-CN" sz="1200" kern="1200" dirty="0" smtClean="0">
                <a:solidFill>
                  <a:schemeClr val="tx1"/>
                </a:solidFill>
                <a:latin typeface="Calibri" pitchFamily="34" charset="0"/>
                <a:ea typeface="宋体" pitchFamily="2" charset="-122"/>
                <a:cs typeface="+mn-cs"/>
              </a:rPr>
              <a:t>                              70   35   180 </a:t>
            </a:r>
            <a:endParaRPr lang="zh-CN" altLang="en-US" sz="1200" kern="1200" dirty="0" smtClean="0">
              <a:solidFill>
                <a:schemeClr val="tx1"/>
              </a:solidFill>
              <a:latin typeface="Calibri" pitchFamily="34" charset="0"/>
              <a:ea typeface="宋体" pitchFamily="2" charset="-122"/>
              <a:cs typeface="+mn-cs"/>
            </a:endParaRPr>
          </a:p>
          <a:p>
            <a:r>
              <a:rPr lang="zh-CN" altLang="en-US" sz="1200" b="1" kern="1200" dirty="0" smtClean="0">
                <a:solidFill>
                  <a:schemeClr val="tx1"/>
                </a:solidFill>
                <a:latin typeface="Calibri" pitchFamily="34" charset="0"/>
                <a:ea typeface="宋体" pitchFamily="2" charset="-122"/>
                <a:cs typeface="+mn-cs"/>
              </a:rPr>
              <a:t>合计</a:t>
            </a:r>
            <a:r>
              <a:rPr lang="en-US" altLang="zh-CN" sz="1200" b="1" kern="1200" dirty="0" smtClean="0">
                <a:solidFill>
                  <a:schemeClr val="tx1"/>
                </a:solidFill>
                <a:latin typeface="Calibri" pitchFamily="34" charset="0"/>
                <a:ea typeface="宋体" pitchFamily="2" charset="-122"/>
                <a:cs typeface="+mn-cs"/>
              </a:rPr>
              <a:t>                                 500  300  1470</a:t>
            </a:r>
          </a:p>
          <a:p>
            <a:endParaRPr lang="en-US" altLang="zh-CN" sz="1200" b="1" kern="1200" dirty="0" smtClean="0">
              <a:solidFill>
                <a:schemeClr val="tx1"/>
              </a:solidFill>
              <a:latin typeface="Calibri" pitchFamily="34" charset="0"/>
              <a:ea typeface="宋体" pitchFamily="2" charset="-122"/>
              <a:cs typeface="+mn-cs"/>
            </a:endParaRPr>
          </a:p>
          <a:p>
            <a:r>
              <a:rPr lang="zh-CN" altLang="en-US" sz="1200" b="1" kern="1200" dirty="0" smtClean="0">
                <a:solidFill>
                  <a:schemeClr val="tx1"/>
                </a:solidFill>
                <a:latin typeface="Calibri" pitchFamily="34" charset="0"/>
                <a:ea typeface="宋体" pitchFamily="2" charset="-122"/>
                <a:cs typeface="+mn-cs"/>
              </a:rPr>
              <a:t>检验机构   </a:t>
            </a:r>
            <a:r>
              <a:rPr lang="en-US" altLang="zh-CN"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rPr>
              <a:t>CCIC SGS ITS IMI</a:t>
            </a:r>
          </a:p>
          <a:p>
            <a:endParaRPr lang="en-US" altLang="zh-CN"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endParaRPr>
          </a:p>
          <a:p>
            <a:r>
              <a:rPr lang="zh-CN" altLang="en-US"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rPr>
              <a:t>仓储费</a:t>
            </a:r>
            <a:r>
              <a:rPr lang="en-US" altLang="zh-CN"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rPr>
              <a:t>0.2</a:t>
            </a:r>
            <a:r>
              <a:rPr lang="zh-CN" altLang="en-US"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rPr>
              <a:t>元</a:t>
            </a:r>
            <a:r>
              <a:rPr lang="en-US" altLang="zh-CN"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rPr>
              <a:t>/</a:t>
            </a:r>
            <a:r>
              <a:rPr lang="zh-CN" altLang="en-US"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rPr>
              <a:t>桶天</a:t>
            </a:r>
            <a:endParaRPr lang="en-US" altLang="zh-CN" sz="1200" b="1" i="0" u="none" strike="noStrike" kern="1200" dirty="0" smtClean="0">
              <a:solidFill>
                <a:schemeClr val="tx1"/>
              </a:solidFill>
              <a:effectLst>
                <a:outerShdw blurRad="50800" dist="38100" algn="tr" rotWithShape="0">
                  <a:prstClr val="black">
                    <a:alpha val="40000"/>
                  </a:prstClr>
                </a:outerShdw>
              </a:effectLst>
              <a:latin typeface="Calibri" pitchFamily="34" charset="0"/>
              <a:ea typeface="宋体" pitchFamily="2" charset="-122"/>
              <a:cs typeface="+mn-cs"/>
            </a:endParaRPr>
          </a:p>
          <a:p>
            <a:endParaRPr lang="en-US" altLang="zh-CN" sz="1200" b="1" kern="1200" dirty="0" smtClean="0">
              <a:solidFill>
                <a:schemeClr val="tx1"/>
              </a:solidFill>
              <a:latin typeface="Calibri" pitchFamily="34" charset="0"/>
              <a:ea typeface="宋体" pitchFamily="2" charset="-122"/>
              <a:cs typeface="+mn-cs"/>
            </a:endParaRPr>
          </a:p>
          <a:p>
            <a:endParaRPr lang="zh-CN" altLang="en-US" sz="1200" kern="1200" dirty="0" smtClean="0">
              <a:solidFill>
                <a:schemeClr val="tx1"/>
              </a:solidFill>
              <a:latin typeface="Calibri" pitchFamily="34" charset="0"/>
              <a:ea typeface="宋体" pitchFamily="2" charset="-122"/>
              <a:cs typeface="+mn-cs"/>
            </a:endParaRPr>
          </a:p>
          <a:p>
            <a:endParaRPr lang="zh-CN" altLang="en-US" dirty="0" smtClean="0"/>
          </a:p>
          <a:p>
            <a:endParaRPr lang="zh-CN" altLang="en-US" dirty="0"/>
          </a:p>
        </p:txBody>
      </p:sp>
    </p:spTree>
    <p:extLst>
      <p:ext uri="{BB962C8B-B14F-4D97-AF65-F5344CB8AC3E}">
        <p14:creationId xmlns:p14="http://schemas.microsoft.com/office/powerpoint/2010/main" val="3286428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首先简单介绍一下中国上市原油期货的背景。</a:t>
            </a:r>
            <a:endParaRPr lang="zh-CN" altLang="en-US" dirty="0"/>
          </a:p>
        </p:txBody>
      </p:sp>
    </p:spTree>
    <p:extLst>
      <p:ext uri="{BB962C8B-B14F-4D97-AF65-F5344CB8AC3E}">
        <p14:creationId xmlns:p14="http://schemas.microsoft.com/office/powerpoint/2010/main" val="4311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marL="342900" marR="0" indent="-342900" defTabSz="914400" eaLnBrk="1" fontAlgn="auto" latinLnBrk="0" hangingPunct="1">
              <a:lnSpc>
                <a:spcPct val="150000"/>
              </a:lnSpc>
              <a:spcBef>
                <a:spcPts val="0"/>
              </a:spcBef>
              <a:spcAft>
                <a:spcPts val="0"/>
              </a:spcAft>
              <a:buClrTx/>
              <a:buSzTx/>
              <a:buFont typeface="Wingdings" pitchFamily="2" charset="2"/>
              <a:buChar char="l"/>
              <a:tabLst/>
              <a:defRPr/>
            </a:pPr>
            <a:r>
              <a:rPr lang="en-US" altLang="zh-CN" sz="1200" b="0" dirty="0" smtClean="0">
                <a:solidFill>
                  <a:srgbClr val="00205B"/>
                </a:solidFill>
                <a:latin typeface="微软雅黑"/>
                <a:ea typeface="微软雅黑"/>
                <a:cs typeface="微软雅黑"/>
                <a:sym typeface="Franklin Gothic Book"/>
              </a:rPr>
              <a:t>25</a:t>
            </a:r>
            <a:r>
              <a:rPr lang="zh-CN" altLang="en-US" sz="1200" b="0" dirty="0" smtClean="0">
                <a:solidFill>
                  <a:srgbClr val="00205B"/>
                </a:solidFill>
                <a:latin typeface="微软雅黑"/>
                <a:ea typeface="微软雅黑"/>
                <a:cs typeface="微软雅黑"/>
                <a:sym typeface="Franklin Gothic Book"/>
              </a:rPr>
              <a:t>年间，三大石油消费区中，欧洲下降</a:t>
            </a:r>
            <a:r>
              <a:rPr lang="en-US" altLang="zh-CN" sz="1200" b="0" dirty="0" smtClean="0">
                <a:solidFill>
                  <a:srgbClr val="00205B"/>
                </a:solidFill>
                <a:latin typeface="微软雅黑"/>
                <a:ea typeface="微软雅黑"/>
                <a:cs typeface="微软雅黑"/>
                <a:sym typeface="Franklin Gothic Book"/>
              </a:rPr>
              <a:t>17%</a:t>
            </a:r>
            <a:r>
              <a:rPr lang="zh-CN" altLang="en-US" sz="1200" b="0" dirty="0" smtClean="0">
                <a:solidFill>
                  <a:srgbClr val="00205B"/>
                </a:solidFill>
                <a:latin typeface="微软雅黑"/>
                <a:ea typeface="微软雅黑"/>
                <a:cs typeface="微软雅黑"/>
                <a:sym typeface="Franklin Gothic Book"/>
              </a:rPr>
              <a:t>，亚太上升了</a:t>
            </a:r>
            <a:r>
              <a:rPr lang="en-US" altLang="zh-CN" sz="1200" b="0" dirty="0" smtClean="0">
                <a:solidFill>
                  <a:srgbClr val="00205B"/>
                </a:solidFill>
                <a:latin typeface="微软雅黑"/>
                <a:ea typeface="微软雅黑"/>
                <a:cs typeface="微软雅黑"/>
                <a:sym typeface="Franklin Gothic Book"/>
              </a:rPr>
              <a:t>13%</a:t>
            </a:r>
            <a:r>
              <a:rPr lang="zh-CN" altLang="en-US" sz="1200" b="0" dirty="0" smtClean="0">
                <a:solidFill>
                  <a:srgbClr val="00205B"/>
                </a:solidFill>
                <a:latin typeface="微软雅黑"/>
                <a:ea typeface="微软雅黑"/>
                <a:cs typeface="微软雅黑"/>
                <a:sym typeface="Franklin Gothic Book"/>
              </a:rPr>
              <a:t>，北美略微下降了</a:t>
            </a:r>
            <a:r>
              <a:rPr lang="en-US" altLang="zh-CN" sz="1200" b="0" dirty="0" smtClean="0">
                <a:solidFill>
                  <a:srgbClr val="00205B"/>
                </a:solidFill>
                <a:latin typeface="微软雅黑"/>
                <a:ea typeface="微软雅黑"/>
                <a:cs typeface="微软雅黑"/>
                <a:sym typeface="Franklin Gothic Book"/>
              </a:rPr>
              <a:t>4%</a:t>
            </a:r>
            <a:r>
              <a:rPr lang="zh-CN" altLang="en-US" sz="1200" b="0" dirty="0" smtClean="0">
                <a:solidFill>
                  <a:srgbClr val="00205B"/>
                </a:solidFill>
                <a:latin typeface="微软雅黑"/>
                <a:ea typeface="微软雅黑"/>
                <a:cs typeface="微软雅黑"/>
                <a:sym typeface="Franklin Gothic Book"/>
              </a:rPr>
              <a:t>。</a:t>
            </a:r>
            <a:endParaRPr lang="en-US" altLang="zh-CN" sz="1200" b="0" dirty="0" smtClean="0">
              <a:solidFill>
                <a:srgbClr val="00205B"/>
              </a:solidFill>
              <a:latin typeface="微软雅黑"/>
              <a:ea typeface="微软雅黑"/>
              <a:cs typeface="微软雅黑"/>
              <a:sym typeface="Franklin Gothic Book"/>
            </a:endParaRPr>
          </a:p>
          <a:p>
            <a:pPr marL="342900" marR="0" indent="-342900" defTabSz="914400" eaLnBrk="1" fontAlgn="auto" latinLnBrk="0" hangingPunct="1">
              <a:lnSpc>
                <a:spcPct val="150000"/>
              </a:lnSpc>
              <a:spcBef>
                <a:spcPts val="0"/>
              </a:spcBef>
              <a:spcAft>
                <a:spcPts val="0"/>
              </a:spcAft>
              <a:buClrTx/>
              <a:buSzTx/>
              <a:buFont typeface="Wingdings" pitchFamily="2" charset="2"/>
              <a:buChar char="l"/>
              <a:tabLst/>
              <a:defRPr/>
            </a:pPr>
            <a:endParaRPr lang="en-US" altLang="zh-CN" sz="1200" b="0" dirty="0" smtClean="0">
              <a:solidFill>
                <a:srgbClr val="00205B"/>
              </a:solidFill>
              <a:latin typeface="微软雅黑"/>
              <a:ea typeface="微软雅黑"/>
              <a:cs typeface="微软雅黑"/>
              <a:sym typeface="Franklin Gothic Book"/>
            </a:endParaRPr>
          </a:p>
          <a:p>
            <a:pPr marL="342900" indent="-342900">
              <a:lnSpc>
                <a:spcPct val="150000"/>
              </a:lnSpc>
              <a:buFont typeface="Wingdings" pitchFamily="2" charset="2"/>
              <a:buChar char="l"/>
            </a:pPr>
            <a:r>
              <a:rPr lang="zh-CN" altLang="en-US" sz="1200" b="0" dirty="0" smtClean="0">
                <a:solidFill>
                  <a:srgbClr val="00205B"/>
                </a:solidFill>
                <a:latin typeface="微软雅黑"/>
                <a:ea typeface="微软雅黑"/>
                <a:cs typeface="微软雅黑"/>
                <a:sym typeface="Franklin Gothic Book"/>
              </a:rPr>
              <a:t>从全球原油进口贸易流向来看，</a:t>
            </a:r>
            <a:r>
              <a:rPr lang="en-US" altLang="zh-CN" sz="1200" b="0" dirty="0" smtClean="0">
                <a:solidFill>
                  <a:srgbClr val="00205B"/>
                </a:solidFill>
                <a:latin typeface="微软雅黑"/>
                <a:ea typeface="微软雅黑"/>
                <a:cs typeface="微软雅黑"/>
                <a:sym typeface="Franklin Gothic Book"/>
              </a:rPr>
              <a:t>2015</a:t>
            </a:r>
            <a:r>
              <a:rPr lang="zh-CN" altLang="en-US" sz="1200" b="0" dirty="0" smtClean="0">
                <a:solidFill>
                  <a:srgbClr val="00205B"/>
                </a:solidFill>
                <a:latin typeface="微软雅黑"/>
                <a:ea typeface="微软雅黑"/>
                <a:cs typeface="微软雅黑"/>
                <a:sym typeface="Franklin Gothic Book"/>
              </a:rPr>
              <a:t>年</a:t>
            </a:r>
            <a:r>
              <a:rPr lang="en-US" altLang="zh-CN" sz="1200" b="0" dirty="0" smtClean="0">
                <a:solidFill>
                  <a:srgbClr val="00205B"/>
                </a:solidFill>
                <a:latin typeface="微软雅黑"/>
                <a:ea typeface="微软雅黑"/>
                <a:cs typeface="微软雅黑"/>
                <a:sym typeface="Franklin Gothic Book"/>
              </a:rPr>
              <a:t>50.41%</a:t>
            </a:r>
            <a:r>
              <a:rPr lang="zh-CN" altLang="en-US" sz="1200" b="0" dirty="0" smtClean="0">
                <a:solidFill>
                  <a:srgbClr val="00205B"/>
                </a:solidFill>
                <a:latin typeface="微软雅黑"/>
                <a:ea typeface="微软雅黑"/>
                <a:cs typeface="微软雅黑"/>
                <a:sym typeface="Franklin Gothic Book"/>
              </a:rPr>
              <a:t>的进口原油流向亚太地区；</a:t>
            </a:r>
            <a:endParaRPr lang="en-US" altLang="zh-CN" sz="1200" b="0" dirty="0" smtClean="0">
              <a:solidFill>
                <a:srgbClr val="00205B"/>
              </a:solidFill>
              <a:latin typeface="微软雅黑"/>
              <a:ea typeface="微软雅黑"/>
              <a:cs typeface="微软雅黑"/>
              <a:sym typeface="Franklin Gothic Book"/>
            </a:endParaRPr>
          </a:p>
          <a:p>
            <a:pPr marL="342900" indent="-342900">
              <a:lnSpc>
                <a:spcPct val="150000"/>
              </a:lnSpc>
              <a:buFont typeface="Wingdings" pitchFamily="2" charset="2"/>
              <a:buChar char="l"/>
            </a:pPr>
            <a:endParaRPr lang="en-US" altLang="zh-CN" sz="1200" b="0" dirty="0" smtClean="0">
              <a:solidFill>
                <a:srgbClr val="00205B"/>
              </a:solidFill>
              <a:latin typeface="微软雅黑"/>
              <a:ea typeface="微软雅黑"/>
              <a:cs typeface="微软雅黑"/>
              <a:sym typeface="Franklin Gothic Book"/>
            </a:endParaRPr>
          </a:p>
          <a:p>
            <a:pPr marL="342900" indent="-342900">
              <a:lnSpc>
                <a:spcPct val="150000"/>
              </a:lnSpc>
              <a:buFont typeface="Wingdings" pitchFamily="2" charset="2"/>
              <a:buChar char="l"/>
            </a:pPr>
            <a:r>
              <a:rPr lang="zh-CN" altLang="en-US" sz="1200" b="0" dirty="0" smtClean="0">
                <a:solidFill>
                  <a:srgbClr val="00205B"/>
                </a:solidFill>
                <a:latin typeface="微软雅黑"/>
                <a:ea typeface="微软雅黑"/>
                <a:cs typeface="微软雅黑"/>
                <a:sym typeface="Franklin Gothic Book"/>
              </a:rPr>
              <a:t>随着美国页岩油的发展，美国原油进口大幅度减少，未来流向亚太的比例将会更高。</a:t>
            </a:r>
            <a:endParaRPr lang="en-US" altLang="zh-CN" sz="1200" b="0" dirty="0" smtClean="0">
              <a:solidFill>
                <a:srgbClr val="00205B"/>
              </a:solidFill>
              <a:latin typeface="微软雅黑"/>
              <a:ea typeface="微软雅黑"/>
              <a:cs typeface="微软雅黑"/>
              <a:sym typeface="Franklin Gothic Book"/>
            </a:endParaRPr>
          </a:p>
          <a:p>
            <a:pPr marL="342900" indent="-342900">
              <a:lnSpc>
                <a:spcPct val="150000"/>
              </a:lnSpc>
              <a:buFont typeface="Wingdings" pitchFamily="2" charset="2"/>
              <a:buChar char="l"/>
            </a:pPr>
            <a:endParaRPr lang="en-US" altLang="zh-CN" sz="1200" b="0" dirty="0" smtClean="0">
              <a:solidFill>
                <a:srgbClr val="00205B"/>
              </a:solidFill>
              <a:latin typeface="微软雅黑"/>
              <a:ea typeface="微软雅黑"/>
              <a:cs typeface="微软雅黑"/>
              <a:sym typeface="Franklin Gothic Book"/>
            </a:endParaRPr>
          </a:p>
          <a:p>
            <a:pPr marL="342900" indent="-342900">
              <a:lnSpc>
                <a:spcPct val="150000"/>
              </a:lnSpc>
              <a:buFont typeface="Wingdings" pitchFamily="2" charset="2"/>
              <a:buChar char="l"/>
            </a:pPr>
            <a:r>
              <a:rPr lang="en-US" altLang="zh-CN" sz="1200" b="0" dirty="0" smtClean="0">
                <a:solidFill>
                  <a:srgbClr val="00205B"/>
                </a:solidFill>
                <a:latin typeface="微软雅黑"/>
                <a:ea typeface="微软雅黑"/>
                <a:cs typeface="微软雅黑"/>
                <a:sym typeface="Franklin Gothic Book"/>
              </a:rPr>
              <a:t>2010</a:t>
            </a:r>
            <a:r>
              <a:rPr lang="zh-CN" altLang="en-US" sz="1200" b="0" dirty="0" smtClean="0">
                <a:solidFill>
                  <a:srgbClr val="00205B"/>
                </a:solidFill>
                <a:latin typeface="微软雅黑"/>
                <a:ea typeface="微软雅黑"/>
                <a:cs typeface="微软雅黑"/>
                <a:sym typeface="Franklin Gothic Book"/>
              </a:rPr>
              <a:t>年以来，美国页岩油产量增加到接近</a:t>
            </a:r>
            <a:r>
              <a:rPr lang="en-US" altLang="zh-CN" sz="1200" b="0" dirty="0" smtClean="0">
                <a:solidFill>
                  <a:srgbClr val="00205B"/>
                </a:solidFill>
                <a:latin typeface="微软雅黑"/>
                <a:ea typeface="微软雅黑"/>
                <a:cs typeface="微软雅黑"/>
                <a:sym typeface="Franklin Gothic Book"/>
              </a:rPr>
              <a:t>500</a:t>
            </a:r>
            <a:r>
              <a:rPr lang="zh-CN" altLang="en-US" sz="1200" b="0" dirty="0" smtClean="0">
                <a:solidFill>
                  <a:srgbClr val="00205B"/>
                </a:solidFill>
                <a:latin typeface="微软雅黑"/>
                <a:ea typeface="微软雅黑"/>
                <a:cs typeface="微软雅黑"/>
                <a:sym typeface="Franklin Gothic Book"/>
              </a:rPr>
              <a:t>万桶，超过了中国的总产量。</a:t>
            </a:r>
            <a:endParaRPr lang="en-US" altLang="zh-CN" sz="1200" b="0" dirty="0" smtClean="0">
              <a:solidFill>
                <a:srgbClr val="00205B"/>
              </a:solidFill>
              <a:latin typeface="微软雅黑"/>
              <a:ea typeface="微软雅黑"/>
              <a:cs typeface="微软雅黑"/>
              <a:sym typeface="Franklin Gothic Book"/>
            </a:endParaRPr>
          </a:p>
          <a:p>
            <a:pPr marL="342900" indent="-342900">
              <a:lnSpc>
                <a:spcPct val="150000"/>
              </a:lnSpc>
              <a:buFont typeface="Wingdings" pitchFamily="2" charset="2"/>
              <a:buChar char="l"/>
            </a:pPr>
            <a:endParaRPr lang="en-US" altLang="zh-CN" sz="1200" b="1" dirty="0" smtClean="0">
              <a:solidFill>
                <a:srgbClr val="00205B"/>
              </a:solidFill>
              <a:latin typeface="微软雅黑"/>
              <a:ea typeface="微软雅黑"/>
              <a:cs typeface="微软雅黑"/>
              <a:sym typeface="Franklin Gothic Book"/>
            </a:endParaRPr>
          </a:p>
          <a:p>
            <a:pPr>
              <a:buFont typeface="Wingdings" pitchFamily="2" charset="2"/>
              <a:buChar char="l"/>
            </a:pPr>
            <a:endParaRPr lang="zh-CN" altLang="en-US" dirty="0"/>
          </a:p>
        </p:txBody>
      </p:sp>
    </p:spTree>
    <p:extLst>
      <p:ext uri="{BB962C8B-B14F-4D97-AF65-F5344CB8AC3E}">
        <p14:creationId xmlns:p14="http://schemas.microsoft.com/office/powerpoint/2010/main" val="2410528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marL="0" indent="0">
              <a:lnSpc>
                <a:spcPct val="100000"/>
              </a:lnSpc>
              <a:buFont typeface="Wingdings" pitchFamily="2" charset="2"/>
              <a:buChar char="l"/>
            </a:pPr>
            <a:r>
              <a:rPr lang="zh-CN" altLang="en-US" sz="1200" dirty="0" smtClean="0">
                <a:solidFill>
                  <a:schemeClr val="bg2"/>
                </a:solidFill>
                <a:latin typeface="微软雅黑"/>
                <a:ea typeface="微软雅黑"/>
                <a:cs typeface="微软雅黑"/>
                <a:sym typeface="Franklin Gothic Book"/>
              </a:rPr>
              <a:t>亚太地区在消费中占有</a:t>
            </a:r>
            <a:r>
              <a:rPr lang="en-US" altLang="zh-CN" sz="1200" dirty="0" smtClean="0">
                <a:solidFill>
                  <a:schemeClr val="bg2"/>
                </a:solidFill>
                <a:latin typeface="微软雅黑"/>
                <a:ea typeface="微软雅黑"/>
                <a:cs typeface="微软雅黑"/>
                <a:sym typeface="Franklin Gothic Book"/>
              </a:rPr>
              <a:t>34%</a:t>
            </a:r>
            <a:r>
              <a:rPr lang="zh-CN" altLang="en-US" sz="1200" dirty="0" smtClean="0">
                <a:solidFill>
                  <a:schemeClr val="bg2"/>
                </a:solidFill>
                <a:latin typeface="微软雅黑"/>
                <a:ea typeface="微软雅黑"/>
                <a:cs typeface="微软雅黑"/>
                <a:sym typeface="Franklin Gothic Book"/>
              </a:rPr>
              <a:t>的份额，但在全球原油价格体系中的影响力较弱，与消费的比例不相匹配。</a:t>
            </a:r>
            <a:endParaRPr lang="en-US" altLang="zh-CN" sz="1200" dirty="0" smtClean="0">
              <a:solidFill>
                <a:schemeClr val="bg2"/>
              </a:solidFill>
              <a:latin typeface="微软雅黑"/>
              <a:ea typeface="微软雅黑"/>
              <a:cs typeface="微软雅黑"/>
              <a:sym typeface="Franklin Gothic Book"/>
            </a:endParaRPr>
          </a:p>
          <a:p>
            <a:pPr marL="0" indent="0">
              <a:lnSpc>
                <a:spcPct val="100000"/>
              </a:lnSpc>
              <a:buFont typeface="Wingdings" pitchFamily="2" charset="2"/>
              <a:buChar char="l"/>
            </a:pPr>
            <a:endParaRPr lang="en-US" altLang="zh-CN" sz="1200" dirty="0" smtClean="0">
              <a:solidFill>
                <a:schemeClr val="bg2"/>
              </a:solidFill>
              <a:latin typeface="微软雅黑"/>
              <a:ea typeface="微软雅黑"/>
              <a:cs typeface="微软雅黑"/>
              <a:sym typeface="Franklin Gothic Book"/>
            </a:endParaRPr>
          </a:p>
          <a:p>
            <a:pPr marL="0" indent="0">
              <a:lnSpc>
                <a:spcPct val="100000"/>
              </a:lnSpc>
              <a:buFont typeface="Wingdings" pitchFamily="2" charset="2"/>
              <a:buChar char="l"/>
            </a:pPr>
            <a:r>
              <a:rPr lang="en-US" altLang="zh-CN" sz="1200" dirty="0" smtClean="0">
                <a:solidFill>
                  <a:schemeClr val="bg2"/>
                </a:solidFill>
                <a:latin typeface="微软雅黑"/>
                <a:ea typeface="微软雅黑"/>
                <a:cs typeface="微软雅黑"/>
                <a:sym typeface="Franklin Gothic Book"/>
              </a:rPr>
              <a:t>WTI</a:t>
            </a:r>
            <a:r>
              <a:rPr lang="zh-CN" altLang="en-US" sz="1200" dirty="0" smtClean="0">
                <a:solidFill>
                  <a:schemeClr val="bg2"/>
                </a:solidFill>
                <a:latin typeface="微软雅黑"/>
                <a:ea typeface="微软雅黑"/>
                <a:cs typeface="微软雅黑"/>
                <a:sym typeface="Franklin Gothic Book"/>
              </a:rPr>
              <a:t>、</a:t>
            </a:r>
            <a:r>
              <a:rPr lang="en-US" altLang="zh-CN" sz="1200" dirty="0" smtClean="0">
                <a:solidFill>
                  <a:schemeClr val="bg2"/>
                </a:solidFill>
                <a:latin typeface="微软雅黑"/>
                <a:ea typeface="微软雅黑"/>
                <a:cs typeface="微软雅黑"/>
                <a:sym typeface="Franklin Gothic Book"/>
              </a:rPr>
              <a:t>Brent</a:t>
            </a:r>
            <a:r>
              <a:rPr lang="zh-CN" altLang="en-US" sz="1200" dirty="0" smtClean="0">
                <a:solidFill>
                  <a:schemeClr val="bg2"/>
                </a:solidFill>
                <a:latin typeface="微软雅黑"/>
                <a:ea typeface="微软雅黑"/>
                <a:cs typeface="微软雅黑"/>
                <a:sym typeface="Franklin Gothic Book"/>
              </a:rPr>
              <a:t>分别代表北美和欧洲，地位已相当稳固，而亚太地区的价格还在形成当中，权威性还无法匹敌</a:t>
            </a:r>
            <a:r>
              <a:rPr lang="en-US" altLang="zh-CN" sz="1200" dirty="0" smtClean="0">
                <a:solidFill>
                  <a:schemeClr val="bg2"/>
                </a:solidFill>
                <a:latin typeface="微软雅黑"/>
                <a:ea typeface="微软雅黑"/>
                <a:cs typeface="微软雅黑"/>
                <a:sym typeface="Franklin Gothic Book"/>
              </a:rPr>
              <a:t>WTI</a:t>
            </a:r>
            <a:r>
              <a:rPr lang="zh-CN" altLang="en-US" sz="1200" dirty="0" smtClean="0">
                <a:solidFill>
                  <a:schemeClr val="bg2"/>
                </a:solidFill>
                <a:latin typeface="微软雅黑"/>
                <a:ea typeface="微软雅黑"/>
                <a:cs typeface="微软雅黑"/>
                <a:sym typeface="Franklin Gothic Book"/>
              </a:rPr>
              <a:t>、</a:t>
            </a:r>
            <a:r>
              <a:rPr lang="en-US" altLang="zh-CN" sz="1200" dirty="0" smtClean="0">
                <a:solidFill>
                  <a:schemeClr val="bg2"/>
                </a:solidFill>
                <a:latin typeface="微软雅黑"/>
                <a:ea typeface="微软雅黑"/>
                <a:cs typeface="微软雅黑"/>
                <a:sym typeface="Franklin Gothic Book"/>
              </a:rPr>
              <a:t>Brent</a:t>
            </a:r>
            <a:r>
              <a:rPr lang="zh-CN" altLang="en-US" sz="1200" dirty="0" smtClean="0">
                <a:solidFill>
                  <a:schemeClr val="bg2"/>
                </a:solidFill>
                <a:latin typeface="微软雅黑"/>
                <a:ea typeface="微软雅黑"/>
                <a:cs typeface="微软雅黑"/>
                <a:sym typeface="Franklin Gothic Book"/>
              </a:rPr>
              <a:t>。</a:t>
            </a:r>
            <a:endParaRPr lang="en-US" altLang="zh-CN" sz="1200" dirty="0" smtClean="0">
              <a:solidFill>
                <a:schemeClr val="bg2"/>
              </a:solidFill>
              <a:latin typeface="微软雅黑"/>
              <a:ea typeface="微软雅黑"/>
              <a:cs typeface="微软雅黑"/>
              <a:sym typeface="Franklin Gothic Book"/>
            </a:endParaRPr>
          </a:p>
          <a:p>
            <a:pPr marL="0" indent="0">
              <a:lnSpc>
                <a:spcPct val="100000"/>
              </a:lnSpc>
              <a:buFont typeface="Wingdings" pitchFamily="2" charset="2"/>
              <a:buChar char="l"/>
            </a:pPr>
            <a:endParaRPr lang="en-US" altLang="zh-CN" sz="1200" dirty="0" smtClean="0">
              <a:solidFill>
                <a:schemeClr val="bg2"/>
              </a:solidFill>
              <a:latin typeface="微软雅黑"/>
              <a:ea typeface="微软雅黑"/>
              <a:cs typeface="微软雅黑"/>
              <a:sym typeface="Franklin Gothic Book"/>
            </a:endParaRPr>
          </a:p>
          <a:p>
            <a:pPr marL="0" indent="0">
              <a:lnSpc>
                <a:spcPct val="100000"/>
              </a:lnSpc>
              <a:buFont typeface="Wingdings" pitchFamily="2" charset="2"/>
              <a:buChar char="l"/>
            </a:pPr>
            <a:r>
              <a:rPr lang="zh-CN" altLang="en-US" sz="1200" dirty="0" smtClean="0">
                <a:solidFill>
                  <a:schemeClr val="bg2"/>
                </a:solidFill>
                <a:latin typeface="微软雅黑"/>
                <a:ea typeface="微软雅黑"/>
                <a:cs typeface="微软雅黑"/>
                <a:sym typeface="Franklin Gothic Book"/>
              </a:rPr>
              <a:t>亚太地区普遍以迪拜和阿曼原油均价作为原油贸易价格基准；而迪拜价格高度依赖于</a:t>
            </a:r>
            <a:r>
              <a:rPr lang="en-US" altLang="zh-CN" sz="1200" dirty="0" smtClean="0">
                <a:solidFill>
                  <a:schemeClr val="bg2"/>
                </a:solidFill>
                <a:latin typeface="微软雅黑"/>
                <a:ea typeface="微软雅黑"/>
                <a:cs typeface="微软雅黑"/>
                <a:sym typeface="Franklin Gothic Book"/>
              </a:rPr>
              <a:t>Brent</a:t>
            </a:r>
            <a:r>
              <a:rPr lang="zh-CN" altLang="en-US" sz="1200" dirty="0" smtClean="0">
                <a:solidFill>
                  <a:schemeClr val="bg2"/>
                </a:solidFill>
                <a:latin typeface="微软雅黑"/>
                <a:ea typeface="微软雅黑"/>
                <a:cs typeface="微软雅黑"/>
                <a:sym typeface="Franklin Gothic Book"/>
              </a:rPr>
              <a:t>价格。</a:t>
            </a:r>
            <a:endParaRPr lang="en-US" altLang="zh-CN" sz="1200" dirty="0" smtClean="0">
              <a:solidFill>
                <a:schemeClr val="bg2"/>
              </a:solidFill>
              <a:latin typeface="微软雅黑"/>
              <a:ea typeface="微软雅黑"/>
              <a:cs typeface="微软雅黑"/>
              <a:sym typeface="Franklin Gothic Book"/>
            </a:endParaRPr>
          </a:p>
          <a:p>
            <a:pPr marL="0" indent="0">
              <a:lnSpc>
                <a:spcPct val="100000"/>
              </a:lnSpc>
              <a:buFont typeface="Wingdings" pitchFamily="2" charset="2"/>
              <a:buChar char="l"/>
            </a:pPr>
            <a:endParaRPr lang="en-US" altLang="zh-CN" sz="1200" dirty="0" smtClean="0">
              <a:solidFill>
                <a:schemeClr val="bg2"/>
              </a:solidFill>
              <a:latin typeface="微软雅黑"/>
              <a:ea typeface="微软雅黑"/>
              <a:cs typeface="微软雅黑"/>
              <a:sym typeface="Franklin Gothic Book"/>
            </a:endParaRPr>
          </a:p>
          <a:p>
            <a:pPr marL="0" indent="0">
              <a:lnSpc>
                <a:spcPct val="100000"/>
              </a:lnSpc>
              <a:buFont typeface="Wingdings" pitchFamily="2" charset="2"/>
              <a:buChar char="l"/>
            </a:pPr>
            <a:r>
              <a:rPr lang="zh-CN" altLang="en-US" sz="1200" dirty="0" smtClean="0">
                <a:solidFill>
                  <a:schemeClr val="bg2"/>
                </a:solidFill>
                <a:latin typeface="微软雅黑"/>
                <a:ea typeface="微软雅黑"/>
                <a:cs typeface="微软雅黑"/>
                <a:sym typeface="Franklin Gothic Book"/>
              </a:rPr>
              <a:t>不同于北美和欧洲，亚太的定位基准在生产方，而北美和欧洲在消费方；亚太的定价基准是期货价格，亚太的定价基准是现货评估价格。</a:t>
            </a:r>
            <a:endParaRPr lang="en-US" altLang="zh-CN" sz="1200" dirty="0" smtClean="0">
              <a:solidFill>
                <a:schemeClr val="bg2"/>
              </a:solidFill>
              <a:latin typeface="微软雅黑"/>
              <a:ea typeface="微软雅黑"/>
              <a:cs typeface="微软雅黑"/>
              <a:sym typeface="Franklin Gothic Book"/>
            </a:endParaRPr>
          </a:p>
        </p:txBody>
      </p:sp>
    </p:spTree>
    <p:extLst>
      <p:ext uri="{BB962C8B-B14F-4D97-AF65-F5344CB8AC3E}">
        <p14:creationId xmlns:p14="http://schemas.microsoft.com/office/powerpoint/2010/main" val="2315781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fontScale="92500" lnSpcReduction="20000"/>
          </a:bodyPr>
          <a:lstStyle/>
          <a:p>
            <a:pPr marL="0" marR="0" indent="0" algn="l" defTabSz="914400" rtl="0" eaLnBrk="0" fontAlgn="base" latinLnBrk="0" hangingPunct="0">
              <a:lnSpc>
                <a:spcPct val="100000"/>
              </a:lnSpc>
              <a:spcBef>
                <a:spcPct val="30000"/>
              </a:spcBef>
              <a:spcAft>
                <a:spcPct val="0"/>
              </a:spcAft>
              <a:buClrTx/>
              <a:buSzTx/>
              <a:buFont typeface="Wingdings" pitchFamily="2" charset="2"/>
              <a:buChar char="l"/>
              <a:tabLst/>
              <a:defRPr/>
            </a:pPr>
            <a:r>
              <a:rPr lang="zh-CN" altLang="en-US" dirty="0" smtClean="0"/>
              <a:t>具体到我们中国，中国是全球第五大生产国、第二大消费国、第二大进口国（</a:t>
            </a:r>
            <a:r>
              <a:rPr lang="en-US" altLang="zh-CN" dirty="0" smtClean="0"/>
              <a:t>2017</a:t>
            </a:r>
            <a:r>
              <a:rPr lang="zh-CN" altLang="en-US" dirty="0" smtClean="0"/>
              <a:t>年</a:t>
            </a:r>
            <a:r>
              <a:rPr lang="en-US" altLang="zh-CN" dirty="0" smtClean="0"/>
              <a:t>3</a:t>
            </a:r>
            <a:r>
              <a:rPr lang="zh-CN" altLang="en-US" dirty="0" smtClean="0"/>
              <a:t>月已超过美国），</a:t>
            </a:r>
            <a:r>
              <a:rPr lang="en-US" altLang="zh-CN" dirty="0" smtClean="0"/>
              <a:t>BP2017</a:t>
            </a:r>
            <a:r>
              <a:rPr lang="zh-CN" altLang="en-US" dirty="0" smtClean="0"/>
              <a:t>全球统计数据即将于</a:t>
            </a:r>
            <a:r>
              <a:rPr lang="en-US" altLang="zh-CN" dirty="0" smtClean="0"/>
              <a:t>6</a:t>
            </a:r>
            <a:r>
              <a:rPr lang="zh-CN" altLang="en-US" dirty="0" smtClean="0"/>
              <a:t>月</a:t>
            </a:r>
            <a:r>
              <a:rPr lang="en-US" altLang="zh-CN" dirty="0" smtClean="0"/>
              <a:t>13</a:t>
            </a:r>
            <a:r>
              <a:rPr lang="zh-CN" altLang="en-US" dirty="0" smtClean="0"/>
              <a:t>日公布，看看是否会成为第一大进口国。</a:t>
            </a:r>
            <a:endParaRPr lang="en-US" altLang="zh-CN" dirty="0" smtClean="0"/>
          </a:p>
          <a:p>
            <a:pPr marL="0" marR="0" indent="0" algn="l" defTabSz="914400" rtl="0" eaLnBrk="0" fontAlgn="base" latinLnBrk="0" hangingPunct="0">
              <a:lnSpc>
                <a:spcPct val="100000"/>
              </a:lnSpc>
              <a:spcBef>
                <a:spcPct val="30000"/>
              </a:spcBef>
              <a:spcAft>
                <a:spcPct val="0"/>
              </a:spcAft>
              <a:buClrTx/>
              <a:buSzTx/>
              <a:buFont typeface="Wingdings" pitchFamily="2" charset="2"/>
              <a:buChar char="l"/>
              <a:tabLst/>
              <a:defRPr/>
            </a:pPr>
            <a:endParaRPr lang="en-US" altLang="zh-CN" dirty="0" smtClean="0"/>
          </a:p>
          <a:p>
            <a:pPr>
              <a:buFont typeface="Wingdings" pitchFamily="2" charset="2"/>
              <a:buChar char="l"/>
            </a:pPr>
            <a:r>
              <a:rPr lang="zh-CN" altLang="en-US" dirty="0" smtClean="0"/>
              <a:t>问题是，中国这么大的市场和进口量，但原油进口价不得不单向、被动地参照国际价格。</a:t>
            </a:r>
            <a:endParaRPr lang="en-US" altLang="zh-CN" dirty="0" smtClean="0"/>
          </a:p>
          <a:p>
            <a:pPr>
              <a:buFont typeface="Wingdings" pitchFamily="2" charset="2"/>
              <a:buChar char="l"/>
            </a:pPr>
            <a:endParaRPr lang="en-US" altLang="zh-CN"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Char char="l"/>
              <a:tabLst/>
              <a:defRPr/>
            </a:pPr>
            <a:r>
              <a:rPr lang="zh-CN" altLang="en-US" dirty="0" smtClean="0"/>
              <a:t>十八大：市场在资源配置中起决定性的作用 ！现实：</a:t>
            </a:r>
            <a:r>
              <a:rPr lang="zh-CN" altLang="en-US" sz="1800" b="1" dirty="0" smtClean="0">
                <a:solidFill>
                  <a:srgbClr val="FF0000"/>
                </a:solidFill>
              </a:rPr>
              <a:t>国外的</a:t>
            </a:r>
            <a:r>
              <a:rPr lang="zh-CN" altLang="en-US" dirty="0" smtClean="0"/>
              <a:t>市场和价格在</a:t>
            </a:r>
            <a:r>
              <a:rPr lang="zh-CN" altLang="en-US" sz="1800" b="1" dirty="0" smtClean="0">
                <a:solidFill>
                  <a:srgbClr val="FF0000"/>
                </a:solidFill>
              </a:rPr>
              <a:t>我国的</a:t>
            </a:r>
            <a:r>
              <a:rPr lang="zh-CN" altLang="en-US" dirty="0" smtClean="0"/>
              <a:t>资源配置中、在我国的进口计价中起决定性的作用 ！</a:t>
            </a:r>
            <a:endParaRPr lang="en-US" altLang="zh-CN" dirty="0" smtClean="0"/>
          </a:p>
          <a:p>
            <a:pPr marL="0" marR="0" indent="0" algn="l" defTabSz="914400" rtl="0" eaLnBrk="1" fontAlgn="auto" latinLnBrk="0" hangingPunct="1">
              <a:lnSpc>
                <a:spcPct val="100000"/>
              </a:lnSpc>
              <a:spcBef>
                <a:spcPts val="0"/>
              </a:spcBef>
              <a:spcAft>
                <a:spcPts val="0"/>
              </a:spcAft>
              <a:buClrTx/>
              <a:buSzTx/>
              <a:buFont typeface="Wingdings" pitchFamily="2" charset="2"/>
              <a:buChar char="l"/>
              <a:tabLst/>
              <a:defRPr/>
            </a:pPr>
            <a:endParaRPr lang="en-US" altLang="zh-CN" dirty="0" smtClean="0"/>
          </a:p>
          <a:p>
            <a:pPr>
              <a:buFont typeface="Wingdings" pitchFamily="2" charset="2"/>
              <a:buChar char="l"/>
            </a:pPr>
            <a:r>
              <a:rPr lang="en-US" altLang="zh-CN" dirty="0" smtClean="0"/>
              <a:t> </a:t>
            </a:r>
            <a:r>
              <a:rPr lang="zh-CN" altLang="en-US" dirty="0" smtClean="0"/>
              <a:t>发改委根据国际原油价格调整国内成品油价格，国际原油价格与国内成品油市场没有直接的关系。</a:t>
            </a:r>
            <a:endParaRPr lang="en-US" altLang="zh-CN" dirty="0" smtClean="0"/>
          </a:p>
          <a:p>
            <a:pPr>
              <a:buFont typeface="Wingdings" pitchFamily="2" charset="2"/>
              <a:buChar char="l"/>
            </a:pPr>
            <a:endParaRPr lang="en-US" altLang="zh-CN" dirty="0" smtClean="0"/>
          </a:p>
          <a:p>
            <a:pPr>
              <a:buFont typeface="Wingdings" pitchFamily="2" charset="2"/>
              <a:buNone/>
            </a:pPr>
            <a:r>
              <a:rPr lang="zh-CN" altLang="en-US" dirty="0" smtClean="0"/>
              <a:t>  比如季节性，美国夏天有驾车出游高峰，冬天有取暖用油高峰，而我国的季节性体现在春耕秋收、春节长假等。</a:t>
            </a:r>
            <a:endParaRPr lang="en-US" altLang="zh-CN" dirty="0" smtClean="0"/>
          </a:p>
          <a:p>
            <a:pPr>
              <a:buFont typeface="Wingdings" pitchFamily="2" charset="2"/>
              <a:buChar char="l"/>
            </a:pPr>
            <a:endParaRPr lang="en-US" altLang="zh-CN" dirty="0" smtClean="0"/>
          </a:p>
          <a:p>
            <a:pPr>
              <a:buFont typeface="Wingdings" pitchFamily="2" charset="2"/>
              <a:buNone/>
            </a:pPr>
            <a:r>
              <a:rPr lang="zh-CN" altLang="en-US" dirty="0" smtClean="0"/>
              <a:t>  再比如柴汽比，我们柴汽比最高是达到</a:t>
            </a:r>
            <a:r>
              <a:rPr lang="en-US" altLang="zh-CN" dirty="0" smtClean="0"/>
              <a:t>2.3</a:t>
            </a:r>
            <a:r>
              <a:rPr lang="zh-CN" altLang="en-US" dirty="0" smtClean="0"/>
              <a:t>左右，现在下降到</a:t>
            </a:r>
            <a:r>
              <a:rPr lang="en-US" altLang="zh-CN" dirty="0" smtClean="0"/>
              <a:t>1.5</a:t>
            </a:r>
            <a:r>
              <a:rPr lang="zh-CN" altLang="en-US" dirty="0" smtClean="0"/>
              <a:t>左右，这个和国际市场差异也很大。</a:t>
            </a:r>
            <a:endParaRPr lang="en-US" altLang="zh-CN" dirty="0" smtClean="0"/>
          </a:p>
          <a:p>
            <a:pPr>
              <a:buFont typeface="Wingdings" pitchFamily="2" charset="2"/>
              <a:buNone/>
            </a:pPr>
            <a:r>
              <a:rPr lang="en-US" altLang="zh-CN" dirty="0" smtClean="0"/>
              <a:t>  </a:t>
            </a:r>
          </a:p>
          <a:p>
            <a:pPr>
              <a:buFont typeface="Wingdings" pitchFamily="2" charset="2"/>
              <a:buNone/>
            </a:pPr>
            <a:r>
              <a:rPr lang="en-US" altLang="zh-CN" dirty="0" smtClean="0"/>
              <a:t>   </a:t>
            </a:r>
            <a:r>
              <a:rPr lang="zh-CN" altLang="en-US" dirty="0" smtClean="0"/>
              <a:t>国际市场价格怎么能指导国内的生产和消费呢？</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大家对</a:t>
            </a:r>
            <a:r>
              <a:rPr lang="en-US" altLang="zh-CN" dirty="0" smtClean="0"/>
              <a:t>WTI </a:t>
            </a:r>
            <a:r>
              <a:rPr lang="zh-CN" altLang="en-US" dirty="0" smtClean="0"/>
              <a:t>、</a:t>
            </a:r>
            <a:r>
              <a:rPr lang="en-US" altLang="zh-CN" dirty="0" smtClean="0"/>
              <a:t>Brent</a:t>
            </a:r>
            <a:r>
              <a:rPr lang="zh-CN" altLang="en-US" dirty="0" smtClean="0"/>
              <a:t>耳熟能详，</a:t>
            </a:r>
            <a:r>
              <a:rPr lang="en-US" altLang="zh-CN" dirty="0" smtClean="0"/>
              <a:t>CCTV</a:t>
            </a:r>
            <a:r>
              <a:rPr lang="zh-CN" altLang="en-US" dirty="0" smtClean="0"/>
              <a:t>等媒体每日多次报道价格，有谁知道国内原油的价格 ？ 比如大庆原油，比如胜利原油，恐怕没几个人能说出来。</a:t>
            </a:r>
            <a:endParaRPr lang="en-US" altLang="zh-CN" dirty="0" smtClean="0"/>
          </a:p>
          <a:p>
            <a:pPr>
              <a:buFont typeface="Wingdings" pitchFamily="2" charset="2"/>
              <a:buChar char="l"/>
            </a:pPr>
            <a:endParaRPr lang="en-US" altLang="zh-CN" dirty="0" smtClean="0"/>
          </a:p>
          <a:p>
            <a:pPr marL="0" marR="0" indent="0" defTabSz="914400" eaLnBrk="1" fontAlgn="auto" latinLnBrk="0" hangingPunct="1">
              <a:lnSpc>
                <a:spcPct val="100000"/>
              </a:lnSpc>
              <a:spcBef>
                <a:spcPts val="0"/>
              </a:spcBef>
              <a:spcAft>
                <a:spcPts val="0"/>
              </a:spcAft>
              <a:buClrTx/>
              <a:buSzTx/>
              <a:buFont typeface="Wingdings" pitchFamily="2" charset="2"/>
              <a:buChar char="l"/>
              <a:tabLst/>
              <a:defRPr/>
            </a:pPr>
            <a:r>
              <a:rPr lang="zh-CN" altLang="en-US" sz="1600" b="1" dirty="0" smtClean="0"/>
              <a:t>归结到一点，中国上市原油期货的目的就是着眼于形成一个更直接反映中国乃至亚太地区原油市场供求关系的基准价格！</a:t>
            </a:r>
          </a:p>
          <a:p>
            <a:pPr>
              <a:buFont typeface="Wingdings" pitchFamily="2" charset="2"/>
              <a:buChar char="l"/>
            </a:pPr>
            <a:endParaRPr lang="en-US" altLang="zh-CN" dirty="0" smtClean="0"/>
          </a:p>
        </p:txBody>
      </p:sp>
    </p:spTree>
    <p:extLst>
      <p:ext uri="{BB962C8B-B14F-4D97-AF65-F5344CB8AC3E}">
        <p14:creationId xmlns:p14="http://schemas.microsoft.com/office/powerpoint/2010/main" val="27111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pPr>
              <a:buFont typeface="Wingdings" pitchFamily="2" charset="2"/>
              <a:buChar char="l"/>
            </a:pPr>
            <a:r>
              <a:rPr lang="zh-CN" altLang="en-US" dirty="0" smtClean="0"/>
              <a:t>原油期货的推进经历了漫长、复杂、曲折的过程，不说</a:t>
            </a:r>
            <a:r>
              <a:rPr lang="en-US" altLang="zh-CN" dirty="0" smtClean="0"/>
              <a:t>2004</a:t>
            </a:r>
            <a:r>
              <a:rPr lang="zh-CN" altLang="en-US" dirty="0" smtClean="0"/>
              <a:t>年上市燃料油，</a:t>
            </a:r>
            <a:r>
              <a:rPr lang="en-US" altLang="zh-CN" dirty="0" smtClean="0"/>
              <a:t>2013</a:t>
            </a:r>
            <a:r>
              <a:rPr lang="zh-CN" altLang="en-US" dirty="0" smtClean="0"/>
              <a:t>年上市石油沥青。</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我们从给</a:t>
            </a:r>
            <a:r>
              <a:rPr lang="en-US" altLang="zh-CN" dirty="0" smtClean="0"/>
              <a:t>2012</a:t>
            </a:r>
            <a:r>
              <a:rPr lang="zh-CN" altLang="en-US" dirty="0" smtClean="0"/>
              <a:t>年</a:t>
            </a:r>
            <a:r>
              <a:rPr lang="en-US" altLang="zh-CN" dirty="0" smtClean="0"/>
              <a:t>《</a:t>
            </a:r>
            <a:r>
              <a:rPr lang="zh-CN" altLang="en-US" dirty="0" smtClean="0"/>
              <a:t>期货条例</a:t>
            </a:r>
            <a:r>
              <a:rPr lang="en-US" altLang="zh-CN" dirty="0" smtClean="0"/>
              <a:t>》</a:t>
            </a:r>
            <a:r>
              <a:rPr lang="zh-CN" altLang="en-US" dirty="0" smtClean="0"/>
              <a:t>修订说起，</a:t>
            </a:r>
            <a:r>
              <a:rPr lang="en-US" altLang="zh-CN" dirty="0" smtClean="0"/>
              <a:t>2013</a:t>
            </a:r>
            <a:r>
              <a:rPr lang="zh-CN" altLang="en-US" dirty="0" smtClean="0"/>
              <a:t>年</a:t>
            </a:r>
            <a:r>
              <a:rPr lang="en-US" altLang="zh-CN" dirty="0" smtClean="0"/>
              <a:t>11</a:t>
            </a:r>
            <a:r>
              <a:rPr lang="zh-CN" altLang="en-US" dirty="0" smtClean="0"/>
              <a:t>月</a:t>
            </a:r>
            <a:r>
              <a:rPr lang="en-US" altLang="zh-CN" dirty="0" smtClean="0"/>
              <a:t>6</a:t>
            </a:r>
            <a:r>
              <a:rPr lang="zh-CN" altLang="en-US" dirty="0" smtClean="0"/>
              <a:t>日，能源中心成立；</a:t>
            </a:r>
            <a:r>
              <a:rPr lang="en-US" altLang="zh-CN" dirty="0" smtClean="0"/>
              <a:t>2014</a:t>
            </a:r>
            <a:r>
              <a:rPr lang="zh-CN" altLang="en-US" dirty="0" smtClean="0"/>
              <a:t>年</a:t>
            </a:r>
            <a:r>
              <a:rPr lang="en-US" altLang="zh-CN" dirty="0" smtClean="0"/>
              <a:t>12</a:t>
            </a:r>
            <a:r>
              <a:rPr lang="zh-CN" altLang="en-US" dirty="0" smtClean="0"/>
              <a:t>月</a:t>
            </a:r>
            <a:r>
              <a:rPr lang="en-US" altLang="zh-CN" dirty="0" smtClean="0"/>
              <a:t>12</a:t>
            </a:r>
            <a:r>
              <a:rPr lang="zh-CN" altLang="en-US" dirty="0" smtClean="0"/>
              <a:t>日，原油期货上市申请获批；</a:t>
            </a:r>
            <a:r>
              <a:rPr lang="en-US" altLang="zh-CN" dirty="0" smtClean="0"/>
              <a:t>2015</a:t>
            </a:r>
            <a:r>
              <a:rPr lang="zh-CN" altLang="en-US" dirty="0" smtClean="0"/>
              <a:t>年，配套政策密集出台，</a:t>
            </a:r>
            <a:r>
              <a:rPr lang="en-US" altLang="zh-CN" dirty="0" smtClean="0"/>
              <a:t>2017</a:t>
            </a:r>
            <a:r>
              <a:rPr lang="zh-CN" altLang="en-US" dirty="0" smtClean="0"/>
              <a:t>年合约规则正式颁布。</a:t>
            </a:r>
            <a:endParaRPr lang="en-US" altLang="zh-CN" dirty="0" smtClean="0"/>
          </a:p>
          <a:p>
            <a:pPr>
              <a:buFont typeface="Wingdings" pitchFamily="2" charset="2"/>
              <a:buChar char="l"/>
            </a:pPr>
            <a:endParaRPr lang="en-US" altLang="zh-CN" dirty="0" smtClean="0"/>
          </a:p>
          <a:p>
            <a:pPr>
              <a:buFont typeface="Wingdings" pitchFamily="2" charset="2"/>
              <a:buChar char="l"/>
            </a:pPr>
            <a:r>
              <a:rPr lang="zh-CN" altLang="en-US" dirty="0" smtClean="0"/>
              <a:t>配套政策既有期货层面的，也有现货层面的，更有外汇管理、海关管理、财税管理方面的。应该说来之不易！突破不可谓不大 ！</a:t>
            </a:r>
            <a:endParaRPr lang="en-US" altLang="zh-CN" dirty="0" smtClean="0"/>
          </a:p>
          <a:p>
            <a:endParaRPr lang="en-US" altLang="zh-CN" dirty="0" smtClean="0"/>
          </a:p>
          <a:p>
            <a:endParaRPr lang="zh-CN" altLang="en-US" dirty="0"/>
          </a:p>
        </p:txBody>
      </p:sp>
    </p:spTree>
    <p:extLst>
      <p:ext uri="{BB962C8B-B14F-4D97-AF65-F5344CB8AC3E}">
        <p14:creationId xmlns:p14="http://schemas.microsoft.com/office/powerpoint/2010/main" val="3848038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为什么需要配套政策？</a:t>
            </a:r>
            <a:endParaRPr lang="en-US" altLang="zh-CN" dirty="0" smtClean="0"/>
          </a:p>
          <a:p>
            <a:endParaRPr lang="en-US" altLang="zh-CN" dirty="0" smtClean="0"/>
          </a:p>
          <a:p>
            <a:r>
              <a:rPr lang="en-US" altLang="zh-CN" dirty="0" smtClean="0"/>
              <a:t>1</a:t>
            </a:r>
            <a:r>
              <a:rPr lang="zh-CN" altLang="en-US" dirty="0" smtClean="0"/>
              <a:t>、石油产业的市场化和国际化程度还不够，还在不断改革完善当中：生产、炼制、进出口、销售、价格</a:t>
            </a:r>
            <a:endParaRPr lang="en-US" altLang="zh-CN" dirty="0" smtClean="0"/>
          </a:p>
          <a:p>
            <a:r>
              <a:rPr lang="en-US" altLang="zh-CN" dirty="0" smtClean="0"/>
              <a:t>2</a:t>
            </a:r>
            <a:r>
              <a:rPr lang="zh-CN" altLang="en-US" dirty="0" smtClean="0"/>
              <a:t>、期货市场还没有对外开放，原油期货是第一只螃蟹，</a:t>
            </a:r>
            <a:endParaRPr lang="en-US" altLang="zh-CN" dirty="0" smtClean="0"/>
          </a:p>
          <a:p>
            <a:r>
              <a:rPr lang="en-US" altLang="zh-CN" dirty="0" smtClean="0"/>
              <a:t>3</a:t>
            </a:r>
            <a:r>
              <a:rPr lang="zh-CN" altLang="en-US" dirty="0" smtClean="0"/>
              <a:t>、资本项目的对外开放、人民币的国际化、人民币的可自由兑换，还在发展当中，还有很长的路要走。</a:t>
            </a:r>
            <a:endParaRPr lang="en-US" altLang="zh-CN" dirty="0" smtClean="0"/>
          </a:p>
          <a:p>
            <a:endParaRPr lang="en-US" altLang="zh-CN" dirty="0" smtClean="0"/>
          </a:p>
          <a:p>
            <a:r>
              <a:rPr lang="zh-CN" altLang="en-US" dirty="0" smtClean="0"/>
              <a:t>配套政策就是为了创造一个相对完善的政策环境，支撑原油期货上市。</a:t>
            </a:r>
          </a:p>
          <a:p>
            <a:endParaRPr lang="zh-CN" altLang="en-US" dirty="0"/>
          </a:p>
        </p:txBody>
      </p:sp>
    </p:spTree>
    <p:extLst>
      <p:ext uri="{BB962C8B-B14F-4D97-AF65-F5344CB8AC3E}">
        <p14:creationId xmlns:p14="http://schemas.microsoft.com/office/powerpoint/2010/main" val="1294232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09538" y="741363"/>
            <a:ext cx="6578600" cy="3702050"/>
          </a:xfrm>
        </p:spPr>
      </p:sp>
      <p:sp>
        <p:nvSpPr>
          <p:cNvPr id="3" name="备注占位符 2"/>
          <p:cNvSpPr>
            <a:spLocks noGrp="1"/>
          </p:cNvSpPr>
          <p:nvPr>
            <p:ph type="body" idx="1"/>
          </p:nvPr>
        </p:nvSpPr>
        <p:spPr/>
        <p:txBody>
          <a:bodyPr>
            <a:normAutofit/>
          </a:bodyPr>
          <a:lstStyle/>
          <a:p>
            <a:r>
              <a:rPr lang="zh-CN" altLang="en-US" dirty="0" smtClean="0"/>
              <a:t>原油期货是一个系统工程，涉及能源安全、地缘政治、经济安全</a:t>
            </a:r>
            <a:endParaRPr lang="en-US" altLang="zh-CN" dirty="0" smtClean="0"/>
          </a:p>
          <a:p>
            <a:r>
              <a:rPr lang="en-US" altLang="zh-CN" dirty="0" smtClean="0"/>
              <a:t>  1</a:t>
            </a:r>
            <a:r>
              <a:rPr lang="zh-CN" altLang="en-US" dirty="0" smtClean="0"/>
              <a:t>、石油产业市场化</a:t>
            </a:r>
            <a:endParaRPr lang="en-US" altLang="zh-CN" dirty="0" smtClean="0"/>
          </a:p>
          <a:p>
            <a:pPr marL="0" marR="0" indent="0" defTabSz="914400" eaLnBrk="1" fontAlgn="auto" latinLnBrk="0" hangingPunct="1">
              <a:lnSpc>
                <a:spcPct val="100000"/>
              </a:lnSpc>
              <a:spcBef>
                <a:spcPts val="0"/>
              </a:spcBef>
              <a:spcAft>
                <a:spcPts val="0"/>
              </a:spcAft>
              <a:buClrTx/>
              <a:buSzTx/>
              <a:buFontTx/>
              <a:buNone/>
              <a:tabLst/>
              <a:defRPr/>
            </a:pPr>
            <a:r>
              <a:rPr lang="en-US" altLang="zh-CN" dirty="0" smtClean="0"/>
              <a:t>  2</a:t>
            </a:r>
            <a:r>
              <a:rPr lang="zh-CN" altLang="en-US" dirty="0" smtClean="0"/>
              <a:t>、期货市场对外开放</a:t>
            </a:r>
            <a:endParaRPr lang="en-US" altLang="zh-CN" dirty="0" smtClean="0"/>
          </a:p>
          <a:p>
            <a:r>
              <a:rPr lang="en-US" altLang="zh-CN" dirty="0" smtClean="0"/>
              <a:t>  3</a:t>
            </a:r>
            <a:r>
              <a:rPr lang="zh-CN" altLang="en-US" dirty="0" smtClean="0"/>
              <a:t>、人民币国际化</a:t>
            </a:r>
            <a:endParaRPr lang="en-US" altLang="zh-CN" dirty="0" smtClean="0"/>
          </a:p>
          <a:p>
            <a:r>
              <a:rPr lang="en-US" altLang="zh-CN" dirty="0" smtClean="0"/>
              <a:t>  4</a:t>
            </a:r>
            <a:r>
              <a:rPr lang="zh-CN" altLang="en-US" dirty="0" smtClean="0"/>
              <a:t>、资本项目对外开放</a:t>
            </a:r>
            <a:endParaRPr lang="en-US" altLang="zh-CN" dirty="0" smtClean="0"/>
          </a:p>
          <a:p>
            <a:endParaRPr lang="en-US" altLang="zh-CN" dirty="0" smtClean="0"/>
          </a:p>
          <a:p>
            <a:r>
              <a:rPr lang="zh-CN" altLang="en-US" dirty="0" smtClean="0"/>
              <a:t>除了部委直接的配套政策，党中央、国务院的文件也提出了明确的要求。</a:t>
            </a:r>
          </a:p>
          <a:p>
            <a:endParaRPr lang="zh-CN" altLang="en-US" dirty="0"/>
          </a:p>
        </p:txBody>
      </p:sp>
    </p:spTree>
    <p:extLst>
      <p:ext uri="{BB962C8B-B14F-4D97-AF65-F5344CB8AC3E}">
        <p14:creationId xmlns:p14="http://schemas.microsoft.com/office/powerpoint/2010/main" val="56330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封面">
    <p:spTree>
      <p:nvGrpSpPr>
        <p:cNvPr id="1" name=""/>
        <p:cNvGrpSpPr/>
        <p:nvPr/>
      </p:nvGrpSpPr>
      <p:grpSpPr>
        <a:xfrm>
          <a:off x="0" y="0"/>
          <a:ext cx="0" cy="0"/>
          <a:chOff x="0" y="0"/>
          <a:chExt cx="0" cy="0"/>
        </a:xfrm>
      </p:grpSpPr>
      <p:sp>
        <p:nvSpPr>
          <p:cNvPr id="12" name="Shape 12"/>
          <p:cNvSpPr>
            <a:spLocks noGrp="1"/>
          </p:cNvSpPr>
          <p:nvPr>
            <p:ph type="body" sz="quarter" idx="1"/>
          </p:nvPr>
        </p:nvSpPr>
        <p:spPr>
          <a:xfrm>
            <a:off x="7286644" y="285732"/>
            <a:ext cx="1357292" cy="267892"/>
          </a:xfrm>
          <a:prstGeom prst="rect">
            <a:avLst/>
          </a:prstGeom>
        </p:spPr>
        <p:txBody>
          <a:bodyPr/>
          <a:lstStyle>
            <a:lvl1pPr marL="342900" indent="-342900" algn="r">
              <a:spcBef>
                <a:spcPts val="200"/>
              </a:spcBef>
              <a:defRPr sz="1000" b="0">
                <a:latin typeface="微软雅黑"/>
                <a:ea typeface="微软雅黑"/>
                <a:cs typeface="微软雅黑"/>
                <a:sym typeface="微软雅黑"/>
              </a:defRPr>
            </a:lvl1pPr>
          </a:lstStyle>
          <a:p>
            <a:r>
              <a:t>请在此处添加时间</a:t>
            </a:r>
          </a:p>
        </p:txBody>
      </p:sp>
      <p:sp>
        <p:nvSpPr>
          <p:cNvPr id="13" name="Shape 13"/>
          <p:cNvSpPr>
            <a:spLocks noGrp="1"/>
          </p:cNvSpPr>
          <p:nvPr>
            <p:ph type="body" sz="quarter" idx="13"/>
          </p:nvPr>
        </p:nvSpPr>
        <p:spPr>
          <a:xfrm>
            <a:off x="683567" y="1097608"/>
            <a:ext cx="7960360" cy="535777"/>
          </a:xfrm>
          <a:prstGeom prst="rect">
            <a:avLst/>
          </a:prstGeom>
        </p:spPr>
        <p:txBody>
          <a:bodyPr/>
          <a:lstStyle/>
          <a:p>
            <a:pPr marL="250317" indent="-250317" defTabSz="667512">
              <a:spcBef>
                <a:spcPts val="600"/>
              </a:spcBef>
              <a:defRPr sz="2920"/>
            </a:pPr>
            <a:endParaRPr/>
          </a:p>
        </p:txBody>
      </p:sp>
      <p:sp>
        <p:nvSpPr>
          <p:cNvPr id="15" name="Shape 15"/>
          <p:cNvSpPr>
            <a:spLocks noGrp="1"/>
          </p:cNvSpPr>
          <p:nvPr>
            <p:ph type="body" sz="quarter" idx="14"/>
          </p:nvPr>
        </p:nvSpPr>
        <p:spPr>
          <a:xfrm>
            <a:off x="683568" y="1711074"/>
            <a:ext cx="7960384" cy="428630"/>
          </a:xfrm>
          <a:prstGeom prst="rect">
            <a:avLst/>
          </a:prstGeom>
        </p:spPr>
        <p:txBody>
          <a:bodyPr/>
          <a:lstStyle/>
          <a:p>
            <a:pPr marL="192023" indent="-192023" defTabSz="512063">
              <a:spcBef>
                <a:spcPts val="500"/>
              </a:spcBef>
              <a:defRPr sz="2240"/>
            </a:pPr>
            <a:endParaRPr/>
          </a:p>
        </p:txBody>
      </p:sp>
      <p:sp>
        <p:nvSpPr>
          <p:cNvPr id="17" name="Shape 17"/>
          <p:cNvSpPr>
            <a:spLocks noGrp="1"/>
          </p:cNvSpPr>
          <p:nvPr>
            <p:ph type="sldNum" sz="quarter" idx="2"/>
          </p:nvPr>
        </p:nvSpPr>
        <p:spPr>
          <a:xfrm>
            <a:off x="6279593" y="4634777"/>
            <a:ext cx="273607" cy="264972"/>
          </a:xfrm>
          <a:prstGeom prst="rect">
            <a:avLst/>
          </a:prstGeom>
        </p:spPr>
        <p:txBody>
          <a:bodyPr lIns="45718" tIns="45718" rIns="45718" bIns="45718" anchor="ctr"/>
          <a:lstStyle>
            <a:lvl1pPr algn="r">
              <a:defRPr sz="1200"/>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目录页">
    <p:spTree>
      <p:nvGrpSpPr>
        <p:cNvPr id="1" name=""/>
        <p:cNvGrpSpPr/>
        <p:nvPr/>
      </p:nvGrpSpPr>
      <p:grpSpPr>
        <a:xfrm>
          <a:off x="0" y="0"/>
          <a:ext cx="0" cy="0"/>
          <a:chOff x="0" y="0"/>
          <a:chExt cx="0" cy="0"/>
        </a:xfrm>
      </p:grpSpPr>
      <p:sp>
        <p:nvSpPr>
          <p:cNvPr id="25" name="Shape 25"/>
          <p:cNvSpPr>
            <a:spLocks noGrp="1"/>
          </p:cNvSpPr>
          <p:nvPr>
            <p:ph type="sldNum" sz="quarter" idx="2"/>
          </p:nvPr>
        </p:nvSpPr>
        <p:spPr>
          <a:xfrm>
            <a:off x="6279593" y="4634777"/>
            <a:ext cx="273607" cy="264972"/>
          </a:xfrm>
          <a:prstGeom prst="rect">
            <a:avLst/>
          </a:prstGeom>
        </p:spPr>
        <p:txBody>
          <a:bodyPr lIns="45718" tIns="45718" rIns="45718" bIns="45718" anchor="ctr"/>
          <a:lstStyle>
            <a:lvl1pPr algn="r">
              <a:defRPr sz="1200"/>
            </a:lvl1p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内页">
    <p:spTree>
      <p:nvGrpSpPr>
        <p:cNvPr id="1" name=""/>
        <p:cNvGrpSpPr/>
        <p:nvPr/>
      </p:nvGrpSpPr>
      <p:grpSpPr>
        <a:xfrm>
          <a:off x="0" y="0"/>
          <a:ext cx="0" cy="0"/>
          <a:chOff x="0" y="0"/>
          <a:chExt cx="0" cy="0"/>
        </a:xfrm>
      </p:grpSpPr>
      <p:sp>
        <p:nvSpPr>
          <p:cNvPr id="32" name="Shape 32"/>
          <p:cNvSpPr>
            <a:spLocks noGrp="1"/>
          </p:cNvSpPr>
          <p:nvPr>
            <p:ph type="body" idx="1"/>
          </p:nvPr>
        </p:nvSpPr>
        <p:spPr>
          <a:prstGeom prst="rect">
            <a:avLst/>
          </a:prstGeom>
        </p:spPr>
        <p:txBody>
          <a:bodyPr/>
          <a:lstStyle/>
          <a:p>
            <a:r>
              <a:t>在此处添加文本</a:t>
            </a:r>
          </a:p>
        </p:txBody>
      </p:sp>
      <p:sp>
        <p:nvSpPr>
          <p:cNvPr id="33" name="Shape 33"/>
          <p:cNvSpPr>
            <a:spLocks noGrp="1"/>
          </p:cNvSpPr>
          <p:nvPr>
            <p:ph type="body" sz="quarter" idx="13"/>
          </p:nvPr>
        </p:nvSpPr>
        <p:spPr>
          <a:xfrm>
            <a:off x="428595" y="214296"/>
            <a:ext cx="7383765" cy="428626"/>
          </a:xfrm>
          <a:prstGeom prst="rect">
            <a:avLst/>
          </a:prstGeom>
        </p:spPr>
        <p:txBody>
          <a:bodyPr/>
          <a:lstStyle/>
          <a:p>
            <a:pPr marL="192023" indent="-192023" defTabSz="512063">
              <a:spcBef>
                <a:spcPts val="500"/>
              </a:spcBef>
              <a:defRPr sz="2240"/>
            </a:pPr>
            <a:endParaRPr/>
          </a:p>
        </p:txBody>
      </p:sp>
      <p:sp>
        <p:nvSpPr>
          <p:cNvPr id="34" name="Shape 34"/>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封底">
    <p:spTree>
      <p:nvGrpSpPr>
        <p:cNvPr id="1" name=""/>
        <p:cNvGrpSpPr/>
        <p:nvPr/>
      </p:nvGrpSpPr>
      <p:grpSpPr>
        <a:xfrm>
          <a:off x="0" y="0"/>
          <a:ext cx="0" cy="0"/>
          <a:chOff x="0" y="0"/>
          <a:chExt cx="0" cy="0"/>
        </a:xfrm>
      </p:grpSpPr>
      <p:sp>
        <p:nvSpPr>
          <p:cNvPr id="45" name="Shape 45"/>
          <p:cNvSpPr>
            <a:spLocks noGrp="1"/>
          </p:cNvSpPr>
          <p:nvPr>
            <p:ph type="sldNum" sz="quarter" idx="2"/>
          </p:nvPr>
        </p:nvSpPr>
        <p:spPr>
          <a:xfrm>
            <a:off x="6279593" y="4634777"/>
            <a:ext cx="273607" cy="264972"/>
          </a:xfrm>
          <a:prstGeom prst="rect">
            <a:avLst/>
          </a:prstGeom>
        </p:spPr>
        <p:txBody>
          <a:bodyPr lIns="45718" tIns="45718" rIns="45718" bIns="45718" anchor="ctr"/>
          <a:lstStyle>
            <a:lvl1pPr algn="r">
              <a:defRPr sz="1200"/>
            </a:lvl1p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空白">
    <p:bg>
      <p:bgPr>
        <a:solidFill>
          <a:schemeClr val="bg1"/>
        </a:solidFill>
        <a:effectLst/>
      </p:bgPr>
    </p:bg>
    <p:spTree>
      <p:nvGrpSpPr>
        <p:cNvPr id="1" name=""/>
        <p:cNvGrpSpPr/>
        <p:nvPr/>
      </p:nvGrpSpPr>
      <p:grpSpPr>
        <a:xfrm>
          <a:off x="0" y="0"/>
          <a:ext cx="0" cy="0"/>
          <a:chOff x="0" y="0"/>
          <a:chExt cx="0" cy="0"/>
        </a:xfrm>
      </p:grpSpPr>
      <p:sp>
        <p:nvSpPr>
          <p:cNvPr id="8" name="Rectangle 8"/>
          <p:cNvSpPr/>
          <p:nvPr/>
        </p:nvSpPr>
        <p:spPr>
          <a:xfrm>
            <a:off x="0" y="3028950"/>
            <a:ext cx="9144000" cy="457200"/>
          </a:xfrm>
          <a:prstGeom prst="rect">
            <a:avLst/>
          </a:prstGeom>
          <a:solidFill>
            <a:srgbClr val="0A4178"/>
          </a:solidFill>
          <a:ln w="12700" cap="flat">
            <a:noFill/>
            <a:miter lim="400000"/>
          </a:ln>
          <a:effectLst/>
        </p:spPr>
        <p:txBody>
          <a:bodyPr wrap="square" lIns="45718" tIns="45718" rIns="45718" bIns="45718" numCol="1" anchor="ctr">
            <a:noAutofit/>
          </a:bodyPr>
          <a:lstStyle/>
          <a:p>
            <a:pPr marL="0" marR="0" lvl="0" indent="0" algn="ctr" defTabSz="914400" rtl="0" eaLnBrk="0" fontAlgn="auto" latinLnBrk="0" hangingPunct="0">
              <a:lnSpc>
                <a:spcPct val="100000"/>
              </a:lnSpc>
              <a:spcBef>
                <a:spcPts val="0"/>
              </a:spcBef>
              <a:spcAft>
                <a:spcPts val="0"/>
              </a:spcAft>
              <a:buClrTx/>
              <a:buSzTx/>
              <a:buFontTx/>
              <a:buNone/>
              <a:tabLst/>
              <a:defRPr>
                <a:solidFill>
                  <a:srgbClr val="FFFFFF"/>
                </a:solidFill>
                <a:latin typeface="Calibri"/>
                <a:ea typeface="Calibri"/>
                <a:cs typeface="Calibri"/>
                <a:sym typeface="Calibri"/>
              </a:defRPr>
            </a:pPr>
            <a:endParaRPr kumimoji="0" lang="zh-CN" altLang="en-US" sz="1800" b="0" i="0" u="none" strike="noStrike" cap="none" spc="0" normalizeH="0" baseline="0" noProof="0" dirty="0">
              <a:ln>
                <a:noFill/>
              </a:ln>
              <a:solidFill>
                <a:srgbClr val="FFFFFF"/>
              </a:solidFill>
              <a:effectLst/>
              <a:uFillTx/>
              <a:latin typeface="Calibri"/>
              <a:ea typeface="Calibri"/>
              <a:cs typeface="Calibri"/>
              <a:sym typeface="Calibri"/>
            </a:endParaRPr>
          </a:p>
        </p:txBody>
      </p:sp>
      <p:sp>
        <p:nvSpPr>
          <p:cNvPr id="2" name="矩形 9"/>
          <p:cNvSpPr/>
          <p:nvPr/>
        </p:nvSpPr>
        <p:spPr>
          <a:xfrm>
            <a:off x="0" y="1"/>
            <a:ext cx="9144000" cy="6810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4057" tIns="37029" rIns="74057" bIns="37029" anchor="ctr"/>
          <a:lstStyle/>
          <a:p>
            <a:pPr marL="0" marR="0" lvl="0" indent="0" algn="ctr" defTabSz="740573" rtl="0" eaLnBrk="1" fontAlgn="base" latinLnBrk="0" hangingPunct="1">
              <a:lnSpc>
                <a:spcPct val="100000"/>
              </a:lnSpc>
              <a:spcBef>
                <a:spcPct val="0"/>
              </a:spcBef>
              <a:spcAft>
                <a:spcPct val="0"/>
              </a:spcAft>
              <a:buClrTx/>
              <a:buSzTx/>
              <a:buFontTx/>
              <a:buNone/>
              <a:defRPr/>
            </a:pPr>
            <a:endParaRPr kumimoji="0" lang="zh-CN" altLang="en-US" sz="1500" b="0" i="0" u="none" strike="noStrike" kern="1200" cap="none" spc="0" normalizeH="0" baseline="0" noProof="0" dirty="0">
              <a:ln>
                <a:noFill/>
              </a:ln>
              <a:solidFill>
                <a:srgbClr val="FFFFFF"/>
              </a:solidFill>
              <a:effectLst/>
              <a:uLnTx/>
              <a:uFillTx/>
              <a:latin typeface="+mn-lt"/>
              <a:ea typeface="+mn-ea"/>
              <a:cs typeface="+mn-cs"/>
            </a:endParaRPr>
          </a:p>
        </p:txBody>
      </p:sp>
      <p:sp>
        <p:nvSpPr>
          <p:cNvPr id="10" name="Title 13"/>
          <p:cNvSpPr>
            <a:spLocks noGrp="1"/>
          </p:cNvSpPr>
          <p:nvPr>
            <p:ph type="ctrTitle"/>
          </p:nvPr>
        </p:nvSpPr>
        <p:spPr>
          <a:xfrm>
            <a:off x="228601" y="3086100"/>
            <a:ext cx="8654354" cy="400050"/>
          </a:xfrm>
          <a:prstGeom prst="rect">
            <a:avLst/>
          </a:prstGeom>
          <a:noFill/>
        </p:spPr>
        <p:txBody>
          <a:bodyPr/>
          <a:lstStyle>
            <a:lvl1pPr algn="l" eaLnBrk="1" latinLnBrk="0" hangingPunct="1">
              <a:defRPr kumimoji="0" lang="zh-CN" sz="2700" b="0" cap="all" spc="121" baseline="0">
                <a:solidFill>
                  <a:schemeClr val="bg1"/>
                </a:solidFill>
              </a:defRPr>
            </a:lvl1pPr>
          </a:lstStyle>
          <a:p>
            <a:r>
              <a:rPr lang="zh-CN" altLang="en-US" smtClean="0"/>
              <a:t>单击此处编辑母版标题样式</a:t>
            </a:r>
            <a:endParaRPr lang="zh-CN"/>
          </a:p>
        </p:txBody>
      </p:sp>
    </p:spTree>
  </p:cSld>
  <p:clrMapOvr>
    <a:masterClrMapping/>
  </p:clrMapOvr>
  <p:transition advClick="0"/>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350" y="841868"/>
            <a:ext cx="6857301" cy="1790659"/>
          </a:xfrm>
        </p:spPr>
        <p:txBody>
          <a:bodyPr anchor="b"/>
          <a:lstStyle>
            <a:lvl1pPr algn="ctr">
              <a:defRPr sz="4900">
                <a:ea typeface="微软雅黑" panose="020B0503020204020204" pitchFamily="34" charset="-122"/>
              </a:defRPr>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350" y="2701181"/>
            <a:ext cx="6857301" cy="1242544"/>
          </a:xfrm>
        </p:spPr>
        <p:txBody>
          <a:bodyPr/>
          <a:lstStyle>
            <a:lvl1pPr marL="0" indent="0" algn="ctr">
              <a:buNone/>
              <a:defRPr sz="1900">
                <a:ea typeface="微软雅黑" panose="020B0503020204020204" pitchFamily="34" charset="-122"/>
              </a:defRPr>
            </a:lvl1pPr>
            <a:lvl2pPr marL="370286" indent="0" algn="ctr">
              <a:buNone/>
              <a:defRPr sz="1600"/>
            </a:lvl2pPr>
            <a:lvl3pPr marL="740573" indent="0" algn="ctr">
              <a:buNone/>
              <a:defRPr sz="1500"/>
            </a:lvl3pPr>
            <a:lvl4pPr marL="1110859" indent="0" algn="ctr">
              <a:buNone/>
              <a:defRPr sz="1300"/>
            </a:lvl4pPr>
            <a:lvl5pPr marL="1481145" indent="0" algn="ctr">
              <a:buNone/>
              <a:defRPr sz="1300"/>
            </a:lvl5pPr>
            <a:lvl6pPr marL="1851431" indent="0" algn="ctr">
              <a:buNone/>
              <a:defRPr sz="1300"/>
            </a:lvl6pPr>
            <a:lvl7pPr marL="2221718" indent="0" algn="ctr">
              <a:buNone/>
              <a:defRPr sz="1300"/>
            </a:lvl7pPr>
            <a:lvl8pPr marL="2592004" indent="0" algn="ctr">
              <a:buNone/>
              <a:defRPr sz="1300"/>
            </a:lvl8pPr>
            <a:lvl9pPr marL="2962290" indent="0" algn="ctr">
              <a:buNone/>
              <a:defRPr sz="13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a:xfrm>
            <a:off x="457061" y="4767586"/>
            <a:ext cx="2134346" cy="273495"/>
          </a:xfrm>
          <a:prstGeom prst="rect">
            <a:avLst/>
          </a:prstGeom>
        </p:spPr>
        <p:txBody>
          <a:bodyPr lIns="74057" tIns="37029" rIns="74057" bIns="37029"/>
          <a:lstStyle/>
          <a:p>
            <a:pPr defTabSz="685030" fontAlgn="base" hangingPunct="1">
              <a:spcBef>
                <a:spcPct val="0"/>
              </a:spcBef>
              <a:spcAft>
                <a:spcPct val="0"/>
              </a:spcAft>
              <a:defRPr/>
            </a:pPr>
            <a:fld id="{070D0454-1E5B-4F71-942F-33F4ACB4D671}" type="datetime1">
              <a:rPr lang="zh-CN" altLang="en-US" sz="900" kern="1200" smtClean="0">
                <a:solidFill>
                  <a:srgbClr val="898989"/>
                </a:solidFill>
                <a:latin typeface="Arial" panose="020B0604020202020204" pitchFamily="34" charset="0"/>
                <a:ea typeface="微软雅黑" panose="020B0503020204020204" pitchFamily="34" charset="-122"/>
                <a:cs typeface="+mn-cs"/>
              </a:rPr>
              <a:pPr defTabSz="685030" fontAlgn="base" hangingPunct="1">
                <a:spcBef>
                  <a:spcPct val="0"/>
                </a:spcBef>
                <a:spcAft>
                  <a:spcPct val="0"/>
                </a:spcAft>
                <a:defRPr/>
              </a:pPr>
              <a:t>2017/6/9</a:t>
            </a:fld>
            <a:endParaRPr lang="zh-CN" altLang="en-US" sz="1500" kern="1200" dirty="0">
              <a:solidFill>
                <a:srgbClr val="035C75"/>
              </a:solidFill>
              <a:latin typeface="Arial" panose="020B0604020202020204" pitchFamily="34" charset="0"/>
              <a:ea typeface="微软雅黑" panose="020B0503020204020204" pitchFamily="34" charset="-122"/>
              <a:cs typeface="+mn-cs"/>
            </a:endParaRPr>
          </a:p>
        </p:txBody>
      </p:sp>
      <p:sp>
        <p:nvSpPr>
          <p:cNvPr id="5" name="页脚占位符 4"/>
          <p:cNvSpPr>
            <a:spLocks noGrp="1"/>
          </p:cNvSpPr>
          <p:nvPr>
            <p:ph type="ftr" sz="quarter" idx="11"/>
          </p:nvPr>
        </p:nvSpPr>
        <p:spPr>
          <a:xfrm>
            <a:off x="3123944" y="4767586"/>
            <a:ext cx="2896113" cy="273495"/>
          </a:xfrm>
          <a:prstGeom prst="rect">
            <a:avLst/>
          </a:prstGeom>
        </p:spPr>
        <p:txBody>
          <a:bodyPr lIns="74057" tIns="37029" rIns="74057" bIns="37029"/>
          <a:lstStyle/>
          <a:p>
            <a:pPr algn="ctr" defTabSz="685030" fontAlgn="base" hangingPunct="1">
              <a:spcBef>
                <a:spcPct val="0"/>
              </a:spcBef>
              <a:spcAft>
                <a:spcPct val="0"/>
              </a:spcAft>
              <a:defRPr/>
            </a:pPr>
            <a:endParaRPr lang="zh-CN" altLang="zh-CN" sz="900" kern="1200" dirty="0">
              <a:solidFill>
                <a:srgbClr val="898989"/>
              </a:solidFill>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a:xfrm>
            <a:off x="8546197" y="4948013"/>
            <a:ext cx="181139" cy="138499"/>
          </a:xfrm>
        </p:spPr>
        <p:txBody>
          <a:bodyPr/>
          <a:lstStyle/>
          <a:p>
            <a:pPr lvl="0" algn="r" eaLnBrk="1" fontAlgn="base" hangingPunct="1">
              <a:buChar char="•"/>
            </a:pPr>
            <a:fld id="{9A0DB2DC-4C9A-4742-B13C-FB6460FD3503}" type="slidenum">
              <a:rPr lang="zh-CN" altLang="en-US" sz="900" strike="noStrike" noProof="1" dirty="0">
                <a:solidFill>
                  <a:srgbClr val="898989"/>
                </a:solidFill>
                <a:latin typeface="Arial" panose="020B0604020202020204" pitchFamily="34" charset="0"/>
                <a:ea typeface="微软雅黑" panose="020B0503020204020204" pitchFamily="34" charset="-122"/>
                <a:cs typeface="+mn-ea"/>
              </a:rPr>
              <a:pPr lvl="0" algn="r" eaLnBrk="1" fontAlgn="base" hangingPunct="1">
                <a:buChar char="•"/>
              </a:pPr>
              <a:t>‹#›</a:t>
            </a:fld>
            <a:endParaRPr lang="zh-CN" altLang="en-US" sz="900" strike="noStrike" noProof="1">
              <a:solidFill>
                <a:srgbClr val="898989"/>
              </a:solidFill>
              <a:ea typeface="微软雅黑" panose="020B0503020204020204" pitchFamily="34" charset="-122"/>
            </a:endParaRPr>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ea typeface="微软雅黑" panose="020B0503020204020204" pitchFamily="34" charset="-122"/>
              </a:defRPr>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lvl1pPr>
              <a:defRPr>
                <a:ea typeface="微软雅黑" panose="020B0503020204020204" pitchFamily="34" charset="-122"/>
              </a:defRPr>
            </a:lvl1pPr>
            <a:lvl2pPr>
              <a:defRPr>
                <a:ea typeface="微软雅黑" panose="020B0503020204020204" pitchFamily="34" charset="-122"/>
              </a:defRPr>
            </a:lvl2pPr>
            <a:lvl3pPr>
              <a:defRPr>
                <a:ea typeface="微软雅黑" panose="020B0503020204020204" pitchFamily="34" charset="-122"/>
              </a:defRPr>
            </a:lvl3pPr>
            <a:lvl4pPr>
              <a:defRPr>
                <a:ea typeface="微软雅黑" panose="020B0503020204020204" pitchFamily="34" charset="-122"/>
              </a:defRPr>
            </a:lvl4pPr>
            <a:lvl5pPr>
              <a:defRPr>
                <a:ea typeface="微软雅黑" panose="020B0503020204020204" pitchFamily="34" charset="-122"/>
              </a:defRPr>
            </a:lvl5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457061" y="4767586"/>
            <a:ext cx="2134346" cy="273495"/>
          </a:xfrm>
          <a:prstGeom prst="rect">
            <a:avLst/>
          </a:prstGeom>
        </p:spPr>
        <p:txBody>
          <a:bodyPr lIns="74057" tIns="37029" rIns="74057" bIns="37029"/>
          <a:lstStyle/>
          <a:p>
            <a:pPr defTabSz="685030" fontAlgn="base" hangingPunct="1">
              <a:spcBef>
                <a:spcPct val="0"/>
              </a:spcBef>
              <a:spcAft>
                <a:spcPct val="0"/>
              </a:spcAft>
              <a:defRPr/>
            </a:pPr>
            <a:fld id="{070D0454-1E5B-4F71-942F-33F4ACB4D671}" type="datetime1">
              <a:rPr lang="zh-CN" altLang="en-US" sz="900" kern="1200" smtClean="0">
                <a:solidFill>
                  <a:srgbClr val="898989"/>
                </a:solidFill>
                <a:latin typeface="Arial" panose="020B0604020202020204" pitchFamily="34" charset="0"/>
                <a:ea typeface="微软雅黑" panose="020B0503020204020204" pitchFamily="34" charset="-122"/>
                <a:cs typeface="+mn-cs"/>
              </a:rPr>
              <a:pPr defTabSz="685030" fontAlgn="base" hangingPunct="1">
                <a:spcBef>
                  <a:spcPct val="0"/>
                </a:spcBef>
                <a:spcAft>
                  <a:spcPct val="0"/>
                </a:spcAft>
                <a:defRPr/>
              </a:pPr>
              <a:t>2017/6/9</a:t>
            </a:fld>
            <a:endParaRPr lang="zh-CN" altLang="en-US" sz="1500" kern="1200" dirty="0">
              <a:solidFill>
                <a:srgbClr val="035C75"/>
              </a:solidFill>
              <a:latin typeface="Arial" panose="020B0604020202020204" pitchFamily="34" charset="0"/>
              <a:ea typeface="微软雅黑" panose="020B0503020204020204" pitchFamily="34" charset="-122"/>
              <a:cs typeface="+mn-cs"/>
            </a:endParaRPr>
          </a:p>
        </p:txBody>
      </p:sp>
      <p:sp>
        <p:nvSpPr>
          <p:cNvPr id="5" name="页脚占位符 4"/>
          <p:cNvSpPr>
            <a:spLocks noGrp="1"/>
          </p:cNvSpPr>
          <p:nvPr>
            <p:ph type="ftr" sz="quarter" idx="11"/>
          </p:nvPr>
        </p:nvSpPr>
        <p:spPr>
          <a:xfrm>
            <a:off x="3123944" y="4767586"/>
            <a:ext cx="2896113" cy="273495"/>
          </a:xfrm>
          <a:prstGeom prst="rect">
            <a:avLst/>
          </a:prstGeom>
        </p:spPr>
        <p:txBody>
          <a:bodyPr lIns="74057" tIns="37029" rIns="74057" bIns="37029"/>
          <a:lstStyle/>
          <a:p>
            <a:pPr algn="ctr" defTabSz="685030" fontAlgn="base" hangingPunct="1">
              <a:spcBef>
                <a:spcPct val="0"/>
              </a:spcBef>
              <a:spcAft>
                <a:spcPct val="0"/>
              </a:spcAft>
              <a:defRPr/>
            </a:pPr>
            <a:endParaRPr lang="zh-CN" altLang="zh-CN" sz="900" kern="1200" dirty="0">
              <a:solidFill>
                <a:srgbClr val="898989"/>
              </a:solidFill>
              <a:latin typeface="Arial" panose="020B0604020202020204" pitchFamily="34" charset="0"/>
              <a:ea typeface="微软雅黑" panose="020B0503020204020204" pitchFamily="34" charset="-122"/>
              <a:cs typeface="+mn-cs"/>
            </a:endParaRPr>
          </a:p>
        </p:txBody>
      </p:sp>
      <p:sp>
        <p:nvSpPr>
          <p:cNvPr id="6" name="灯片编号占位符 5"/>
          <p:cNvSpPr>
            <a:spLocks noGrp="1"/>
          </p:cNvSpPr>
          <p:nvPr>
            <p:ph type="sldNum" sz="quarter" idx="12"/>
          </p:nvPr>
        </p:nvSpPr>
        <p:spPr>
          <a:xfrm>
            <a:off x="8546197" y="4948013"/>
            <a:ext cx="181139" cy="138499"/>
          </a:xfrm>
        </p:spPr>
        <p:txBody>
          <a:bodyPr/>
          <a:lstStyle/>
          <a:p>
            <a:pPr lvl="0" algn="r" eaLnBrk="1" fontAlgn="base" hangingPunct="1">
              <a:buChar char="•"/>
            </a:pPr>
            <a:fld id="{9A0DB2DC-4C9A-4742-B13C-FB6460FD3503}" type="slidenum">
              <a:rPr lang="zh-CN" altLang="en-US" sz="900" strike="noStrike" noProof="1" dirty="0">
                <a:solidFill>
                  <a:srgbClr val="898989"/>
                </a:solidFill>
                <a:latin typeface="Arial" panose="020B0604020202020204" pitchFamily="34" charset="0"/>
                <a:ea typeface="微软雅黑" panose="020B0503020204020204" pitchFamily="34" charset="-122"/>
                <a:cs typeface="+mn-ea"/>
              </a:rPr>
              <a:pPr lvl="0" algn="r" eaLnBrk="1" fontAlgn="base" hangingPunct="1">
                <a:buChar char="•"/>
              </a:pPr>
              <a:t>‹#›</a:t>
            </a:fld>
            <a:endParaRPr lang="zh-CN" altLang="en-US" sz="900" strike="noStrike" noProof="1">
              <a:solidFill>
                <a:srgbClr val="898989"/>
              </a:solidFill>
              <a:ea typeface="微软雅黑" panose="020B0503020204020204" pitchFamily="34" charset="-122"/>
            </a:endParaRP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a:spLocks noGrp="1"/>
          </p:cNvSpPr>
          <p:nvPr>
            <p:ph type="body" idx="1"/>
          </p:nvPr>
        </p:nvSpPr>
        <p:spPr>
          <a:xfrm>
            <a:off x="428595" y="1071552"/>
            <a:ext cx="7643814" cy="328612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p>
            <a:r>
              <a:t>在此处添加文本</a:t>
            </a:r>
          </a:p>
        </p:txBody>
      </p:sp>
      <p:sp>
        <p:nvSpPr>
          <p:cNvPr id="4" name="Shape 4"/>
          <p:cNvSpPr>
            <a:spLocks noGrp="1"/>
          </p:cNvSpPr>
          <p:nvPr>
            <p:ph type="title"/>
          </p:nvPr>
        </p:nvSpPr>
        <p:spPr>
          <a:xfrm>
            <a:off x="1370012" y="1028700"/>
            <a:ext cx="7315201" cy="348854"/>
          </a:xfrm>
          <a:prstGeom prst="rect">
            <a:avLst/>
          </a:prstGeom>
          <a:ln w="12700">
            <a:miter lim="400000"/>
          </a:ln>
        </p:spPr>
        <p:txBody>
          <a:bodyPr lIns="45718" tIns="45718" rIns="45718" bIns="45718" anchor="ctr"/>
          <a:lstStyle/>
          <a:p>
            <a:endParaRPr dirty="0"/>
          </a:p>
        </p:txBody>
      </p:sp>
      <p:sp>
        <p:nvSpPr>
          <p:cNvPr id="5" name="Shape 5"/>
          <p:cNvSpPr>
            <a:spLocks noGrp="1"/>
          </p:cNvSpPr>
          <p:nvPr>
            <p:ph type="sldNum" sz="quarter" idx="2"/>
          </p:nvPr>
        </p:nvSpPr>
        <p:spPr>
          <a:xfrm>
            <a:off x="8460430" y="4948013"/>
            <a:ext cx="266905" cy="273000"/>
          </a:xfrm>
          <a:prstGeom prst="rect">
            <a:avLst/>
          </a:prstGeom>
          <a:ln w="12700">
            <a:miter lim="400000"/>
          </a:ln>
        </p:spPr>
        <p:txBody>
          <a:bodyPr wrap="none" lIns="0" tIns="0" rIns="0" bIns="0">
            <a:spAutoFit/>
          </a:bodyPr>
          <a:lstStyle>
            <a:lvl1pPr>
              <a:defRPr>
                <a:latin typeface="+mn-lt"/>
                <a:ea typeface="+mn-ea"/>
                <a:cs typeface="+mn-cs"/>
                <a:sym typeface="Franklin Gothic Book"/>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1pPr>
      <a:lvl2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2pPr>
      <a:lvl3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3pPr>
      <a:lvl4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4pPr>
      <a:lvl5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5pPr>
      <a:lvl6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6pPr>
      <a:lvl7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7pPr>
      <a:lvl8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8pPr>
      <a:lvl9pPr marL="342900" marR="0" indent="-342900" algn="l" defTabSz="914400" rtl="0" latinLnBrk="0">
        <a:lnSpc>
          <a:spcPct val="100000"/>
        </a:lnSpc>
        <a:spcBef>
          <a:spcPts val="200"/>
        </a:spcBef>
        <a:spcAft>
          <a:spcPts val="0"/>
        </a:spcAft>
        <a:buClrTx/>
        <a:buSzTx/>
        <a:buFontTx/>
        <a:buNone/>
        <a:tabLst/>
        <a:defRPr sz="1100" b="0" i="0" u="none" strike="noStrike" cap="none" spc="0" baseline="0">
          <a:ln>
            <a:noFill/>
          </a:ln>
          <a:solidFill>
            <a:srgbClr val="595959"/>
          </a:solidFill>
          <a:uFillTx/>
          <a:latin typeface="微软雅黑"/>
          <a:ea typeface="微软雅黑"/>
          <a:cs typeface="微软雅黑"/>
          <a:sym typeface="微软雅黑"/>
        </a:defRPr>
      </a:lvl9pPr>
    </p:titleStyle>
    <p:bodyStyle>
      <a:lvl1pPr marL="0" marR="0" indent="0" algn="l" defTabSz="914400" rtl="0" latinLnBrk="0">
        <a:lnSpc>
          <a:spcPct val="100000"/>
        </a:lnSpc>
        <a:spcBef>
          <a:spcPts val="300"/>
        </a:spcBef>
        <a:spcAft>
          <a:spcPts val="0"/>
        </a:spcAft>
        <a:buClrTx/>
        <a:buSzTx/>
        <a:buFontTx/>
        <a:buNone/>
        <a:tabLst/>
        <a:defRPr sz="1600" b="1" i="0" u="none" strike="noStrike" cap="none" spc="0" baseline="0">
          <a:ln>
            <a:noFill/>
          </a:ln>
          <a:solidFill>
            <a:srgbClr val="595959"/>
          </a:solidFill>
          <a:uFillTx/>
          <a:latin typeface="+mj-lt"/>
          <a:ea typeface="+mj-ea"/>
          <a:cs typeface="+mj-cs"/>
          <a:sym typeface="Helvetica"/>
        </a:defRPr>
      </a:lvl1pPr>
      <a:lvl2pPr marL="620485" marR="0" indent="-163285"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2pPr>
      <a:lvl3pPr marL="1066800" marR="0" indent="-152400"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3pPr>
      <a:lvl4pPr marL="1554480" marR="0" indent="-182880"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4pPr>
      <a:lvl5pPr marL="20116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5pPr>
      <a:lvl6pPr marL="24688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6pPr>
      <a:lvl7pPr marL="29260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7pPr>
      <a:lvl8pPr marL="33832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8pPr>
      <a:lvl9pPr marL="38404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Franklin Gothic Boo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油轮.jpg"/>
          <p:cNvPicPr>
            <a:picLocks noChangeAspect="1"/>
          </p:cNvPicPr>
          <p:nvPr/>
        </p:nvPicPr>
        <p:blipFill rotWithShape="1">
          <a:blip r:embed="rId3" cstate="print">
            <a:extLst>
              <a:ext uri="{28A0092B-C50C-407E-A947-70E740481C1C}">
                <a14:useLocalDpi xmlns:a14="http://schemas.microsoft.com/office/drawing/2010/main" val="0"/>
              </a:ext>
            </a:extLst>
          </a:blip>
          <a:srcRect t="10535" b="5816"/>
          <a:stretch/>
        </p:blipFill>
        <p:spPr>
          <a:xfrm>
            <a:off x="1298" y="117231"/>
            <a:ext cx="9144000" cy="3024909"/>
          </a:xfrm>
          <a:prstGeom prst="rect">
            <a:avLst/>
          </a:prstGeom>
        </p:spPr>
      </p:pic>
      <p:sp>
        <p:nvSpPr>
          <p:cNvPr id="54" name="Shape 54"/>
          <p:cNvSpPr>
            <a:spLocks noGrp="1"/>
          </p:cNvSpPr>
          <p:nvPr>
            <p:ph type="subTitle" sz="quarter" idx="1"/>
          </p:nvPr>
        </p:nvSpPr>
        <p:spPr>
          <a:xfrm>
            <a:off x="437916" y="4652579"/>
            <a:ext cx="1357292" cy="267891"/>
          </a:xfrm>
          <a:prstGeom prst="rect">
            <a:avLst/>
          </a:prstGeom>
        </p:spPr>
        <p:txBody>
          <a:bodyPr/>
          <a:lstStyle/>
          <a:p>
            <a:pPr algn="l"/>
            <a:r>
              <a:rPr dirty="0" smtClean="0"/>
              <a:t>201</a:t>
            </a:r>
            <a:r>
              <a:rPr lang="en-US" altLang="zh-CN" dirty="0" smtClean="0"/>
              <a:t>7</a:t>
            </a:r>
            <a:r>
              <a:rPr dirty="0" smtClean="0"/>
              <a:t>.0</a:t>
            </a:r>
            <a:r>
              <a:rPr lang="en-US" altLang="zh-CN" dirty="0" smtClean="0"/>
              <a:t>6.08</a:t>
            </a:r>
            <a:endParaRPr dirty="0"/>
          </a:p>
        </p:txBody>
      </p:sp>
      <p:sp>
        <p:nvSpPr>
          <p:cNvPr id="55" name="Shape 55"/>
          <p:cNvSpPr>
            <a:spLocks noGrp="1"/>
          </p:cNvSpPr>
          <p:nvPr>
            <p:ph type="body" idx="13"/>
          </p:nvPr>
        </p:nvSpPr>
        <p:spPr>
          <a:xfrm>
            <a:off x="437916" y="3259749"/>
            <a:ext cx="7600318" cy="535779"/>
          </a:xfrm>
          <a:prstGeom prst="rect">
            <a:avLst/>
          </a:prstGeom>
          <a:extLst>
            <a:ext uri="{C572A759-6A51-4108-AA02-DFA0A04FC94B}">
              <ma14:wrappingTextBoxFlag xmlns="" xmlns:ma14="http://schemas.microsoft.com/office/mac/drawingml/2011/main" val="1"/>
            </a:ext>
          </a:extLst>
        </p:spPr>
        <p:txBody>
          <a:bodyPr/>
          <a:lstStyle>
            <a:lvl1pPr algn="r" defTabSz="713230">
              <a:spcBef>
                <a:spcPts val="0"/>
              </a:spcBef>
              <a:defRPr sz="2400">
                <a:solidFill>
                  <a:srgbClr val="00205B"/>
                </a:solidFill>
                <a:latin typeface="微软雅黑"/>
                <a:ea typeface="微软雅黑"/>
                <a:cs typeface="微软雅黑"/>
                <a:sym typeface="微软雅黑"/>
              </a:defRPr>
            </a:lvl1pPr>
          </a:lstStyle>
          <a:p>
            <a:pPr algn="l"/>
            <a:r>
              <a:rPr lang="zh-CN" altLang="en-US" dirty="0"/>
              <a:t>原油期货相关政策及合约解读</a:t>
            </a:r>
          </a:p>
        </p:txBody>
      </p:sp>
      <p:sp>
        <p:nvSpPr>
          <p:cNvPr id="56" name="Shape 56"/>
          <p:cNvSpPr>
            <a:spLocks noGrp="1"/>
          </p:cNvSpPr>
          <p:nvPr>
            <p:ph type="body" idx="14"/>
          </p:nvPr>
        </p:nvSpPr>
        <p:spPr>
          <a:xfrm>
            <a:off x="437916" y="3755504"/>
            <a:ext cx="6376213" cy="428630"/>
          </a:xfrm>
          <a:prstGeom prst="rect">
            <a:avLst/>
          </a:prstGeom>
          <a:extLst>
            <a:ext uri="{C572A759-6A51-4108-AA02-DFA0A04FC94B}">
              <ma14:wrappingTextBoxFlag xmlns="" xmlns:ma14="http://schemas.microsoft.com/office/mac/drawingml/2011/main" val="1"/>
            </a:ext>
          </a:extLst>
        </p:spPr>
        <p:txBody>
          <a:bodyPr/>
          <a:lstStyle>
            <a:lvl1pPr marL="329184" indent="-329184" algn="r" defTabSz="877822">
              <a:spcBef>
                <a:spcPts val="400"/>
              </a:spcBef>
              <a:defRPr sz="1900" b="0">
                <a:latin typeface="+mn-lt"/>
                <a:ea typeface="+mn-ea"/>
                <a:cs typeface="+mn-cs"/>
                <a:sym typeface="Franklin Gothic Book"/>
              </a:defRPr>
            </a:lvl1pPr>
          </a:lstStyle>
          <a:p>
            <a:pPr algn="l"/>
            <a:r>
              <a:rPr lang="zh-CN" altLang="en-US" dirty="0" smtClean="0"/>
              <a:t>张</a:t>
            </a:r>
            <a:r>
              <a:rPr lang="zh-CN" altLang="en-US" dirty="0"/>
              <a:t>宏</a:t>
            </a:r>
            <a:r>
              <a:rPr lang="zh-CN" altLang="en-US" dirty="0" smtClean="0"/>
              <a:t>民   博士</a:t>
            </a:r>
            <a:endParaRPr lang="zh-CN" altLang="en-US" dirty="0"/>
          </a:p>
        </p:txBody>
      </p:sp>
      <p:sp>
        <p:nvSpPr>
          <p:cNvPr id="6" name="矩形 5"/>
          <p:cNvSpPr/>
          <p:nvPr/>
        </p:nvSpPr>
        <p:spPr>
          <a:xfrm>
            <a:off x="0" y="0"/>
            <a:ext cx="9144000" cy="117231"/>
          </a:xfrm>
          <a:prstGeom prst="rect">
            <a:avLst/>
          </a:prstGeom>
          <a:solidFill>
            <a:srgbClr val="EF0709"/>
          </a:solidFill>
          <a:ln w="25400" cap="flat">
            <a:noFill/>
            <a:prstDash val="solid"/>
            <a:round/>
          </a:ln>
          <a:effectLst>
            <a:outerShdw blurRad="38100" dist="23000" dir="5400000" rotWithShape="0">
              <a:srgbClr val="000000">
                <a:alpha val="35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zh-CN" altLang="en-US" sz="1800" b="0" i="0" u="none" strike="noStrike" cap="none" spc="0" normalizeH="0" baseline="0">
              <a:ln>
                <a:noFill/>
              </a:ln>
              <a:solidFill>
                <a:srgbClr val="000000"/>
              </a:solidFill>
              <a:effectLst/>
              <a:uFillTx/>
              <a:latin typeface="+mj-lt"/>
              <a:ea typeface="+mj-ea"/>
              <a:cs typeface="+mj-cs"/>
              <a:sym typeface="Helvetica"/>
            </a:endParaRPr>
          </a:p>
        </p:txBody>
      </p:sp>
      <p:pic>
        <p:nvPicPr>
          <p:cNvPr id="7" name="图片 6" descr="能源.psd"/>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49175" y="1070264"/>
            <a:ext cx="2729908" cy="999836"/>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smtClean="0"/>
              <a:t>原油现货市场改革取得突破</a:t>
            </a:r>
            <a:endParaRPr dirty="0"/>
          </a:p>
        </p:txBody>
      </p:sp>
      <p:graphicFrame>
        <p:nvGraphicFramePr>
          <p:cNvPr id="5" name="表格 4"/>
          <p:cNvGraphicFramePr>
            <a:graphicFrameLocks noGrp="1"/>
          </p:cNvGraphicFramePr>
          <p:nvPr>
            <p:extLst>
              <p:ext uri="{D42A27DB-BD31-4B8C-83A1-F6EECF244321}">
                <p14:modId xmlns:p14="http://schemas.microsoft.com/office/powerpoint/2010/main" val="1055394578"/>
              </p:ext>
            </p:extLst>
          </p:nvPr>
        </p:nvGraphicFramePr>
        <p:xfrm>
          <a:off x="971780" y="969044"/>
          <a:ext cx="7411483" cy="3514251"/>
        </p:xfrm>
        <a:graphic>
          <a:graphicData uri="http://schemas.openxmlformats.org/drawingml/2006/table">
            <a:tbl>
              <a:tblPr>
                <a:tableStyleId>{5C22544A-7EE6-4342-B048-85BDC9FD1C3A}</a:tableStyleId>
              </a:tblPr>
              <a:tblGrid>
                <a:gridCol w="949458">
                  <a:extLst>
                    <a:ext uri="{9D8B030D-6E8A-4147-A177-3AD203B41FA5}">
                      <a16:colId xmlns:a16="http://schemas.microsoft.com/office/drawing/2014/main" xmlns="" val="20000"/>
                    </a:ext>
                  </a:extLst>
                </a:gridCol>
                <a:gridCol w="1370011">
                  <a:extLst>
                    <a:ext uri="{9D8B030D-6E8A-4147-A177-3AD203B41FA5}">
                      <a16:colId xmlns:a16="http://schemas.microsoft.com/office/drawing/2014/main" xmlns="" val="20001"/>
                    </a:ext>
                  </a:extLst>
                </a:gridCol>
                <a:gridCol w="2197393">
                  <a:extLst>
                    <a:ext uri="{9D8B030D-6E8A-4147-A177-3AD203B41FA5}">
                      <a16:colId xmlns:a16="http://schemas.microsoft.com/office/drawing/2014/main" xmlns="" val="20002"/>
                    </a:ext>
                  </a:extLst>
                </a:gridCol>
                <a:gridCol w="2894621">
                  <a:extLst>
                    <a:ext uri="{9D8B030D-6E8A-4147-A177-3AD203B41FA5}">
                      <a16:colId xmlns:a16="http://schemas.microsoft.com/office/drawing/2014/main" xmlns="" val="20003"/>
                    </a:ext>
                  </a:extLst>
                </a:gridCol>
              </a:tblGrid>
              <a:tr h="394846">
                <a:tc gridSpan="4">
                  <a:txBody>
                    <a:bodyPr/>
                    <a:lstStyle/>
                    <a:p>
                      <a:pPr algn="ctr" fontAlgn="ctr"/>
                      <a:r>
                        <a:rPr lang="zh-CN" altLang="en-US" sz="1200" b="1" u="none" strike="noStrike" dirty="0">
                          <a:effectLst/>
                          <a:latin typeface="微软雅黑" pitchFamily="34" charset="-122"/>
                          <a:ea typeface="微软雅黑" pitchFamily="34" charset="-122"/>
                        </a:rPr>
                        <a:t>近期能源改革相关政策</a:t>
                      </a:r>
                      <a:endParaRPr lang="zh-CN" altLang="en-US" sz="1200" b="1"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xmlns="" val="10000"/>
                  </a:ext>
                </a:extLst>
              </a:tr>
              <a:tr h="204429">
                <a:tc>
                  <a:txBody>
                    <a:bodyPr/>
                    <a:lstStyle/>
                    <a:p>
                      <a:pPr algn="ctr" fontAlgn="ctr"/>
                      <a:r>
                        <a:rPr lang="zh-CN" altLang="en-US" sz="1050" u="none" strike="noStrike" dirty="0">
                          <a:effectLst/>
                          <a:latin typeface="微软雅黑" pitchFamily="34" charset="-122"/>
                          <a:ea typeface="微软雅黑" pitchFamily="34" charset="-122"/>
                        </a:rPr>
                        <a:t>日期</a:t>
                      </a:r>
                      <a:endParaRPr lang="zh-CN" altLang="en-US" sz="1050" b="1"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zh-CN" altLang="en-US" sz="1050" u="none" strike="noStrike" dirty="0">
                          <a:effectLst/>
                          <a:latin typeface="微软雅黑" pitchFamily="34" charset="-122"/>
                          <a:ea typeface="微软雅黑" pitchFamily="34" charset="-122"/>
                        </a:rPr>
                        <a:t>文号</a:t>
                      </a:r>
                      <a:endParaRPr lang="zh-CN" altLang="en-US" sz="1050" b="1"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zh-CN" altLang="en-US" sz="1050" u="none" strike="noStrike">
                          <a:effectLst/>
                          <a:latin typeface="微软雅黑" pitchFamily="34" charset="-122"/>
                          <a:ea typeface="微软雅黑" pitchFamily="34" charset="-122"/>
                        </a:rPr>
                        <a:t>文件标题</a:t>
                      </a:r>
                      <a:endParaRPr lang="zh-CN" altLang="en-US" sz="1050" b="1" i="0" u="none" strike="noStrike">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zh-CN" altLang="en-US" sz="1050" u="none" strike="noStrike">
                          <a:effectLst/>
                          <a:latin typeface="微软雅黑" pitchFamily="34" charset="-122"/>
                          <a:ea typeface="微软雅黑" pitchFamily="34" charset="-122"/>
                        </a:rPr>
                        <a:t>主要内容</a:t>
                      </a:r>
                      <a:endParaRPr lang="zh-CN" altLang="en-US" sz="1050" b="1" i="0" u="none" strike="noStrike">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1"/>
                  </a:ext>
                </a:extLst>
              </a:tr>
              <a:tr h="344740">
                <a:tc>
                  <a:txBody>
                    <a:bodyPr/>
                    <a:lstStyle/>
                    <a:p>
                      <a:pPr algn="ctr" fontAlgn="ctr"/>
                      <a:r>
                        <a:rPr lang="en-US" altLang="zh-CN" sz="1000" b="1" i="0" u="none" strike="noStrike" dirty="0" smtClean="0">
                          <a:solidFill>
                            <a:schemeClr val="accent2"/>
                          </a:solidFill>
                          <a:effectLst/>
                          <a:latin typeface="微软雅黑" pitchFamily="34" charset="-122"/>
                          <a:ea typeface="微软雅黑" pitchFamily="34" charset="-122"/>
                        </a:rPr>
                        <a:t>2015/7/23</a:t>
                      </a:r>
                      <a:endParaRPr lang="en-US" altLang="zh-CN"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b="1" i="0" u="none" strike="noStrike" dirty="0" smtClean="0">
                          <a:solidFill>
                            <a:schemeClr val="accent2"/>
                          </a:solidFill>
                          <a:effectLst/>
                          <a:latin typeface="微软雅黑" pitchFamily="34" charset="-122"/>
                          <a:ea typeface="微软雅黑" pitchFamily="34" charset="-122"/>
                        </a:rPr>
                        <a:t>商贸函</a:t>
                      </a:r>
                      <a:r>
                        <a:rPr lang="en-US" altLang="zh-CN" sz="1000" b="1" i="0" u="none" strike="noStrike" dirty="0" smtClean="0">
                          <a:solidFill>
                            <a:schemeClr val="accent2"/>
                          </a:solidFill>
                          <a:effectLst/>
                          <a:latin typeface="微软雅黑" pitchFamily="34" charset="-122"/>
                          <a:ea typeface="微软雅黑" pitchFamily="34" charset="-122"/>
                        </a:rPr>
                        <a:t>[2015]407</a:t>
                      </a:r>
                      <a:r>
                        <a:rPr lang="zh-CN" altLang="en-US" sz="1000" b="1" i="0" u="none" strike="noStrike" dirty="0" smtClean="0">
                          <a:solidFill>
                            <a:schemeClr val="accent2"/>
                          </a:solidFill>
                          <a:effectLst/>
                          <a:latin typeface="微软雅黑" pitchFamily="34" charset="-122"/>
                          <a:ea typeface="微软雅黑" pitchFamily="34" charset="-122"/>
                        </a:rPr>
                        <a:t>号</a:t>
                      </a:r>
                      <a:endParaRPr lang="zh-CN" altLang="en-US"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en-US" altLang="zh-CN" sz="1000" b="1" i="0" u="none" strike="noStrike" dirty="0" smtClean="0">
                          <a:solidFill>
                            <a:schemeClr val="accent2"/>
                          </a:solidFill>
                          <a:effectLst/>
                          <a:latin typeface="微软雅黑" pitchFamily="34" charset="-122"/>
                          <a:ea typeface="微软雅黑" pitchFamily="34" charset="-122"/>
                        </a:rPr>
                        <a:t>《</a:t>
                      </a:r>
                      <a:r>
                        <a:rPr lang="zh-CN" altLang="en-US" sz="1000" b="1" i="0" u="none" strike="noStrike" dirty="0" smtClean="0">
                          <a:solidFill>
                            <a:schemeClr val="accent2"/>
                          </a:solidFill>
                          <a:effectLst/>
                          <a:latin typeface="微软雅黑" pitchFamily="34" charset="-122"/>
                          <a:ea typeface="微软雅黑" pitchFamily="34" charset="-122"/>
                        </a:rPr>
                        <a:t>关于原油加工企业申请非国营贸易进口资格有关工作的通知</a:t>
                      </a:r>
                      <a:r>
                        <a:rPr lang="en-US" altLang="zh-CN" sz="1000" b="1" i="0" u="none" strike="noStrike" dirty="0" smtClean="0">
                          <a:solidFill>
                            <a:schemeClr val="accent2"/>
                          </a:solidFill>
                          <a:effectLst/>
                          <a:latin typeface="微软雅黑" pitchFamily="34" charset="-122"/>
                          <a:ea typeface="微软雅黑" pitchFamily="34" charset="-122"/>
                        </a:rPr>
                        <a:t>》</a:t>
                      </a:r>
                      <a:endParaRPr lang="en-US" altLang="zh-CN"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b="1" i="0" u="none" strike="noStrike" dirty="0" smtClean="0">
                          <a:solidFill>
                            <a:schemeClr val="accent2"/>
                          </a:solidFill>
                          <a:effectLst/>
                          <a:latin typeface="微软雅黑" pitchFamily="34" charset="-122"/>
                          <a:ea typeface="微软雅黑" pitchFamily="34" charset="-122"/>
                        </a:rPr>
                        <a:t>符合条件的原油加工企业可获得原油非国营贸易进口资质</a:t>
                      </a:r>
                      <a:endParaRPr lang="zh-CN" altLang="en-US"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2"/>
                  </a:ext>
                </a:extLst>
              </a:tr>
              <a:tr h="366839">
                <a:tc>
                  <a:txBody>
                    <a:bodyPr/>
                    <a:lstStyle/>
                    <a:p>
                      <a:pPr algn="ctr" fontAlgn="ctr"/>
                      <a:r>
                        <a:rPr lang="en-US" altLang="zh-CN" sz="1000" b="1" u="none" strike="noStrike" dirty="0">
                          <a:solidFill>
                            <a:schemeClr val="accent2"/>
                          </a:solidFill>
                          <a:effectLst/>
                          <a:latin typeface="微软雅黑" pitchFamily="34" charset="-122"/>
                          <a:ea typeface="微软雅黑" pitchFamily="34" charset="-122"/>
                        </a:rPr>
                        <a:t>2015/2/9</a:t>
                      </a:r>
                      <a:endParaRPr lang="en-US" altLang="zh-CN"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b="1" u="none" strike="noStrike" dirty="0">
                          <a:solidFill>
                            <a:schemeClr val="accent2"/>
                          </a:solidFill>
                          <a:effectLst/>
                          <a:latin typeface="微软雅黑" pitchFamily="34" charset="-122"/>
                          <a:ea typeface="微软雅黑" pitchFamily="34" charset="-122"/>
                        </a:rPr>
                        <a:t>发改运行</a:t>
                      </a:r>
                      <a:r>
                        <a:rPr lang="en-US" altLang="zh-CN" sz="1000" b="1" u="none" strike="noStrike" dirty="0">
                          <a:solidFill>
                            <a:schemeClr val="accent2"/>
                          </a:solidFill>
                          <a:effectLst/>
                          <a:latin typeface="微软雅黑" pitchFamily="34" charset="-122"/>
                          <a:ea typeface="微软雅黑" pitchFamily="34" charset="-122"/>
                        </a:rPr>
                        <a:t>[2015]253</a:t>
                      </a:r>
                      <a:r>
                        <a:rPr lang="zh-CN" altLang="en-US" sz="1000" b="1" u="none" strike="noStrike" dirty="0">
                          <a:solidFill>
                            <a:schemeClr val="accent2"/>
                          </a:solidFill>
                          <a:effectLst/>
                          <a:latin typeface="微软雅黑" pitchFamily="34" charset="-122"/>
                          <a:ea typeface="微软雅黑" pitchFamily="34" charset="-122"/>
                        </a:rPr>
                        <a:t>号</a:t>
                      </a:r>
                      <a:endParaRPr lang="zh-CN" altLang="en-US"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en-US" altLang="zh-CN" sz="1000" b="1" u="none" strike="noStrike" dirty="0">
                          <a:solidFill>
                            <a:schemeClr val="accent2"/>
                          </a:solidFill>
                          <a:effectLst/>
                          <a:latin typeface="微软雅黑" pitchFamily="34" charset="-122"/>
                          <a:ea typeface="微软雅黑" pitchFamily="34" charset="-122"/>
                        </a:rPr>
                        <a:t>《</a:t>
                      </a:r>
                      <a:r>
                        <a:rPr lang="zh-CN" altLang="en-US" sz="1000" b="1" u="none" strike="noStrike" dirty="0">
                          <a:solidFill>
                            <a:schemeClr val="accent2"/>
                          </a:solidFill>
                          <a:effectLst/>
                          <a:latin typeface="微软雅黑" pitchFamily="34" charset="-122"/>
                          <a:ea typeface="微软雅黑" pitchFamily="34" charset="-122"/>
                        </a:rPr>
                        <a:t>关于进口原油使用管理有关问题的通知</a:t>
                      </a:r>
                      <a:r>
                        <a:rPr lang="en-US" altLang="zh-CN" sz="1000" b="1" u="none" strike="noStrike" dirty="0">
                          <a:solidFill>
                            <a:schemeClr val="accent2"/>
                          </a:solidFill>
                          <a:effectLst/>
                          <a:latin typeface="微软雅黑" pitchFamily="34" charset="-122"/>
                          <a:ea typeface="微软雅黑" pitchFamily="34" charset="-122"/>
                        </a:rPr>
                        <a:t>》</a:t>
                      </a:r>
                      <a:endParaRPr lang="en-US" altLang="zh-CN"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b="1" u="none" strike="noStrike" dirty="0">
                          <a:solidFill>
                            <a:schemeClr val="accent2"/>
                          </a:solidFill>
                          <a:effectLst/>
                          <a:latin typeface="微软雅黑" pitchFamily="34" charset="-122"/>
                          <a:ea typeface="微软雅黑" pitchFamily="34" charset="-122"/>
                        </a:rPr>
                        <a:t>淘汰落后炼油装置、建设调峰储气设施</a:t>
                      </a:r>
                      <a:r>
                        <a:rPr lang="en-US" altLang="zh-CN" sz="1000" b="1" u="none" strike="noStrike" dirty="0">
                          <a:solidFill>
                            <a:schemeClr val="accent2"/>
                          </a:solidFill>
                          <a:effectLst/>
                          <a:latin typeface="微软雅黑" pitchFamily="34" charset="-122"/>
                          <a:ea typeface="微软雅黑" pitchFamily="34" charset="-122"/>
                        </a:rPr>
                        <a:t>,</a:t>
                      </a:r>
                      <a:r>
                        <a:rPr lang="zh-CN" altLang="en-US" sz="1000" b="1" u="none" strike="noStrike" dirty="0">
                          <a:solidFill>
                            <a:schemeClr val="accent2"/>
                          </a:solidFill>
                          <a:effectLst/>
                          <a:latin typeface="微软雅黑" pitchFamily="34" charset="-122"/>
                          <a:ea typeface="微软雅黑" pitchFamily="34" charset="-122"/>
                        </a:rPr>
                        <a:t>按一定比例获得使用进口原油的资质。</a:t>
                      </a:r>
                      <a:endParaRPr lang="zh-CN" altLang="en-US"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3"/>
                  </a:ext>
                </a:extLst>
              </a:tr>
              <a:tr h="344740">
                <a:tc>
                  <a:txBody>
                    <a:bodyPr/>
                    <a:lstStyle/>
                    <a:p>
                      <a:pPr algn="ctr" fontAlgn="ctr"/>
                      <a:r>
                        <a:rPr lang="en-US" altLang="zh-CN" sz="1000" u="none" strike="noStrike" dirty="0">
                          <a:effectLst/>
                          <a:latin typeface="微软雅黑" pitchFamily="34" charset="-122"/>
                          <a:ea typeface="微软雅黑" pitchFamily="34" charset="-122"/>
                        </a:rPr>
                        <a:t>2015/1/26</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发改运行</a:t>
                      </a:r>
                      <a:r>
                        <a:rPr lang="en-US" altLang="zh-CN" sz="1000" u="none" strike="noStrike" dirty="0">
                          <a:effectLst/>
                          <a:latin typeface="微软雅黑" pitchFamily="34" charset="-122"/>
                          <a:ea typeface="微软雅黑" pitchFamily="34" charset="-122"/>
                        </a:rPr>
                        <a:t>[2015]147</a:t>
                      </a:r>
                      <a:r>
                        <a:rPr lang="zh-CN" altLang="en-US" sz="1000" u="none" strike="noStrike" dirty="0">
                          <a:effectLst/>
                          <a:latin typeface="微软雅黑" pitchFamily="34" charset="-122"/>
                          <a:ea typeface="微软雅黑" pitchFamily="34" charset="-122"/>
                        </a:rPr>
                        <a:t>号</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en-US" altLang="zh-CN" sz="1000" u="none" strike="noStrike" dirty="0">
                          <a:effectLst/>
                          <a:latin typeface="微软雅黑" pitchFamily="34" charset="-122"/>
                          <a:ea typeface="微软雅黑" pitchFamily="34" charset="-122"/>
                        </a:rPr>
                        <a:t>《</a:t>
                      </a:r>
                      <a:r>
                        <a:rPr lang="zh-CN" altLang="en-US" sz="1000" u="none" strike="noStrike" dirty="0">
                          <a:effectLst/>
                          <a:latin typeface="微软雅黑" pitchFamily="34" charset="-122"/>
                          <a:ea typeface="微软雅黑" pitchFamily="34" charset="-122"/>
                        </a:rPr>
                        <a:t>关于加强原油加工企业商业原油库存运行管理的指导意见</a:t>
                      </a:r>
                      <a:r>
                        <a:rPr lang="en-US" altLang="zh-CN" sz="1000" u="none" strike="noStrike" dirty="0">
                          <a:effectLst/>
                          <a:latin typeface="微软雅黑" pitchFamily="34" charset="-122"/>
                          <a:ea typeface="微软雅黑" pitchFamily="34" charset="-122"/>
                        </a:rPr>
                        <a:t>》</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原油加工企业应储存不低于</a:t>
                      </a:r>
                      <a:r>
                        <a:rPr lang="en-US" altLang="zh-CN" sz="1000" u="none" strike="noStrike" dirty="0">
                          <a:effectLst/>
                          <a:latin typeface="微软雅黑" pitchFamily="34" charset="-122"/>
                          <a:ea typeface="微软雅黑" pitchFamily="34" charset="-122"/>
                        </a:rPr>
                        <a:t>15</a:t>
                      </a:r>
                      <a:r>
                        <a:rPr lang="zh-CN" altLang="en-US" sz="1000" u="none" strike="noStrike" dirty="0">
                          <a:effectLst/>
                          <a:latin typeface="微软雅黑" pitchFamily="34" charset="-122"/>
                          <a:ea typeface="微软雅黑" pitchFamily="34" charset="-122"/>
                        </a:rPr>
                        <a:t>天设计日均加工量的原油。</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4"/>
                  </a:ext>
                </a:extLst>
              </a:tr>
              <a:tr h="176366">
                <a:tc>
                  <a:txBody>
                    <a:bodyPr/>
                    <a:lstStyle/>
                    <a:p>
                      <a:pPr algn="ctr" fontAlgn="ctr"/>
                      <a:r>
                        <a:rPr lang="en-US" altLang="zh-CN" sz="1000" u="none" strike="noStrike" dirty="0">
                          <a:effectLst/>
                          <a:latin typeface="微软雅黑" pitchFamily="34" charset="-122"/>
                          <a:ea typeface="微软雅黑" pitchFamily="34" charset="-122"/>
                        </a:rPr>
                        <a:t>……</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altLang="zh-CN" sz="1000" u="none" strike="noStrike" dirty="0">
                          <a:effectLst/>
                          <a:latin typeface="微软雅黑" pitchFamily="34" charset="-122"/>
                          <a:ea typeface="微软雅黑" pitchFamily="34" charset="-122"/>
                        </a:rPr>
                        <a:t>……</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altLang="zh-CN" sz="1000" u="none" strike="noStrike" dirty="0">
                          <a:effectLst/>
                          <a:latin typeface="微软雅黑" pitchFamily="34" charset="-122"/>
                          <a:ea typeface="微软雅黑" pitchFamily="34" charset="-122"/>
                        </a:rPr>
                        <a:t>……</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altLang="zh-CN" sz="1000" u="none" strike="noStrike" dirty="0">
                          <a:effectLst/>
                          <a:latin typeface="微软雅黑" pitchFamily="34" charset="-122"/>
                          <a:ea typeface="微软雅黑" pitchFamily="34" charset="-122"/>
                        </a:rPr>
                        <a:t>……</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5"/>
                  </a:ext>
                </a:extLst>
              </a:tr>
              <a:tr h="631621">
                <a:tc>
                  <a:txBody>
                    <a:bodyPr/>
                    <a:lstStyle/>
                    <a:p>
                      <a:pPr algn="ctr" fontAlgn="ctr"/>
                      <a:r>
                        <a:rPr lang="en-US" altLang="zh-CN" sz="1000" u="none" strike="noStrike" dirty="0">
                          <a:effectLst/>
                          <a:latin typeface="微软雅黑" pitchFamily="34" charset="-122"/>
                          <a:ea typeface="微软雅黑" pitchFamily="34" charset="-122"/>
                        </a:rPr>
                        <a:t>2014/11/27</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国发</a:t>
                      </a:r>
                      <a:r>
                        <a:rPr lang="en-US" altLang="zh-CN" sz="1000" u="none" strike="noStrike" dirty="0">
                          <a:effectLst/>
                          <a:latin typeface="微软雅黑" pitchFamily="34" charset="-122"/>
                          <a:ea typeface="微软雅黑" pitchFamily="34" charset="-122"/>
                        </a:rPr>
                        <a:t>[2014]60</a:t>
                      </a:r>
                      <a:r>
                        <a:rPr lang="zh-CN" altLang="en-US" sz="1000" u="none" strike="noStrike" dirty="0">
                          <a:effectLst/>
                          <a:latin typeface="微软雅黑" pitchFamily="34" charset="-122"/>
                          <a:ea typeface="微软雅黑" pitchFamily="34" charset="-122"/>
                        </a:rPr>
                        <a:t>号</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en-US" altLang="zh-CN" sz="1000" u="none" strike="noStrike" dirty="0">
                          <a:effectLst/>
                          <a:latin typeface="微软雅黑" pitchFamily="34" charset="-122"/>
                          <a:ea typeface="微软雅黑" pitchFamily="34" charset="-122"/>
                        </a:rPr>
                        <a:t>《</a:t>
                      </a:r>
                      <a:r>
                        <a:rPr lang="zh-CN" altLang="en-US" sz="1000" u="none" strike="noStrike" dirty="0">
                          <a:effectLst/>
                          <a:latin typeface="微软雅黑" pitchFamily="34" charset="-122"/>
                          <a:ea typeface="微软雅黑" pitchFamily="34" charset="-122"/>
                        </a:rPr>
                        <a:t>国务院关于创新重点领域投融资机制鼓励社会投资的指导意见</a:t>
                      </a:r>
                      <a:r>
                        <a:rPr lang="en-US" altLang="zh-CN" sz="1000" u="none" strike="noStrike" dirty="0">
                          <a:effectLst/>
                          <a:latin typeface="微软雅黑" pitchFamily="34" charset="-122"/>
                          <a:ea typeface="微软雅黑" pitchFamily="34" charset="-122"/>
                        </a:rPr>
                        <a:t>》</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支持民营企业、地方国企参股建设油气管网主干线、沿海</a:t>
                      </a:r>
                      <a:r>
                        <a:rPr lang="en-US" altLang="zh-CN" sz="1000" u="none" strike="noStrike" dirty="0">
                          <a:effectLst/>
                          <a:latin typeface="微软雅黑" pitchFamily="34" charset="-122"/>
                          <a:ea typeface="微软雅黑" pitchFamily="34" charset="-122"/>
                        </a:rPr>
                        <a:t>LNG</a:t>
                      </a:r>
                      <a:r>
                        <a:rPr lang="zh-CN" altLang="en-US" sz="1000" u="none" strike="noStrike" dirty="0">
                          <a:effectLst/>
                          <a:latin typeface="微软雅黑" pitchFamily="34" charset="-122"/>
                          <a:ea typeface="微软雅黑" pitchFamily="34" charset="-122"/>
                        </a:rPr>
                        <a:t>接收站、地下储气库、城市配气管网，控股建设油气管网支线、原油成品油商业储备库。 </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6"/>
                  </a:ext>
                </a:extLst>
              </a:tr>
              <a:tr h="344740">
                <a:tc>
                  <a:txBody>
                    <a:bodyPr/>
                    <a:lstStyle/>
                    <a:p>
                      <a:pPr algn="ctr" fontAlgn="ctr"/>
                      <a:r>
                        <a:rPr lang="en-US" altLang="zh-CN" sz="1000" u="none" strike="noStrike" dirty="0">
                          <a:effectLst/>
                          <a:latin typeface="微软雅黑" pitchFamily="34" charset="-122"/>
                          <a:ea typeface="微软雅黑" pitchFamily="34" charset="-122"/>
                        </a:rPr>
                        <a:t>2014/10/23</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国发</a:t>
                      </a:r>
                      <a:r>
                        <a:rPr lang="en-US" altLang="zh-CN" sz="1000" u="none" strike="noStrike" dirty="0">
                          <a:effectLst/>
                          <a:latin typeface="微软雅黑" pitchFamily="34" charset="-122"/>
                          <a:ea typeface="微软雅黑" pitchFamily="34" charset="-122"/>
                        </a:rPr>
                        <a:t>[2014]50</a:t>
                      </a:r>
                      <a:r>
                        <a:rPr lang="zh-CN" altLang="en-US" sz="1000" u="none" strike="noStrike" dirty="0">
                          <a:effectLst/>
                          <a:latin typeface="微软雅黑" pitchFamily="34" charset="-122"/>
                          <a:ea typeface="微软雅黑" pitchFamily="34" charset="-122"/>
                        </a:rPr>
                        <a:t>号</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en-US" altLang="zh-CN" sz="1000" u="none" strike="noStrike" dirty="0">
                          <a:solidFill>
                            <a:schemeClr val="tx1"/>
                          </a:solidFill>
                          <a:effectLst/>
                          <a:latin typeface="微软雅黑" pitchFamily="34" charset="-122"/>
                          <a:ea typeface="微软雅黑" pitchFamily="34" charset="-122"/>
                        </a:rPr>
                        <a:t>《</a:t>
                      </a:r>
                      <a:r>
                        <a:rPr lang="zh-CN" altLang="en-US" sz="1000" u="none" strike="noStrike" dirty="0">
                          <a:solidFill>
                            <a:schemeClr val="tx1"/>
                          </a:solidFill>
                          <a:effectLst/>
                          <a:latin typeface="微软雅黑" pitchFamily="34" charset="-122"/>
                          <a:ea typeface="微软雅黑" pitchFamily="34" charset="-122"/>
                        </a:rPr>
                        <a:t>关于取消和调整一批行政审批项目等事项的决定</a:t>
                      </a:r>
                      <a:r>
                        <a:rPr lang="en-US" altLang="zh-CN" sz="1000" u="none" strike="noStrike" dirty="0">
                          <a:solidFill>
                            <a:schemeClr val="tx1"/>
                          </a:solidFill>
                          <a:effectLst/>
                          <a:latin typeface="微软雅黑" pitchFamily="34" charset="-122"/>
                          <a:ea typeface="微软雅黑" pitchFamily="34" charset="-122"/>
                        </a:rPr>
                        <a:t>》</a:t>
                      </a:r>
                      <a:endParaRPr lang="zh-CN" altLang="en-US" sz="1000" b="0" i="0" u="none" strike="noStrike" dirty="0">
                        <a:solidFill>
                          <a:schemeClr val="tx1"/>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批发零售后置审批。 </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7"/>
                  </a:ext>
                </a:extLst>
              </a:tr>
              <a:tr h="349437">
                <a:tc>
                  <a:txBody>
                    <a:bodyPr/>
                    <a:lstStyle/>
                    <a:p>
                      <a:pPr algn="ctr" fontAlgn="ctr"/>
                      <a:r>
                        <a:rPr lang="en-US" altLang="zh-CN" sz="1000" u="none" strike="noStrike" dirty="0">
                          <a:effectLst/>
                          <a:latin typeface="微软雅黑" pitchFamily="34" charset="-122"/>
                          <a:ea typeface="微软雅黑" pitchFamily="34" charset="-122"/>
                        </a:rPr>
                        <a:t>2014/11/19</a:t>
                      </a:r>
                      <a:endParaRPr lang="en-US" altLang="zh-CN"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国办发</a:t>
                      </a:r>
                      <a:r>
                        <a:rPr lang="en-US" altLang="zh-CN" sz="1000" u="none" strike="noStrike" dirty="0">
                          <a:effectLst/>
                          <a:latin typeface="微软雅黑" pitchFamily="34" charset="-122"/>
                          <a:ea typeface="微软雅黑" pitchFamily="34" charset="-122"/>
                        </a:rPr>
                        <a:t>〔2014〕31</a:t>
                      </a:r>
                      <a:r>
                        <a:rPr lang="zh-CN" altLang="en-US" sz="1000" u="none" strike="noStrike" dirty="0">
                          <a:effectLst/>
                          <a:latin typeface="微软雅黑" pitchFamily="34" charset="-122"/>
                          <a:ea typeface="微软雅黑" pitchFamily="34" charset="-122"/>
                        </a:rPr>
                        <a:t>号</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en-US" altLang="zh-CN" sz="1000" u="none" strike="noStrike">
                          <a:effectLst/>
                          <a:latin typeface="微软雅黑" pitchFamily="34" charset="-122"/>
                          <a:ea typeface="微软雅黑" pitchFamily="34" charset="-122"/>
                        </a:rPr>
                        <a:t>《</a:t>
                      </a:r>
                      <a:r>
                        <a:rPr lang="zh-CN" altLang="en-US" sz="1000" u="none" strike="noStrike">
                          <a:effectLst/>
                          <a:latin typeface="微软雅黑" pitchFamily="34" charset="-122"/>
                          <a:ea typeface="微软雅黑" pitchFamily="34" charset="-122"/>
                        </a:rPr>
                        <a:t>能源发展战略行动计划（</a:t>
                      </a:r>
                      <a:r>
                        <a:rPr lang="en-US" altLang="zh-CN" sz="1000" u="none" strike="noStrike">
                          <a:effectLst/>
                          <a:latin typeface="微软雅黑" pitchFamily="34" charset="-122"/>
                          <a:ea typeface="微软雅黑" pitchFamily="34" charset="-122"/>
                        </a:rPr>
                        <a:t>2014-2020</a:t>
                      </a:r>
                      <a:r>
                        <a:rPr lang="zh-CN" altLang="en-US" sz="1000" u="none" strike="noStrike">
                          <a:effectLst/>
                          <a:latin typeface="微软雅黑" pitchFamily="34" charset="-122"/>
                          <a:ea typeface="微软雅黑" pitchFamily="34" charset="-122"/>
                        </a:rPr>
                        <a:t>年）</a:t>
                      </a:r>
                      <a:r>
                        <a:rPr lang="en-US" altLang="zh-CN" sz="1000" u="none" strike="noStrike">
                          <a:effectLst/>
                          <a:latin typeface="微软雅黑" pitchFamily="34" charset="-122"/>
                          <a:ea typeface="微软雅黑" pitchFamily="34" charset="-122"/>
                        </a:rPr>
                        <a:t>》</a:t>
                      </a:r>
                      <a:endParaRPr lang="en-US" altLang="zh-CN" sz="1000" b="0" i="0" u="none" strike="noStrike">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u="none" strike="noStrike" dirty="0">
                          <a:effectLst/>
                          <a:latin typeface="微软雅黑" pitchFamily="34" charset="-122"/>
                          <a:ea typeface="微软雅黑" pitchFamily="34" charset="-122"/>
                        </a:rPr>
                        <a:t>鼓励利用期货市场套期保值，推进原油期货市场建设。</a:t>
                      </a:r>
                      <a:endParaRPr lang="zh-CN" altLang="en-US" sz="1000" b="0" i="0" u="none" strike="noStrike" dirty="0">
                        <a:solidFill>
                          <a:srgbClr val="000000"/>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8"/>
                  </a:ext>
                </a:extLst>
              </a:tr>
              <a:tr h="356493">
                <a:tc>
                  <a:txBody>
                    <a:bodyPr/>
                    <a:lstStyle/>
                    <a:p>
                      <a:pPr algn="ctr" fontAlgn="ctr"/>
                      <a:r>
                        <a:rPr lang="en-US" altLang="zh-CN" sz="1000" b="1" u="none" strike="noStrike" dirty="0">
                          <a:solidFill>
                            <a:schemeClr val="accent2"/>
                          </a:solidFill>
                          <a:effectLst/>
                          <a:latin typeface="微软雅黑" pitchFamily="34" charset="-122"/>
                          <a:ea typeface="微软雅黑" pitchFamily="34" charset="-122"/>
                        </a:rPr>
                        <a:t>2013/7/23</a:t>
                      </a:r>
                      <a:endParaRPr lang="en-US" altLang="zh-CN"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b="1" u="none" strike="noStrike" dirty="0">
                          <a:solidFill>
                            <a:schemeClr val="accent2"/>
                          </a:solidFill>
                          <a:effectLst/>
                          <a:latin typeface="微软雅黑" pitchFamily="34" charset="-122"/>
                          <a:ea typeface="微软雅黑" pitchFamily="34" charset="-122"/>
                        </a:rPr>
                        <a:t>国办发</a:t>
                      </a:r>
                      <a:r>
                        <a:rPr lang="en-US" altLang="zh-CN" sz="1000" b="1" u="none" strike="noStrike" dirty="0">
                          <a:solidFill>
                            <a:schemeClr val="accent2"/>
                          </a:solidFill>
                          <a:effectLst/>
                          <a:latin typeface="微软雅黑" pitchFamily="34" charset="-122"/>
                          <a:ea typeface="微软雅黑" pitchFamily="34" charset="-122"/>
                        </a:rPr>
                        <a:t>[2013]83</a:t>
                      </a:r>
                      <a:r>
                        <a:rPr lang="zh-CN" altLang="en-US" sz="1000" b="1" u="none" strike="noStrike" dirty="0">
                          <a:solidFill>
                            <a:schemeClr val="accent2"/>
                          </a:solidFill>
                          <a:effectLst/>
                          <a:latin typeface="微软雅黑" pitchFamily="34" charset="-122"/>
                          <a:ea typeface="微软雅黑" pitchFamily="34" charset="-122"/>
                        </a:rPr>
                        <a:t>号</a:t>
                      </a:r>
                      <a:endParaRPr lang="zh-CN" altLang="en-US"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en-US" altLang="zh-CN" sz="1000" b="1" u="none" strike="noStrike" dirty="0">
                          <a:solidFill>
                            <a:schemeClr val="accent2"/>
                          </a:solidFill>
                          <a:effectLst/>
                          <a:latin typeface="微软雅黑" pitchFamily="34" charset="-122"/>
                          <a:ea typeface="微软雅黑" pitchFamily="34" charset="-122"/>
                        </a:rPr>
                        <a:t>《</a:t>
                      </a:r>
                      <a:r>
                        <a:rPr lang="zh-CN" altLang="en-US" sz="1000" b="1" u="none" strike="noStrike" dirty="0">
                          <a:solidFill>
                            <a:schemeClr val="accent2"/>
                          </a:solidFill>
                          <a:effectLst/>
                          <a:latin typeface="微软雅黑" pitchFamily="34" charset="-122"/>
                          <a:ea typeface="微软雅黑" pitchFamily="34" charset="-122"/>
                        </a:rPr>
                        <a:t>国务院办公厅关于促进进出口发展、稳增长、调结构的若干意见</a:t>
                      </a:r>
                      <a:r>
                        <a:rPr lang="en-US" altLang="zh-CN" sz="1000" b="1" u="none" strike="noStrike" dirty="0">
                          <a:solidFill>
                            <a:schemeClr val="accent2"/>
                          </a:solidFill>
                          <a:effectLst/>
                          <a:latin typeface="微软雅黑" pitchFamily="34" charset="-122"/>
                          <a:ea typeface="微软雅黑" pitchFamily="34" charset="-122"/>
                        </a:rPr>
                        <a:t>》</a:t>
                      </a:r>
                      <a:endParaRPr lang="en-US" altLang="zh-CN"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fontAlgn="ctr"/>
                      <a:r>
                        <a:rPr lang="zh-CN" altLang="en-US" sz="1000" b="1" u="none" strike="noStrike" dirty="0">
                          <a:solidFill>
                            <a:schemeClr val="accent2"/>
                          </a:solidFill>
                          <a:effectLst/>
                          <a:latin typeface="微软雅黑" pitchFamily="34" charset="-122"/>
                          <a:ea typeface="微软雅黑" pitchFamily="34" charset="-122"/>
                        </a:rPr>
                        <a:t>赋予符合质量、环保、安全及能耗等标准的原油加工企业原油进口及使用资质。</a:t>
                      </a:r>
                      <a:endParaRPr lang="zh-CN" altLang="en-US" sz="1000" b="1" i="0" u="none" strike="noStrike" dirty="0">
                        <a:solidFill>
                          <a:schemeClr val="accent2"/>
                        </a:solidFill>
                        <a:effectLst/>
                        <a:latin typeface="微软雅黑" pitchFamily="34" charset="-122"/>
                        <a:ea typeface="微软雅黑" pitchFamily="34" charset="-122"/>
                      </a:endParaRPr>
                    </a:p>
                  </a:txBody>
                  <a:tcPr marL="8681" marR="8681" marT="8681"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9"/>
                  </a:ext>
                </a:extLst>
              </a:tr>
            </a:tbl>
          </a:graphicData>
        </a:graphic>
      </p:graphicFrame>
      <p:sp>
        <p:nvSpPr>
          <p:cNvPr id="6" name="右箭头 5"/>
          <p:cNvSpPr/>
          <p:nvPr/>
        </p:nvSpPr>
        <p:spPr>
          <a:xfrm rot="16200000">
            <a:off x="-1156621" y="2162620"/>
            <a:ext cx="3885348" cy="756002"/>
          </a:xfrm>
          <a:prstGeom prst="rightArrow">
            <a:avLst/>
          </a:prstGeom>
          <a:gradFill flip="none" rotWithShape="1">
            <a:gsLst>
              <a:gs pos="0">
                <a:schemeClr val="bg1"/>
              </a:gs>
              <a:gs pos="34000">
                <a:schemeClr val="accent1">
                  <a:lumMod val="60000"/>
                  <a:lumOff val="40000"/>
                </a:schemeClr>
              </a:gs>
              <a:gs pos="63000">
                <a:schemeClr val="accent1">
                  <a:lumMod val="75000"/>
                </a:schemeClr>
              </a:gs>
              <a:gs pos="100000">
                <a:srgbClr val="002B62"/>
              </a:gs>
            </a:gsLst>
            <a:lin ang="0" scaled="0"/>
            <a:tileRect/>
          </a:gradFill>
          <a:ln>
            <a:gradFill flip="none" rotWithShape="1">
              <a:gsLst>
                <a:gs pos="0">
                  <a:schemeClr val="accent1">
                    <a:lumMod val="5000"/>
                    <a:lumOff val="95000"/>
                  </a:schemeClr>
                </a:gs>
                <a:gs pos="30000">
                  <a:schemeClr val="accent1">
                    <a:lumMod val="60000"/>
                    <a:lumOff val="40000"/>
                  </a:schemeClr>
                </a:gs>
                <a:gs pos="75000">
                  <a:schemeClr val="accent1">
                    <a:lumMod val="75000"/>
                  </a:schemeClr>
                </a:gs>
                <a:gs pos="100000">
                  <a:schemeClr val="accent1">
                    <a:lumMod val="50000"/>
                  </a:schemeClr>
                </a:gs>
              </a:gsLst>
              <a:lin ang="0" scaled="0"/>
              <a:tileRect/>
            </a:gradFill>
          </a:ln>
          <a:effectLst/>
        </p:spPr>
        <p:style>
          <a:lnRef idx="1">
            <a:schemeClr val="accent6"/>
          </a:lnRef>
          <a:fillRef idx="3">
            <a:schemeClr val="accent6"/>
          </a:fillRef>
          <a:effectRef idx="2">
            <a:schemeClr val="accent6"/>
          </a:effectRef>
          <a:fontRef idx="minor">
            <a:schemeClr val="lt1"/>
          </a:fontRef>
        </p:style>
        <p:txBody>
          <a:bodyPr vert="eaVert" rtlCol="0" anchor="ctr"/>
          <a:lstStyle/>
          <a:p>
            <a:pPr algn="ctr">
              <a:lnSpc>
                <a:spcPts val="3000"/>
              </a:lnSpc>
              <a:spcBef>
                <a:spcPts val="0"/>
              </a:spcBef>
              <a:spcAft>
                <a:spcPts val="0"/>
              </a:spcAft>
            </a:pPr>
            <a:r>
              <a:rPr lang="zh-CN" altLang="en-US" sz="2000" b="1" cap="all" dirty="0">
                <a:ln w="9000" cmpd="sng">
                  <a:noFill/>
                  <a:prstDash val="solid"/>
                </a:ln>
                <a:solidFill>
                  <a:srgbClr val="C00000"/>
                </a:solidFill>
                <a:effectLst/>
                <a:latin typeface="黑体" pitchFamily="49" charset="-122"/>
                <a:ea typeface="黑体" pitchFamily="49" charset="-122"/>
              </a:rPr>
              <a:t>改    革</a:t>
            </a:r>
          </a:p>
        </p:txBody>
      </p:sp>
      <p:sp>
        <p:nvSpPr>
          <p:cNvPr id="7" name="右箭头 6"/>
          <p:cNvSpPr/>
          <p:nvPr/>
        </p:nvSpPr>
        <p:spPr>
          <a:xfrm>
            <a:off x="590534" y="4285080"/>
            <a:ext cx="8173973" cy="756000"/>
          </a:xfrm>
          <a:prstGeom prst="rightArrow">
            <a:avLst/>
          </a:prstGeom>
          <a:gradFill flip="none" rotWithShape="1">
            <a:gsLst>
              <a:gs pos="30000">
                <a:schemeClr val="accent1">
                  <a:lumMod val="60000"/>
                  <a:lumOff val="40000"/>
                </a:schemeClr>
              </a:gs>
              <a:gs pos="75000">
                <a:schemeClr val="accent1">
                  <a:lumMod val="75000"/>
                </a:schemeClr>
              </a:gs>
              <a:gs pos="0">
                <a:schemeClr val="bg1"/>
              </a:gs>
              <a:gs pos="100000">
                <a:srgbClr val="002B62"/>
              </a:gs>
            </a:gsLst>
            <a:lin ang="0" scaled="1"/>
            <a:tileRect/>
          </a:gradFill>
          <a:ln>
            <a:gradFill flip="none" rotWithShape="1">
              <a:gsLst>
                <a:gs pos="0">
                  <a:schemeClr val="bg1"/>
                </a:gs>
                <a:gs pos="30000">
                  <a:schemeClr val="accent1">
                    <a:lumMod val="60000"/>
                    <a:lumOff val="40000"/>
                  </a:schemeClr>
                </a:gs>
                <a:gs pos="75000">
                  <a:schemeClr val="accent1">
                    <a:lumMod val="75000"/>
                  </a:schemeClr>
                </a:gs>
                <a:gs pos="100000">
                  <a:srgbClr val="002B62"/>
                </a:gs>
              </a:gsLst>
              <a:lin ang="0" scaled="1"/>
              <a:tileRect/>
            </a:gradFill>
          </a:ln>
          <a:effectLst/>
        </p:spPr>
        <p:style>
          <a:lnRef idx="1">
            <a:schemeClr val="accent6"/>
          </a:lnRef>
          <a:fillRef idx="3">
            <a:schemeClr val="accent6"/>
          </a:fillRef>
          <a:effectRef idx="2">
            <a:schemeClr val="accent6"/>
          </a:effectRef>
          <a:fontRef idx="minor">
            <a:schemeClr val="lt1"/>
          </a:fontRef>
        </p:style>
        <p:txBody>
          <a:bodyPr vert="horz" rtlCol="0" anchor="ctr"/>
          <a:lstStyle/>
          <a:p>
            <a:pPr algn="ctr">
              <a:lnSpc>
                <a:spcPts val="3000"/>
              </a:lnSpc>
              <a:spcBef>
                <a:spcPts val="0"/>
              </a:spcBef>
              <a:spcAft>
                <a:spcPts val="0"/>
              </a:spcAft>
            </a:pPr>
            <a:r>
              <a:rPr lang="zh-CN" altLang="en-US" sz="2000" b="1" cap="all" dirty="0">
                <a:ln w="9000" cmpd="sng">
                  <a:noFill/>
                  <a:prstDash val="solid"/>
                </a:ln>
                <a:solidFill>
                  <a:srgbClr val="C00000"/>
                </a:solidFill>
                <a:effectLst/>
                <a:latin typeface="黑体" pitchFamily="49" charset="-122"/>
                <a:ea typeface="黑体" pitchFamily="49" charset="-122"/>
              </a:rPr>
              <a:t>推动能源消费、能源供给、能源技术和能源体制四方面“革命”！</a:t>
            </a:r>
          </a:p>
        </p:txBody>
      </p:sp>
    </p:spTree>
    <p:extLst>
      <p:ext uri="{BB962C8B-B14F-4D97-AF65-F5344CB8AC3E}">
        <p14:creationId xmlns:p14="http://schemas.microsoft.com/office/powerpoint/2010/main" val="294002542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38" name="文本占位符 37"/>
          <p:cNvSpPr>
            <a:spLocks noGrp="1"/>
          </p:cNvSpPr>
          <p:nvPr>
            <p:ph type="body" idx="1"/>
          </p:nvPr>
        </p:nvSpPr>
        <p:spPr>
          <a:xfrm>
            <a:off x="438120" y="642922"/>
            <a:ext cx="7643814" cy="300437"/>
          </a:xfrm>
        </p:spPr>
        <p:txBody>
          <a:bodyPr>
            <a:normAutofit fontScale="85000" lnSpcReduction="20000"/>
          </a:bodyPr>
          <a:lstStyle/>
          <a:p>
            <a:r>
              <a:rPr lang="zh-CN" altLang="en-US" sz="1900" dirty="0" smtClean="0">
                <a:solidFill>
                  <a:srgbClr val="00205B"/>
                </a:solidFill>
                <a:latin typeface="+mn-lt"/>
                <a:ea typeface="+mn-ea"/>
                <a:cs typeface="+mn-cs"/>
                <a:sym typeface="Franklin Gothic Book"/>
              </a:rPr>
              <a:t>国际平台、人民币计价、净价交易、保税交割、</a:t>
            </a:r>
          </a:p>
        </p:txBody>
      </p:sp>
      <p:grpSp>
        <p:nvGrpSpPr>
          <p:cNvPr id="5" name="组合 36"/>
          <p:cNvGrpSpPr/>
          <p:nvPr/>
        </p:nvGrpSpPr>
        <p:grpSpPr>
          <a:xfrm>
            <a:off x="-1933761" y="580223"/>
            <a:ext cx="9905311" cy="4524375"/>
            <a:chOff x="-2952576" y="565059"/>
            <a:chExt cx="11723960" cy="6032293"/>
          </a:xfrm>
        </p:grpSpPr>
        <p:sp>
          <p:nvSpPr>
            <p:cNvPr id="16" name="空心弧 15"/>
            <p:cNvSpPr/>
            <p:nvPr/>
          </p:nvSpPr>
          <p:spPr>
            <a:xfrm>
              <a:off x="-2952576" y="565059"/>
              <a:ext cx="6032616" cy="6032293"/>
            </a:xfrm>
            <a:prstGeom prst="blockArc">
              <a:avLst>
                <a:gd name="adj1" fmla="val 18633006"/>
                <a:gd name="adj2" fmla="val 3213441"/>
                <a:gd name="adj3" fmla="val 477"/>
              </a:avLst>
            </a:prstGeom>
            <a:solidFill>
              <a:srgbClr val="005EA4"/>
            </a:solidFill>
            <a:ln>
              <a:solidFill>
                <a:srgbClr val="005EA4"/>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7" name="任意多边形 16"/>
            <p:cNvSpPr/>
            <p:nvPr/>
          </p:nvSpPr>
          <p:spPr>
            <a:xfrm>
              <a:off x="2535758" y="1620711"/>
              <a:ext cx="6235626" cy="560367"/>
            </a:xfrm>
            <a:custGeom>
              <a:avLst/>
              <a:gdLst>
                <a:gd name="connsiteX0" fmla="*/ 0 w 6235650"/>
                <a:gd name="connsiteY0" fmla="*/ 0 h 560213"/>
                <a:gd name="connsiteX1" fmla="*/ 6235650 w 6235650"/>
                <a:gd name="connsiteY1" fmla="*/ 0 h 560213"/>
                <a:gd name="connsiteX2" fmla="*/ 6235650 w 6235650"/>
                <a:gd name="connsiteY2" fmla="*/ 560213 h 560213"/>
                <a:gd name="connsiteX3" fmla="*/ 0 w 6235650"/>
                <a:gd name="connsiteY3" fmla="*/ 560213 h 560213"/>
                <a:gd name="connsiteX4" fmla="*/ 0 w 6235650"/>
                <a:gd name="connsiteY4" fmla="*/ 0 h 560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650" h="560213">
                  <a:moveTo>
                    <a:pt x="0" y="0"/>
                  </a:moveTo>
                  <a:lnTo>
                    <a:pt x="6235650" y="0"/>
                  </a:lnTo>
                  <a:lnTo>
                    <a:pt x="6235650" y="560213"/>
                  </a:lnTo>
                  <a:lnTo>
                    <a:pt x="0" y="560213"/>
                  </a:lnTo>
                  <a:lnTo>
                    <a:pt x="0" y="0"/>
                  </a:lnTo>
                  <a:close/>
                </a:path>
              </a:pathLst>
            </a:custGeom>
            <a:solidFill>
              <a:srgbClr val="005EA4"/>
            </a:solidFill>
            <a:ln>
              <a:noFill/>
            </a:ln>
          </p:spPr>
          <p:style>
            <a:lnRef idx="1">
              <a:schemeClr val="accent6"/>
            </a:lnRef>
            <a:fillRef idx="3">
              <a:schemeClr val="accent6"/>
            </a:fillRef>
            <a:effectRef idx="2">
              <a:schemeClr val="accent6"/>
            </a:effectRef>
            <a:fontRef idx="minor">
              <a:schemeClr val="lt1"/>
            </a:fontRef>
          </p:style>
          <p:txBody>
            <a:bodyPr lIns="470403" tIns="69861" rIns="69861" bIns="69861" spcCol="1270" anchor="ctr"/>
            <a:lstStyle/>
            <a:p>
              <a:pPr indent="174857" defTabSz="936001" fontAlgn="base" hangingPunct="1">
                <a:lnSpc>
                  <a:spcPct val="90000"/>
                </a:lnSpc>
                <a:spcBef>
                  <a:spcPct val="0"/>
                </a:spcBef>
                <a:spcAft>
                  <a:spcPct val="35000"/>
                </a:spcAft>
                <a:defRPr/>
              </a:pPr>
              <a:r>
                <a:rPr lang="zh-CN" altLang="en-US" sz="1700" kern="1200" dirty="0" smtClean="0">
                  <a:latin typeface="微软雅黑" panose="020B0503020204020204" pitchFamily="34" charset="-122"/>
                  <a:ea typeface="微软雅黑" panose="020B0503020204020204" pitchFamily="34" charset="-122"/>
                </a:rPr>
                <a:t>人民币计价，外币可以作为保证金</a:t>
              </a:r>
              <a:endParaRPr lang="zh-CN" altLang="en-US" sz="1700" kern="1200" dirty="0">
                <a:latin typeface="微软雅黑" panose="020B0503020204020204" pitchFamily="34" charset="-122"/>
                <a:ea typeface="微软雅黑" panose="020B0503020204020204" pitchFamily="34" charset="-122"/>
              </a:endParaRPr>
            </a:p>
          </p:txBody>
        </p:sp>
        <p:sp>
          <p:nvSpPr>
            <p:cNvPr id="19" name="任意多边形 18"/>
            <p:cNvSpPr/>
            <p:nvPr/>
          </p:nvSpPr>
          <p:spPr>
            <a:xfrm>
              <a:off x="2936531" y="2460469"/>
              <a:ext cx="5834853" cy="560369"/>
            </a:xfrm>
            <a:custGeom>
              <a:avLst/>
              <a:gdLst>
                <a:gd name="connsiteX0" fmla="*/ 0 w 5834218"/>
                <a:gd name="connsiteY0" fmla="*/ 0 h 560213"/>
                <a:gd name="connsiteX1" fmla="*/ 5834218 w 5834218"/>
                <a:gd name="connsiteY1" fmla="*/ 0 h 560213"/>
                <a:gd name="connsiteX2" fmla="*/ 5834218 w 5834218"/>
                <a:gd name="connsiteY2" fmla="*/ 560213 h 560213"/>
                <a:gd name="connsiteX3" fmla="*/ 0 w 5834218"/>
                <a:gd name="connsiteY3" fmla="*/ 560213 h 560213"/>
                <a:gd name="connsiteX4" fmla="*/ 0 w 5834218"/>
                <a:gd name="connsiteY4" fmla="*/ 0 h 560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4218" h="560213">
                  <a:moveTo>
                    <a:pt x="0" y="0"/>
                  </a:moveTo>
                  <a:lnTo>
                    <a:pt x="5834218" y="0"/>
                  </a:lnTo>
                  <a:lnTo>
                    <a:pt x="5834218" y="560213"/>
                  </a:lnTo>
                  <a:lnTo>
                    <a:pt x="0" y="560213"/>
                  </a:lnTo>
                  <a:lnTo>
                    <a:pt x="0" y="0"/>
                  </a:lnTo>
                  <a:close/>
                </a:path>
              </a:pathLst>
            </a:custGeom>
            <a:solidFill>
              <a:srgbClr val="005EA4"/>
            </a:solidFill>
            <a:ln>
              <a:noFill/>
            </a:ln>
          </p:spPr>
          <p:style>
            <a:lnRef idx="1">
              <a:schemeClr val="accent6"/>
            </a:lnRef>
            <a:fillRef idx="3">
              <a:schemeClr val="accent6"/>
            </a:fillRef>
            <a:effectRef idx="2">
              <a:schemeClr val="accent6"/>
            </a:effectRef>
            <a:fontRef idx="minor">
              <a:schemeClr val="lt1"/>
            </a:fontRef>
          </p:style>
          <p:txBody>
            <a:bodyPr lIns="470403" tIns="69861" rIns="69861" bIns="69861" spcCol="1270" anchor="ctr"/>
            <a:lstStyle/>
            <a:p>
              <a:pPr indent="174857" defTabSz="936001" fontAlgn="base" hangingPunct="1">
                <a:lnSpc>
                  <a:spcPct val="90000"/>
                </a:lnSpc>
                <a:spcBef>
                  <a:spcPct val="0"/>
                </a:spcBef>
                <a:spcAft>
                  <a:spcPct val="35000"/>
                </a:spcAft>
                <a:defRPr/>
              </a:pPr>
              <a:r>
                <a:rPr lang="zh-CN" altLang="en-US" sz="1700" kern="1200" dirty="0">
                  <a:latin typeface="微软雅黑" panose="020B0503020204020204" pitchFamily="34" charset="-122"/>
                  <a:ea typeface="微软雅黑" panose="020B0503020204020204" pitchFamily="34" charset="-122"/>
                </a:rPr>
                <a:t>净价交易</a:t>
              </a:r>
              <a:r>
                <a:rPr lang="en-US" altLang="zh-CN" sz="1700" kern="1200" dirty="0">
                  <a:latin typeface="微软雅黑" panose="020B0503020204020204" pitchFamily="34" charset="-122"/>
                  <a:ea typeface="微软雅黑" panose="020B0503020204020204" pitchFamily="34" charset="-122"/>
                </a:rPr>
                <a:t>——</a:t>
              </a:r>
              <a:r>
                <a:rPr lang="zh-CN" altLang="en-US" sz="1700" kern="1200" dirty="0">
                  <a:latin typeface="微软雅黑" panose="020B0503020204020204" pitchFamily="34" charset="-122"/>
                  <a:ea typeface="微软雅黑" panose="020B0503020204020204" pitchFamily="34" charset="-122"/>
                </a:rPr>
                <a:t>报价不含关税、</a:t>
              </a:r>
              <a:r>
                <a:rPr lang="zh-CN" altLang="en-US" sz="1700" kern="1200" dirty="0" smtClean="0">
                  <a:latin typeface="微软雅黑" panose="020B0503020204020204" pitchFamily="34" charset="-122"/>
                  <a:ea typeface="微软雅黑" panose="020B0503020204020204" pitchFamily="34" charset="-122"/>
                </a:rPr>
                <a:t>增值税等</a:t>
              </a:r>
              <a:endParaRPr lang="zh-CN" altLang="en-US" sz="1700" kern="1200" dirty="0">
                <a:latin typeface="微软雅黑" panose="020B0503020204020204" pitchFamily="34" charset="-122"/>
                <a:ea typeface="微软雅黑" panose="020B0503020204020204" pitchFamily="34" charset="-122"/>
              </a:endParaRPr>
            </a:p>
          </p:txBody>
        </p:sp>
        <p:sp>
          <p:nvSpPr>
            <p:cNvPr id="21" name="任意多边形 20"/>
            <p:cNvSpPr/>
            <p:nvPr/>
          </p:nvSpPr>
          <p:spPr>
            <a:xfrm>
              <a:off x="3060789" y="3301815"/>
              <a:ext cx="5710595" cy="558781"/>
            </a:xfrm>
            <a:custGeom>
              <a:avLst/>
              <a:gdLst>
                <a:gd name="connsiteX0" fmla="*/ 0 w 5711010"/>
                <a:gd name="connsiteY0" fmla="*/ 0 h 560213"/>
                <a:gd name="connsiteX1" fmla="*/ 5711010 w 5711010"/>
                <a:gd name="connsiteY1" fmla="*/ 0 h 560213"/>
                <a:gd name="connsiteX2" fmla="*/ 5711010 w 5711010"/>
                <a:gd name="connsiteY2" fmla="*/ 560213 h 560213"/>
                <a:gd name="connsiteX3" fmla="*/ 0 w 5711010"/>
                <a:gd name="connsiteY3" fmla="*/ 560213 h 560213"/>
                <a:gd name="connsiteX4" fmla="*/ 0 w 5711010"/>
                <a:gd name="connsiteY4" fmla="*/ 0 h 560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1010" h="560213">
                  <a:moveTo>
                    <a:pt x="0" y="0"/>
                  </a:moveTo>
                  <a:lnTo>
                    <a:pt x="5711010" y="0"/>
                  </a:lnTo>
                  <a:lnTo>
                    <a:pt x="5711010" y="560213"/>
                  </a:lnTo>
                  <a:lnTo>
                    <a:pt x="0" y="560213"/>
                  </a:lnTo>
                  <a:lnTo>
                    <a:pt x="0" y="0"/>
                  </a:lnTo>
                  <a:close/>
                </a:path>
              </a:pathLst>
            </a:custGeom>
            <a:solidFill>
              <a:srgbClr val="005EA4"/>
            </a:solidFill>
            <a:ln>
              <a:noFill/>
            </a:ln>
          </p:spPr>
          <p:style>
            <a:lnRef idx="1">
              <a:schemeClr val="accent6"/>
            </a:lnRef>
            <a:fillRef idx="3">
              <a:schemeClr val="accent6"/>
            </a:fillRef>
            <a:effectRef idx="2">
              <a:schemeClr val="accent6"/>
            </a:effectRef>
            <a:fontRef idx="minor">
              <a:schemeClr val="lt1"/>
            </a:fontRef>
          </p:style>
          <p:txBody>
            <a:bodyPr lIns="470403" tIns="69861" rIns="69861" bIns="69861" spcCol="1270" anchor="ctr"/>
            <a:lstStyle/>
            <a:p>
              <a:pPr indent="174857" defTabSz="936001" fontAlgn="base" hangingPunct="1">
                <a:lnSpc>
                  <a:spcPct val="90000"/>
                </a:lnSpc>
                <a:spcBef>
                  <a:spcPct val="0"/>
                </a:spcBef>
                <a:spcAft>
                  <a:spcPct val="35000"/>
                </a:spcAft>
                <a:defRPr/>
              </a:pPr>
              <a:r>
                <a:rPr lang="zh-CN" altLang="en-US" sz="1700" kern="1200" dirty="0">
                  <a:latin typeface="微软雅黑" panose="020B0503020204020204" pitchFamily="34" charset="-122"/>
                  <a:ea typeface="微软雅黑" panose="020B0503020204020204" pitchFamily="34" charset="-122"/>
                </a:rPr>
                <a:t>保税交割</a:t>
              </a:r>
              <a:r>
                <a:rPr lang="en-US" altLang="zh-CN" sz="1700" kern="1200" dirty="0">
                  <a:latin typeface="微软雅黑" panose="020B0503020204020204" pitchFamily="34" charset="-122"/>
                  <a:ea typeface="微软雅黑" panose="020B0503020204020204" pitchFamily="34" charset="-122"/>
                </a:rPr>
                <a:t>——</a:t>
              </a:r>
              <a:r>
                <a:rPr lang="zh-CN" altLang="en-US" sz="1700" kern="1200" dirty="0">
                  <a:latin typeface="微软雅黑" panose="020B0503020204020204" pitchFamily="34" charset="-122"/>
                  <a:ea typeface="微软雅黑" panose="020B0503020204020204" pitchFamily="34" charset="-122"/>
                </a:rPr>
                <a:t>保税</a:t>
              </a:r>
              <a:r>
                <a:rPr lang="zh-CN" altLang="en-US" sz="1700" kern="1200" dirty="0" smtClean="0">
                  <a:latin typeface="微软雅黑" panose="020B0503020204020204" pitchFamily="34" charset="-122"/>
                  <a:ea typeface="微软雅黑" panose="020B0503020204020204" pitchFamily="34" charset="-122"/>
                </a:rPr>
                <a:t>油库，仓单交割</a:t>
              </a:r>
              <a:endParaRPr lang="zh-CN" altLang="en-US" sz="1700" kern="1200" dirty="0">
                <a:latin typeface="微软雅黑" panose="020B0503020204020204" pitchFamily="34" charset="-122"/>
                <a:ea typeface="微软雅黑" panose="020B0503020204020204" pitchFamily="34" charset="-122"/>
              </a:endParaRPr>
            </a:p>
          </p:txBody>
        </p:sp>
        <p:sp>
          <p:nvSpPr>
            <p:cNvPr id="23" name="任意多边形 22"/>
            <p:cNvSpPr/>
            <p:nvPr/>
          </p:nvSpPr>
          <p:spPr>
            <a:xfrm>
              <a:off x="2936531" y="4141574"/>
              <a:ext cx="5834853" cy="560368"/>
            </a:xfrm>
            <a:custGeom>
              <a:avLst/>
              <a:gdLst>
                <a:gd name="connsiteX0" fmla="*/ 0 w 5834218"/>
                <a:gd name="connsiteY0" fmla="*/ 0 h 560213"/>
                <a:gd name="connsiteX1" fmla="*/ 5834218 w 5834218"/>
                <a:gd name="connsiteY1" fmla="*/ 0 h 560213"/>
                <a:gd name="connsiteX2" fmla="*/ 5834218 w 5834218"/>
                <a:gd name="connsiteY2" fmla="*/ 560213 h 560213"/>
                <a:gd name="connsiteX3" fmla="*/ 0 w 5834218"/>
                <a:gd name="connsiteY3" fmla="*/ 560213 h 560213"/>
                <a:gd name="connsiteX4" fmla="*/ 0 w 5834218"/>
                <a:gd name="connsiteY4" fmla="*/ 0 h 560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34218" h="560213">
                  <a:moveTo>
                    <a:pt x="0" y="0"/>
                  </a:moveTo>
                  <a:lnTo>
                    <a:pt x="5834218" y="0"/>
                  </a:lnTo>
                  <a:lnTo>
                    <a:pt x="5834218" y="560213"/>
                  </a:lnTo>
                  <a:lnTo>
                    <a:pt x="0" y="560213"/>
                  </a:lnTo>
                  <a:lnTo>
                    <a:pt x="0" y="0"/>
                  </a:lnTo>
                  <a:close/>
                </a:path>
              </a:pathLst>
            </a:custGeom>
            <a:solidFill>
              <a:srgbClr val="005EA4"/>
            </a:solidFill>
            <a:ln>
              <a:noFill/>
            </a:ln>
          </p:spPr>
          <p:style>
            <a:lnRef idx="1">
              <a:schemeClr val="accent6"/>
            </a:lnRef>
            <a:fillRef idx="3">
              <a:schemeClr val="accent6"/>
            </a:fillRef>
            <a:effectRef idx="2">
              <a:schemeClr val="accent6"/>
            </a:effectRef>
            <a:fontRef idx="minor">
              <a:schemeClr val="lt1"/>
            </a:fontRef>
          </p:style>
          <p:txBody>
            <a:bodyPr lIns="470403" tIns="69861" rIns="69861" bIns="69861" spcCol="1270" anchor="ctr"/>
            <a:lstStyle/>
            <a:p>
              <a:pPr indent="174857" defTabSz="936001" fontAlgn="base" hangingPunct="1">
                <a:lnSpc>
                  <a:spcPct val="90000"/>
                </a:lnSpc>
                <a:spcBef>
                  <a:spcPct val="0"/>
                </a:spcBef>
                <a:spcAft>
                  <a:spcPct val="35000"/>
                </a:spcAft>
                <a:defRPr/>
              </a:pPr>
              <a:r>
                <a:rPr lang="zh-CN" altLang="en-US" sz="1700" kern="1200" dirty="0">
                  <a:latin typeface="微软雅黑" panose="020B0503020204020204" pitchFamily="34" charset="-122"/>
                  <a:ea typeface="微软雅黑" panose="020B0503020204020204" pitchFamily="34" charset="-122"/>
                </a:rPr>
                <a:t>境内、境外投资者</a:t>
              </a:r>
            </a:p>
          </p:txBody>
        </p:sp>
        <p:sp>
          <p:nvSpPr>
            <p:cNvPr id="25" name="任意多边形 24"/>
            <p:cNvSpPr/>
            <p:nvPr/>
          </p:nvSpPr>
          <p:spPr>
            <a:xfrm>
              <a:off x="2535757" y="4981332"/>
              <a:ext cx="6235627" cy="560369"/>
            </a:xfrm>
            <a:custGeom>
              <a:avLst/>
              <a:gdLst>
                <a:gd name="connsiteX0" fmla="*/ 0 w 6235650"/>
                <a:gd name="connsiteY0" fmla="*/ 0 h 560213"/>
                <a:gd name="connsiteX1" fmla="*/ 6235650 w 6235650"/>
                <a:gd name="connsiteY1" fmla="*/ 0 h 560213"/>
                <a:gd name="connsiteX2" fmla="*/ 6235650 w 6235650"/>
                <a:gd name="connsiteY2" fmla="*/ 560213 h 560213"/>
                <a:gd name="connsiteX3" fmla="*/ 0 w 6235650"/>
                <a:gd name="connsiteY3" fmla="*/ 560213 h 560213"/>
                <a:gd name="connsiteX4" fmla="*/ 0 w 6235650"/>
                <a:gd name="connsiteY4" fmla="*/ 0 h 5602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5650" h="560213">
                  <a:moveTo>
                    <a:pt x="0" y="0"/>
                  </a:moveTo>
                  <a:lnTo>
                    <a:pt x="6235650" y="0"/>
                  </a:lnTo>
                  <a:lnTo>
                    <a:pt x="6235650" y="560213"/>
                  </a:lnTo>
                  <a:lnTo>
                    <a:pt x="0" y="560213"/>
                  </a:lnTo>
                  <a:lnTo>
                    <a:pt x="0" y="0"/>
                  </a:lnTo>
                  <a:close/>
                </a:path>
              </a:pathLst>
            </a:custGeom>
            <a:solidFill>
              <a:srgbClr val="005EA4"/>
            </a:solidFill>
            <a:ln>
              <a:noFill/>
            </a:ln>
          </p:spPr>
          <p:style>
            <a:lnRef idx="1">
              <a:schemeClr val="accent6"/>
            </a:lnRef>
            <a:fillRef idx="3">
              <a:schemeClr val="accent6"/>
            </a:fillRef>
            <a:effectRef idx="2">
              <a:schemeClr val="accent6"/>
            </a:effectRef>
            <a:fontRef idx="minor">
              <a:schemeClr val="lt1"/>
            </a:fontRef>
          </p:style>
          <p:txBody>
            <a:bodyPr lIns="470403" tIns="69861" rIns="69861" bIns="69861" spcCol="1270" anchor="ctr"/>
            <a:lstStyle/>
            <a:p>
              <a:pPr indent="174857" defTabSz="936001" fontAlgn="base" hangingPunct="1">
                <a:lnSpc>
                  <a:spcPct val="90000"/>
                </a:lnSpc>
                <a:spcBef>
                  <a:spcPct val="0"/>
                </a:spcBef>
                <a:spcAft>
                  <a:spcPct val="35000"/>
                </a:spcAft>
                <a:defRPr/>
              </a:pPr>
              <a:r>
                <a:rPr lang="zh-CN" altLang="en-US" sz="1700" kern="1200" dirty="0">
                  <a:latin typeface="微软雅黑" panose="020B0503020204020204" pitchFamily="34" charset="-122"/>
                  <a:ea typeface="微软雅黑" panose="020B0503020204020204" pitchFamily="34" charset="-122"/>
                </a:rPr>
                <a:t>中质含硫原油</a:t>
              </a:r>
            </a:p>
          </p:txBody>
        </p:sp>
        <p:sp>
          <p:nvSpPr>
            <p:cNvPr id="32" name="椭圆 31"/>
            <p:cNvSpPr>
              <a:spLocks noChangeAspect="1"/>
            </p:cNvSpPr>
            <p:nvPr/>
          </p:nvSpPr>
          <p:spPr>
            <a:xfrm>
              <a:off x="1094587" y="1533401"/>
              <a:ext cx="1822695" cy="742925"/>
            </a:xfrm>
            <a:prstGeom prst="ellipse">
              <a:avLst/>
            </a:prstGeom>
          </p:spPr>
          <p:style>
            <a:lnRef idx="1">
              <a:schemeClr val="dk1"/>
            </a:lnRef>
            <a:fillRef idx="2">
              <a:schemeClr val="dk1"/>
            </a:fillRef>
            <a:effectRef idx="1">
              <a:schemeClr val="dk1"/>
            </a:effectRef>
            <a:fontRef idx="minor">
              <a:schemeClr val="dk1"/>
            </a:fontRef>
          </p:style>
          <p:txBody>
            <a:bodyPr tIns="304666" anchor="ctr"/>
            <a:lstStyle/>
            <a:p>
              <a:pPr algn="ctr" defTabSz="740573" fontAlgn="base" hangingPunct="1">
                <a:spcAft>
                  <a:spcPct val="0"/>
                </a:spcAft>
                <a:defRPr/>
              </a:pPr>
              <a:r>
                <a:rPr lang="zh-CN" altLang="en-US" sz="1500" kern="1200" dirty="0">
                  <a:solidFill>
                    <a:schemeClr val="bg2"/>
                  </a:solidFill>
                  <a:latin typeface="微软雅黑" panose="020B0503020204020204" pitchFamily="34" charset="-122"/>
                  <a:ea typeface="微软雅黑" panose="020B0503020204020204" pitchFamily="34" charset="-122"/>
                </a:rPr>
                <a:t>计价货币</a:t>
              </a:r>
            </a:p>
            <a:p>
              <a:pPr algn="ctr" defTabSz="740573" fontAlgn="base" hangingPunct="1">
                <a:spcAft>
                  <a:spcPct val="0"/>
                </a:spcAft>
                <a:defRPr/>
              </a:pPr>
              <a:endParaRPr lang="zh-CN" altLang="en-US" sz="1500" kern="1200" dirty="0">
                <a:solidFill>
                  <a:schemeClr val="bg2"/>
                </a:solidFill>
                <a:latin typeface="微软雅黑" panose="020B0503020204020204" pitchFamily="34" charset="-122"/>
                <a:ea typeface="微软雅黑" panose="020B0503020204020204" pitchFamily="34" charset="-122"/>
              </a:endParaRPr>
            </a:p>
          </p:txBody>
        </p:sp>
        <p:sp>
          <p:nvSpPr>
            <p:cNvPr id="33" name="椭圆 32"/>
            <p:cNvSpPr>
              <a:spLocks noChangeAspect="1"/>
            </p:cNvSpPr>
            <p:nvPr/>
          </p:nvSpPr>
          <p:spPr>
            <a:xfrm>
              <a:off x="1423569" y="2360460"/>
              <a:ext cx="1852483" cy="744511"/>
            </a:xfrm>
            <a:prstGeom prst="ellipse">
              <a:avLst/>
            </a:prstGeom>
          </p:spPr>
          <p:style>
            <a:lnRef idx="1">
              <a:schemeClr val="dk1"/>
            </a:lnRef>
            <a:fillRef idx="2">
              <a:schemeClr val="dk1"/>
            </a:fillRef>
            <a:effectRef idx="1">
              <a:schemeClr val="dk1"/>
            </a:effectRef>
            <a:fontRef idx="minor">
              <a:schemeClr val="dk1"/>
            </a:fontRef>
          </p:style>
          <p:txBody>
            <a:bodyPr tIns="76166" anchor="ctr"/>
            <a:lstStyle/>
            <a:p>
              <a:pPr algn="ctr" defTabSz="740573" fontAlgn="base" hangingPunct="1">
                <a:spcAft>
                  <a:spcPct val="0"/>
                </a:spcAft>
                <a:defRPr/>
              </a:pPr>
              <a:r>
                <a:rPr lang="zh-CN" altLang="en-US" sz="1500" kern="1200" dirty="0">
                  <a:solidFill>
                    <a:schemeClr val="bg2"/>
                  </a:solidFill>
                  <a:latin typeface="微软雅黑" panose="020B0503020204020204" pitchFamily="34" charset="-122"/>
                  <a:ea typeface="微软雅黑" panose="020B0503020204020204" pitchFamily="34" charset="-122"/>
                </a:rPr>
                <a:t>价格含义</a:t>
              </a:r>
            </a:p>
          </p:txBody>
        </p:sp>
        <p:sp>
          <p:nvSpPr>
            <p:cNvPr id="34" name="椭圆 33"/>
            <p:cNvSpPr>
              <a:spLocks noChangeAspect="1"/>
            </p:cNvSpPr>
            <p:nvPr/>
          </p:nvSpPr>
          <p:spPr>
            <a:xfrm>
              <a:off x="1389536" y="3201807"/>
              <a:ext cx="2030024" cy="742925"/>
            </a:xfrm>
            <a:prstGeom prst="ellipse">
              <a:avLst/>
            </a:prstGeom>
          </p:spPr>
          <p:style>
            <a:lnRef idx="1">
              <a:schemeClr val="dk1"/>
            </a:lnRef>
            <a:fillRef idx="2">
              <a:schemeClr val="dk1"/>
            </a:fillRef>
            <a:effectRef idx="1">
              <a:schemeClr val="dk1"/>
            </a:effectRef>
            <a:fontRef idx="minor">
              <a:schemeClr val="dk1"/>
            </a:fontRef>
          </p:style>
          <p:txBody>
            <a:bodyPr tIns="76166" anchor="ctr"/>
            <a:lstStyle/>
            <a:p>
              <a:pPr algn="ctr" defTabSz="740573" fontAlgn="base" hangingPunct="1">
                <a:spcAft>
                  <a:spcPct val="0"/>
                </a:spcAft>
                <a:defRPr/>
              </a:pPr>
              <a:r>
                <a:rPr lang="zh-CN" altLang="en-US" sz="1500" kern="1200" dirty="0">
                  <a:solidFill>
                    <a:schemeClr val="bg2"/>
                  </a:solidFill>
                  <a:latin typeface="微软雅黑" panose="020B0503020204020204" pitchFamily="34" charset="-122"/>
                  <a:ea typeface="微软雅黑" panose="020B0503020204020204" pitchFamily="34" charset="-122"/>
                </a:rPr>
                <a:t>交割方式</a:t>
              </a:r>
            </a:p>
          </p:txBody>
        </p:sp>
        <p:sp>
          <p:nvSpPr>
            <p:cNvPr id="35" name="椭圆 34"/>
            <p:cNvSpPr>
              <a:spLocks noChangeAspect="1"/>
            </p:cNvSpPr>
            <p:nvPr/>
          </p:nvSpPr>
          <p:spPr>
            <a:xfrm>
              <a:off x="1502978" y="4044740"/>
              <a:ext cx="1773073" cy="744512"/>
            </a:xfrm>
            <a:prstGeom prst="ellipse">
              <a:avLst/>
            </a:prstGeom>
          </p:spPr>
          <p:style>
            <a:lnRef idx="1">
              <a:schemeClr val="dk1"/>
            </a:lnRef>
            <a:fillRef idx="2">
              <a:schemeClr val="dk1"/>
            </a:fillRef>
            <a:effectRef idx="1">
              <a:schemeClr val="dk1"/>
            </a:effectRef>
            <a:fontRef idx="minor">
              <a:schemeClr val="dk1"/>
            </a:fontRef>
          </p:style>
          <p:txBody>
            <a:bodyPr tIns="76166" anchor="ctr"/>
            <a:lstStyle/>
            <a:p>
              <a:pPr algn="ctr" defTabSz="740573" fontAlgn="base" hangingPunct="1">
                <a:spcAft>
                  <a:spcPct val="0"/>
                </a:spcAft>
                <a:defRPr/>
              </a:pPr>
              <a:r>
                <a:rPr lang="zh-CN" altLang="en-US" sz="1500" kern="1200" dirty="0">
                  <a:solidFill>
                    <a:schemeClr val="bg2"/>
                  </a:solidFill>
                  <a:latin typeface="微软雅黑" panose="020B0503020204020204" pitchFamily="34" charset="-122"/>
                  <a:ea typeface="微软雅黑" panose="020B0503020204020204" pitchFamily="34" charset="-122"/>
                </a:rPr>
                <a:t>参与主体</a:t>
              </a:r>
            </a:p>
          </p:txBody>
        </p:sp>
        <p:sp>
          <p:nvSpPr>
            <p:cNvPr id="36" name="椭圆 35"/>
            <p:cNvSpPr>
              <a:spLocks noChangeAspect="1"/>
            </p:cNvSpPr>
            <p:nvPr/>
          </p:nvSpPr>
          <p:spPr>
            <a:xfrm>
              <a:off x="1151307" y="4868624"/>
              <a:ext cx="1692468" cy="744511"/>
            </a:xfrm>
            <a:prstGeom prst="ellipse">
              <a:avLst/>
            </a:prstGeom>
          </p:spPr>
          <p:style>
            <a:lnRef idx="1">
              <a:schemeClr val="dk1"/>
            </a:lnRef>
            <a:fillRef idx="2">
              <a:schemeClr val="dk1"/>
            </a:fillRef>
            <a:effectRef idx="1">
              <a:schemeClr val="dk1"/>
            </a:effectRef>
            <a:fontRef idx="minor">
              <a:schemeClr val="dk1"/>
            </a:fontRef>
          </p:style>
          <p:txBody>
            <a:bodyPr tIns="76166" anchor="ctr"/>
            <a:lstStyle/>
            <a:p>
              <a:pPr algn="ctr" defTabSz="740573" fontAlgn="base" hangingPunct="1">
                <a:spcAft>
                  <a:spcPct val="0"/>
                </a:spcAft>
                <a:defRPr/>
              </a:pPr>
              <a:r>
                <a:rPr lang="zh-CN" altLang="en-US" sz="1500" kern="1200" dirty="0">
                  <a:solidFill>
                    <a:schemeClr val="bg2"/>
                  </a:solidFill>
                  <a:latin typeface="微软雅黑" panose="020B0503020204020204" pitchFamily="34" charset="-122"/>
                  <a:ea typeface="微软雅黑" panose="020B0503020204020204" pitchFamily="34" charset="-122"/>
                </a:rPr>
                <a:t>交易标的</a:t>
              </a:r>
            </a:p>
          </p:txBody>
        </p:sp>
      </p:gr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smtClean="0"/>
              <a:t>总体方案</a:t>
            </a:r>
            <a:endParaRPr dirty="0"/>
          </a:p>
        </p:txBody>
      </p:sp>
    </p:spTree>
    <p:extLst>
      <p:ext uri="{BB962C8B-B14F-4D97-AF65-F5344CB8AC3E}">
        <p14:creationId xmlns:p14="http://schemas.microsoft.com/office/powerpoint/2010/main" val="124510199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原油期货配套政策解决哪些关键问题</a:t>
            </a:r>
            <a:endParaRPr dirty="0"/>
          </a:p>
        </p:txBody>
      </p:sp>
      <p:sp>
        <p:nvSpPr>
          <p:cNvPr id="18" name="矩形 17"/>
          <p:cNvSpPr/>
          <p:nvPr/>
        </p:nvSpPr>
        <p:spPr>
          <a:xfrm>
            <a:off x="581105" y="759371"/>
            <a:ext cx="7475313" cy="3990836"/>
          </a:xfrm>
          <a:prstGeom prst="rect">
            <a:avLst/>
          </a:prstGeom>
        </p:spPr>
        <p:txBody>
          <a:bodyPr wrap="square">
            <a:spAutoFit/>
          </a:bodyPr>
          <a:lstStyle/>
          <a:p>
            <a:pPr indent="457200" fontAlgn="auto">
              <a:lnSpc>
                <a:spcPts val="4000"/>
              </a:lnSpc>
              <a:spcBef>
                <a:spcPts val="0"/>
              </a:spcBef>
              <a:spcAft>
                <a:spcPts val="600"/>
              </a:spcAft>
              <a:buFont typeface="Wingdings 2" pitchFamily="18" charset="2"/>
              <a:buNone/>
            </a:pPr>
            <a:r>
              <a:rPr lang="zh-CN" altLang="en-US" sz="1100" dirty="0" smtClean="0">
                <a:solidFill>
                  <a:schemeClr val="bg2"/>
                </a:solidFill>
                <a:latin typeface="微软雅黑" pitchFamily="34" charset="-122"/>
                <a:ea typeface="微软雅黑" pitchFamily="34" charset="-122"/>
              </a:rPr>
              <a:t>原油现货市场的特点是“</a:t>
            </a:r>
            <a:r>
              <a:rPr lang="zh-CN" altLang="en-US" sz="1100" dirty="0" smtClean="0">
                <a:solidFill>
                  <a:schemeClr val="accent2"/>
                </a:solidFill>
                <a:latin typeface="微软雅黑" pitchFamily="34" charset="-122"/>
                <a:ea typeface="微软雅黑" pitchFamily="34" charset="-122"/>
              </a:rPr>
              <a:t>一个国家内部主体相对较少，国际贸易相对自由</a:t>
            </a:r>
            <a:r>
              <a:rPr lang="zh-CN" altLang="en-US" sz="1100" dirty="0" smtClean="0">
                <a:solidFill>
                  <a:schemeClr val="bg2"/>
                </a:solidFill>
                <a:latin typeface="微软雅黑" pitchFamily="34" charset="-122"/>
                <a:ea typeface="微软雅黑" pitchFamily="34" charset="-122"/>
              </a:rPr>
              <a:t>”，建设原油期货市场必须基于国际原油现货贸易，遵循“</a:t>
            </a:r>
            <a:r>
              <a:rPr lang="zh-CN" altLang="en-US" sz="1100" dirty="0" smtClean="0">
                <a:solidFill>
                  <a:schemeClr val="accent2"/>
                </a:solidFill>
                <a:latin typeface="微软雅黑" pitchFamily="34" charset="-122"/>
                <a:ea typeface="微软雅黑" pitchFamily="34" charset="-122"/>
              </a:rPr>
              <a:t>国际平台、人民币计价、净价交易、保税交割</a:t>
            </a:r>
            <a:r>
              <a:rPr lang="zh-CN" altLang="en-US" sz="1100" dirty="0" smtClean="0">
                <a:solidFill>
                  <a:schemeClr val="bg2"/>
                </a:solidFill>
                <a:latin typeface="微软雅黑" pitchFamily="34" charset="-122"/>
                <a:ea typeface="微软雅黑" pitchFamily="34" charset="-122"/>
              </a:rPr>
              <a:t>”的基本思路，</a:t>
            </a:r>
            <a:r>
              <a:rPr lang="zh-CN" altLang="zh-CN" sz="1100" dirty="0" smtClean="0">
                <a:solidFill>
                  <a:schemeClr val="bg2"/>
                </a:solidFill>
                <a:latin typeface="微软雅黑" pitchFamily="34" charset="-122"/>
                <a:ea typeface="微软雅黑" pitchFamily="34" charset="-122"/>
              </a:rPr>
              <a:t>围绕</a:t>
            </a:r>
            <a:r>
              <a:rPr lang="zh-CN" altLang="en-US" sz="1100" dirty="0" smtClean="0">
                <a:solidFill>
                  <a:schemeClr val="bg2"/>
                </a:solidFill>
                <a:latin typeface="微软雅黑" pitchFamily="34" charset="-122"/>
                <a:ea typeface="微软雅黑" pitchFamily="34" charset="-122"/>
              </a:rPr>
              <a:t>如何引入境外投资者完善相关配套政策</a:t>
            </a:r>
            <a:r>
              <a:rPr lang="zh-CN" altLang="zh-CN" sz="1100" dirty="0" smtClean="0">
                <a:solidFill>
                  <a:schemeClr val="bg2"/>
                </a:solidFill>
                <a:latin typeface="微软雅黑" pitchFamily="34" charset="-122"/>
                <a:ea typeface="微软雅黑" pitchFamily="34" charset="-122"/>
              </a:rPr>
              <a:t>。</a:t>
            </a:r>
            <a:endParaRPr lang="en-US" altLang="zh-CN" sz="1100" dirty="0" smtClean="0">
              <a:solidFill>
                <a:schemeClr val="bg2"/>
              </a:solidFill>
              <a:latin typeface="微软雅黑" pitchFamily="34" charset="-122"/>
              <a:ea typeface="微软雅黑" pitchFamily="34" charset="-122"/>
            </a:endParaRPr>
          </a:p>
          <a:p>
            <a:pPr marL="540000" fontAlgn="auto">
              <a:lnSpc>
                <a:spcPts val="4000"/>
              </a:lnSpc>
              <a:spcBef>
                <a:spcPts val="0"/>
              </a:spcBef>
              <a:spcAft>
                <a:spcPts val="600"/>
              </a:spcAft>
              <a:buFont typeface="Wingdings 2" pitchFamily="18" charset="2"/>
              <a:buNone/>
            </a:pPr>
            <a:r>
              <a:rPr lang="en-US" altLang="zh-CN" sz="1100" dirty="0" smtClean="0">
                <a:solidFill>
                  <a:schemeClr val="bg2"/>
                </a:solidFill>
                <a:latin typeface="微软雅黑" pitchFamily="34" charset="-122"/>
                <a:ea typeface="微软雅黑" pitchFamily="34" charset="-122"/>
              </a:rPr>
              <a:t>1</a:t>
            </a:r>
            <a:r>
              <a:rPr lang="zh-CN" altLang="en-US" sz="1100" dirty="0" smtClean="0">
                <a:solidFill>
                  <a:schemeClr val="bg2"/>
                </a:solidFill>
                <a:latin typeface="微软雅黑" pitchFamily="34" charset="-122"/>
                <a:ea typeface="微软雅黑" pitchFamily="34" charset="-122"/>
              </a:rPr>
              <a:t>、监管政策：境外投资者和经纪机构准入和监管的管理办法？</a:t>
            </a:r>
            <a:endParaRPr lang="en-US" altLang="zh-CN" sz="1100" dirty="0" smtClean="0">
              <a:solidFill>
                <a:schemeClr val="bg2"/>
              </a:solidFill>
              <a:latin typeface="微软雅黑" pitchFamily="34" charset="-122"/>
              <a:ea typeface="微软雅黑" pitchFamily="34" charset="-122"/>
            </a:endParaRPr>
          </a:p>
          <a:p>
            <a:pPr marL="540000" fontAlgn="auto">
              <a:lnSpc>
                <a:spcPts val="4000"/>
              </a:lnSpc>
              <a:spcBef>
                <a:spcPts val="0"/>
              </a:spcBef>
              <a:spcAft>
                <a:spcPts val="600"/>
              </a:spcAft>
              <a:buFont typeface="Wingdings 2" pitchFamily="18" charset="2"/>
              <a:buNone/>
            </a:pPr>
            <a:r>
              <a:rPr lang="en-US" altLang="zh-CN" sz="1100" dirty="0" smtClean="0">
                <a:solidFill>
                  <a:schemeClr val="bg2"/>
                </a:solidFill>
                <a:latin typeface="微软雅黑" pitchFamily="34" charset="-122"/>
                <a:ea typeface="微软雅黑" pitchFamily="34" charset="-122"/>
              </a:rPr>
              <a:t>2</a:t>
            </a:r>
            <a:r>
              <a:rPr lang="zh-CN" altLang="en-US" sz="1100" dirty="0" smtClean="0">
                <a:solidFill>
                  <a:schemeClr val="bg2"/>
                </a:solidFill>
                <a:latin typeface="微软雅黑" pitchFamily="34" charset="-122"/>
                <a:ea typeface="微软雅黑" pitchFamily="34" charset="-122"/>
              </a:rPr>
              <a:t>、外汇</a:t>
            </a:r>
            <a:r>
              <a:rPr lang="zh-CN" altLang="en-US" sz="1100" dirty="0">
                <a:solidFill>
                  <a:schemeClr val="bg2"/>
                </a:solidFill>
                <a:latin typeface="微软雅黑" pitchFamily="34" charset="-122"/>
                <a:ea typeface="微软雅黑" pitchFamily="34" charset="-122"/>
              </a:rPr>
              <a:t>政策：境外投资者的资金进出和汇兑遵循什么相关政策</a:t>
            </a:r>
            <a:r>
              <a:rPr lang="zh-CN" altLang="en-US" sz="1100" dirty="0" smtClean="0">
                <a:solidFill>
                  <a:schemeClr val="bg2"/>
                </a:solidFill>
                <a:latin typeface="微软雅黑" pitchFamily="34" charset="-122"/>
                <a:ea typeface="微软雅黑" pitchFamily="34" charset="-122"/>
              </a:rPr>
              <a:t>？</a:t>
            </a:r>
            <a:endParaRPr lang="en-US" altLang="zh-CN" sz="1100" dirty="0">
              <a:solidFill>
                <a:schemeClr val="bg2"/>
              </a:solidFill>
              <a:latin typeface="微软雅黑" pitchFamily="34" charset="-122"/>
              <a:ea typeface="微软雅黑" pitchFamily="34" charset="-122"/>
            </a:endParaRPr>
          </a:p>
          <a:p>
            <a:pPr marL="540000" fontAlgn="auto">
              <a:lnSpc>
                <a:spcPts val="4000"/>
              </a:lnSpc>
              <a:spcBef>
                <a:spcPts val="0"/>
              </a:spcBef>
              <a:spcAft>
                <a:spcPts val="600"/>
              </a:spcAft>
              <a:buFont typeface="Wingdings 2" pitchFamily="18" charset="2"/>
              <a:buNone/>
            </a:pPr>
            <a:r>
              <a:rPr lang="en-US" altLang="zh-CN" sz="1100" dirty="0" smtClean="0">
                <a:solidFill>
                  <a:schemeClr val="bg2"/>
                </a:solidFill>
                <a:latin typeface="微软雅黑" pitchFamily="34" charset="-122"/>
                <a:ea typeface="微软雅黑" pitchFamily="34" charset="-122"/>
              </a:rPr>
              <a:t>3</a:t>
            </a:r>
            <a:r>
              <a:rPr lang="zh-CN" altLang="en-US" sz="1100" dirty="0" smtClean="0">
                <a:solidFill>
                  <a:schemeClr val="bg2"/>
                </a:solidFill>
                <a:latin typeface="微软雅黑" pitchFamily="34" charset="-122"/>
                <a:ea typeface="微软雅黑" pitchFamily="34" charset="-122"/>
              </a:rPr>
              <a:t>、</a:t>
            </a:r>
            <a:r>
              <a:rPr lang="zh-CN" altLang="en-US" sz="1100" dirty="0">
                <a:solidFill>
                  <a:schemeClr val="bg2"/>
                </a:solidFill>
                <a:latin typeface="微软雅黑" pitchFamily="34" charset="-122"/>
                <a:ea typeface="微软雅黑" pitchFamily="34" charset="-122"/>
              </a:rPr>
              <a:t>海关政策：原油期货保税交割海关监管政策如何？</a:t>
            </a:r>
            <a:endParaRPr lang="zh-CN" altLang="zh-CN" sz="1100" dirty="0">
              <a:solidFill>
                <a:schemeClr val="bg2"/>
              </a:solidFill>
              <a:latin typeface="微软雅黑" pitchFamily="34" charset="-122"/>
              <a:ea typeface="微软雅黑" pitchFamily="34" charset="-122"/>
            </a:endParaRPr>
          </a:p>
          <a:p>
            <a:pPr marL="540000" fontAlgn="auto">
              <a:lnSpc>
                <a:spcPts val="4000"/>
              </a:lnSpc>
              <a:spcBef>
                <a:spcPts val="0"/>
              </a:spcBef>
              <a:spcAft>
                <a:spcPts val="600"/>
              </a:spcAft>
              <a:buFont typeface="Wingdings 2" pitchFamily="18" charset="2"/>
              <a:buNone/>
            </a:pPr>
            <a:r>
              <a:rPr lang="en-US" altLang="zh-CN" sz="1100" dirty="0" smtClean="0">
                <a:solidFill>
                  <a:schemeClr val="bg2"/>
                </a:solidFill>
                <a:latin typeface="微软雅黑" pitchFamily="34" charset="-122"/>
                <a:ea typeface="微软雅黑" pitchFamily="34" charset="-122"/>
              </a:rPr>
              <a:t>4</a:t>
            </a:r>
            <a:r>
              <a:rPr lang="zh-CN" altLang="en-US" sz="1100" dirty="0" smtClean="0">
                <a:solidFill>
                  <a:schemeClr val="bg2"/>
                </a:solidFill>
                <a:latin typeface="微软雅黑" pitchFamily="34" charset="-122"/>
                <a:ea typeface="微软雅黑" pitchFamily="34" charset="-122"/>
              </a:rPr>
              <a:t>、财税政策：境外</a:t>
            </a:r>
            <a:r>
              <a:rPr lang="zh-CN" altLang="en-US" sz="1100" dirty="0">
                <a:solidFill>
                  <a:schemeClr val="bg2"/>
                </a:solidFill>
                <a:latin typeface="微软雅黑" pitchFamily="34" charset="-122"/>
                <a:ea typeface="微软雅黑" pitchFamily="34" charset="-122"/>
              </a:rPr>
              <a:t>投资者和经纪机构缴纳税收遵循什么相关</a:t>
            </a:r>
            <a:r>
              <a:rPr lang="zh-CN" altLang="en-US" sz="1100" dirty="0" smtClean="0">
                <a:solidFill>
                  <a:schemeClr val="bg2"/>
                </a:solidFill>
                <a:latin typeface="微软雅黑" pitchFamily="34" charset="-122"/>
                <a:ea typeface="微软雅黑" pitchFamily="34" charset="-122"/>
              </a:rPr>
              <a:t>政策？</a:t>
            </a:r>
            <a:endParaRPr lang="en-US" altLang="zh-CN" sz="1100" dirty="0" smtClean="0">
              <a:solidFill>
                <a:schemeClr val="bg2"/>
              </a:solidFill>
              <a:latin typeface="微软雅黑" pitchFamily="34" charset="-122"/>
              <a:ea typeface="微软雅黑" pitchFamily="34" charset="-122"/>
            </a:endParaRPr>
          </a:p>
        </p:txBody>
      </p:sp>
      <p:sp>
        <p:nvSpPr>
          <p:cNvPr id="20" name="圆角矩形 19"/>
          <p:cNvSpPr/>
          <p:nvPr/>
        </p:nvSpPr>
        <p:spPr>
          <a:xfrm>
            <a:off x="1045233" y="2464378"/>
            <a:ext cx="5778131" cy="2195893"/>
          </a:xfrm>
          <a:prstGeom prst="roundRect">
            <a:avLst/>
          </a:prstGeom>
          <a:noFill/>
          <a:ln>
            <a:solidFill>
              <a:srgbClr val="002B62"/>
            </a:solidFill>
          </a:ln>
        </p:spPr>
        <p:style>
          <a:lnRef idx="2">
            <a:schemeClr val="accent2"/>
          </a:lnRef>
          <a:fillRef idx="1">
            <a:schemeClr val="lt1"/>
          </a:fillRef>
          <a:effectRef idx="0">
            <a:schemeClr val="accent2"/>
          </a:effectRef>
          <a:fontRef idx="minor">
            <a:schemeClr val="dk1"/>
          </a:fontRef>
        </p:style>
        <p:txBody>
          <a:bodyPr rtlCol="0" anchor="ctr"/>
          <a:lstStyle/>
          <a:p>
            <a:pPr algn="ctr" fontAlgn="auto">
              <a:spcBef>
                <a:spcPts val="0"/>
              </a:spcBef>
              <a:spcAft>
                <a:spcPts val="0"/>
              </a:spcAft>
            </a:pPr>
            <a:endParaRPr lang="zh-CN" altLang="en-US" sz="1200">
              <a:solidFill>
                <a:prstClr val="black"/>
              </a:solidFill>
            </a:endParaRPr>
          </a:p>
        </p:txBody>
      </p:sp>
      <p:pic>
        <p:nvPicPr>
          <p:cNvPr id="6" name="image6.png" descr="logo.psd"/>
          <p:cNvPicPr/>
          <p:nvPr/>
        </p:nvPicPr>
        <p:blipFill>
          <a:blip r:embed="rId3" cstate="print">
            <a:extLst/>
          </a:blip>
          <a:stretch>
            <a:fillRect/>
          </a:stretch>
        </p:blipFill>
        <p:spPr>
          <a:xfrm>
            <a:off x="-64938" y="4396614"/>
            <a:ext cx="1529350" cy="707185"/>
          </a:xfrm>
          <a:prstGeom prst="rect">
            <a:avLst/>
          </a:prstGeom>
          <a:ln w="12700">
            <a:miter lim="400000"/>
          </a:ln>
        </p:spPr>
      </p:pic>
    </p:spTree>
    <p:extLst>
      <p:ext uri="{BB962C8B-B14F-4D97-AF65-F5344CB8AC3E}">
        <p14:creationId xmlns:p14="http://schemas.microsoft.com/office/powerpoint/2010/main" val="338998833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原油期货配套政策已全部落实</a:t>
            </a:r>
            <a:endParaRPr dirty="0"/>
          </a:p>
        </p:txBody>
      </p:sp>
      <p:sp>
        <p:nvSpPr>
          <p:cNvPr id="6" name="内容占位符 2"/>
          <p:cNvSpPr txBox="1">
            <a:spLocks/>
          </p:cNvSpPr>
          <p:nvPr/>
        </p:nvSpPr>
        <p:spPr>
          <a:xfrm>
            <a:off x="504031" y="1175040"/>
            <a:ext cx="7992269" cy="318452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0" marR="0" indent="0" algn="l" defTabSz="914400" rtl="0" latinLnBrk="0">
              <a:lnSpc>
                <a:spcPct val="100000"/>
              </a:lnSpc>
              <a:spcBef>
                <a:spcPts val="300"/>
              </a:spcBef>
              <a:spcAft>
                <a:spcPts val="0"/>
              </a:spcAft>
              <a:buClrTx/>
              <a:buSzTx/>
              <a:buFontTx/>
              <a:buNone/>
              <a:tabLst/>
              <a:defRPr sz="1600" b="1" i="0" u="none" strike="noStrike" cap="none" spc="0" baseline="0">
                <a:ln>
                  <a:noFill/>
                </a:ln>
                <a:solidFill>
                  <a:srgbClr val="595959"/>
                </a:solidFill>
                <a:uFillTx/>
                <a:latin typeface="+mj-lt"/>
                <a:ea typeface="+mj-ea"/>
                <a:cs typeface="+mj-cs"/>
                <a:sym typeface="Helvetica"/>
              </a:defRPr>
            </a:lvl1pPr>
            <a:lvl2pPr marL="620485" marR="0" indent="-163285"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2pPr>
            <a:lvl3pPr marL="1066800" marR="0" indent="-152400"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3pPr>
            <a:lvl4pPr marL="1554480" marR="0" indent="-182880"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4pPr>
            <a:lvl5pPr marL="20116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5pPr>
            <a:lvl6pPr marL="24688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6pPr>
            <a:lvl7pPr marL="29260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7pPr>
            <a:lvl8pPr marL="33832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8pPr>
            <a:lvl9pPr marL="3840479" marR="0" indent="-182879" algn="l" defTabSz="914400" rtl="0" latinLnBrk="0">
              <a:lnSpc>
                <a:spcPct val="100000"/>
              </a:lnSpc>
              <a:spcBef>
                <a:spcPts val="300"/>
              </a:spcBef>
              <a:spcAft>
                <a:spcPts val="0"/>
              </a:spcAft>
              <a:buClrTx/>
              <a:buSzPct val="100000"/>
              <a:buFontTx/>
              <a:buChar char="•"/>
              <a:tabLst/>
              <a:defRPr sz="1600" b="1" i="0" u="none" strike="noStrike" cap="none" spc="0" baseline="0">
                <a:ln>
                  <a:noFill/>
                </a:ln>
                <a:solidFill>
                  <a:srgbClr val="595959"/>
                </a:solidFill>
                <a:uFillTx/>
                <a:latin typeface="+mj-lt"/>
                <a:ea typeface="+mj-ea"/>
                <a:cs typeface="+mj-cs"/>
                <a:sym typeface="Helvetica"/>
              </a:defRPr>
            </a:lvl9pPr>
          </a:lstStyle>
          <a:p>
            <a:pPr hangingPunct="1">
              <a:lnSpc>
                <a:spcPct val="150000"/>
              </a:lnSpc>
            </a:pPr>
            <a:r>
              <a:rPr lang="en-US" altLang="zh-CN" sz="1200" dirty="0" smtClean="0">
                <a:solidFill>
                  <a:schemeClr val="bg2"/>
                </a:solidFill>
                <a:latin typeface="微软雅黑" pitchFamily="34" charset="-122"/>
                <a:ea typeface="微软雅黑" pitchFamily="34" charset="-122"/>
              </a:rPr>
              <a:t>2012</a:t>
            </a:r>
            <a:r>
              <a:rPr lang="zh-CN" altLang="en-US" sz="1200" dirty="0" smtClean="0">
                <a:solidFill>
                  <a:schemeClr val="bg2"/>
                </a:solidFill>
                <a:latin typeface="微软雅黑" pitchFamily="34" charset="-122"/>
                <a:ea typeface="微软雅黑" pitchFamily="34" charset="-122"/>
              </a:rPr>
              <a:t>年</a:t>
            </a:r>
            <a:r>
              <a:rPr lang="en-US" altLang="zh-CN" sz="1200" dirty="0" smtClean="0">
                <a:solidFill>
                  <a:schemeClr val="bg2"/>
                </a:solidFill>
                <a:latin typeface="微软雅黑" pitchFamily="34" charset="-122"/>
                <a:ea typeface="微软雅黑" pitchFamily="34" charset="-122"/>
              </a:rPr>
              <a:t>10</a:t>
            </a:r>
            <a:r>
              <a:rPr lang="zh-CN" altLang="en-US" sz="1200" dirty="0" smtClean="0">
                <a:solidFill>
                  <a:schemeClr val="bg2"/>
                </a:solidFill>
                <a:latin typeface="微软雅黑" pitchFamily="34" charset="-122"/>
                <a:ea typeface="微软雅黑" pitchFamily="34" charset="-122"/>
              </a:rPr>
              <a:t>月</a:t>
            </a:r>
            <a:r>
              <a:rPr lang="en-US" altLang="zh-CN" sz="1200" dirty="0" smtClean="0">
                <a:solidFill>
                  <a:schemeClr val="bg2"/>
                </a:solidFill>
                <a:latin typeface="微软雅黑" pitchFamily="34" charset="-122"/>
                <a:ea typeface="微软雅黑" pitchFamily="34" charset="-122"/>
              </a:rPr>
              <a:t>24</a:t>
            </a:r>
            <a:r>
              <a:rPr lang="zh-CN" altLang="en-US" sz="1200" dirty="0" smtClean="0">
                <a:solidFill>
                  <a:schemeClr val="bg2"/>
                </a:solidFill>
                <a:latin typeface="微软雅黑" pitchFamily="34" charset="-122"/>
                <a:ea typeface="微软雅黑" pitchFamily="34" charset="-122"/>
              </a:rPr>
              <a:t>日，</a:t>
            </a:r>
            <a:r>
              <a:rPr lang="zh-CN" altLang="en-US" sz="1200" dirty="0" smtClean="0">
                <a:solidFill>
                  <a:schemeClr val="accent2"/>
                </a:solidFill>
                <a:latin typeface="微软雅黑" pitchFamily="34" charset="-122"/>
                <a:ea typeface="微软雅黑" pitchFamily="34" charset="-122"/>
              </a:rPr>
              <a:t>国务院</a:t>
            </a:r>
            <a:r>
              <a:rPr lang="zh-CN" altLang="en-US" sz="1200" dirty="0" smtClean="0">
                <a:solidFill>
                  <a:schemeClr val="bg2"/>
                </a:solidFill>
                <a:latin typeface="微软雅黑" pitchFamily="34" charset="-122"/>
                <a:ea typeface="微软雅黑" pitchFamily="34" charset="-122"/>
              </a:rPr>
              <a:t>关于修改</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期货交易管理条例</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的决定，（国务院令</a:t>
            </a:r>
            <a:r>
              <a:rPr lang="en-US" altLang="zh-CN" sz="1200" dirty="0" smtClean="0">
                <a:solidFill>
                  <a:schemeClr val="bg2"/>
                </a:solidFill>
                <a:latin typeface="微软雅黑" pitchFamily="34" charset="-122"/>
                <a:ea typeface="微软雅黑" pitchFamily="34" charset="-122"/>
              </a:rPr>
              <a:t>[2012]627</a:t>
            </a:r>
            <a:r>
              <a:rPr lang="zh-CN" altLang="en-US" sz="1200" dirty="0" smtClean="0">
                <a:solidFill>
                  <a:schemeClr val="bg2"/>
                </a:solidFill>
                <a:latin typeface="微软雅黑" pitchFamily="34" charset="-122"/>
                <a:ea typeface="微软雅黑" pitchFamily="34" charset="-122"/>
              </a:rPr>
              <a:t>号）；</a:t>
            </a:r>
            <a:endParaRPr lang="en-US" altLang="zh-CN" sz="1200" dirty="0" smtClean="0">
              <a:solidFill>
                <a:schemeClr val="bg2"/>
              </a:solidFill>
              <a:latin typeface="微软雅黑" pitchFamily="34" charset="-122"/>
              <a:ea typeface="微软雅黑" pitchFamily="34" charset="-122"/>
            </a:endParaRPr>
          </a:p>
          <a:p>
            <a:pPr hangingPunct="1">
              <a:lnSpc>
                <a:spcPct val="150000"/>
              </a:lnSpc>
            </a:pPr>
            <a:r>
              <a:rPr lang="en-US" altLang="zh-CN" sz="1200" dirty="0" smtClean="0">
                <a:solidFill>
                  <a:schemeClr val="bg2"/>
                </a:solidFill>
                <a:latin typeface="微软雅黑" pitchFamily="34" charset="-122"/>
                <a:ea typeface="微软雅黑" pitchFamily="34" charset="-122"/>
              </a:rPr>
              <a:t>2015</a:t>
            </a:r>
            <a:r>
              <a:rPr lang="zh-CN" altLang="en-US" sz="1200" dirty="0" smtClean="0">
                <a:solidFill>
                  <a:schemeClr val="bg2"/>
                </a:solidFill>
                <a:latin typeface="微软雅黑" pitchFamily="34" charset="-122"/>
                <a:ea typeface="微软雅黑" pitchFamily="34" charset="-122"/>
              </a:rPr>
              <a:t>年</a:t>
            </a:r>
            <a:r>
              <a:rPr lang="en-US" altLang="zh-CN" sz="1200" dirty="0" smtClean="0">
                <a:solidFill>
                  <a:schemeClr val="bg2"/>
                </a:solidFill>
                <a:latin typeface="微软雅黑" pitchFamily="34" charset="-122"/>
                <a:ea typeface="微软雅黑" pitchFamily="34" charset="-122"/>
              </a:rPr>
              <a:t>4</a:t>
            </a:r>
            <a:r>
              <a:rPr lang="zh-CN" altLang="en-US" sz="1200" dirty="0" smtClean="0">
                <a:solidFill>
                  <a:schemeClr val="bg2"/>
                </a:solidFill>
                <a:latin typeface="微软雅黑" pitchFamily="34" charset="-122"/>
                <a:ea typeface="微软雅黑" pitchFamily="34" charset="-122"/>
              </a:rPr>
              <a:t>月</a:t>
            </a:r>
            <a:r>
              <a:rPr lang="en-US" altLang="zh-CN" sz="1200" dirty="0" smtClean="0">
                <a:solidFill>
                  <a:schemeClr val="bg2"/>
                </a:solidFill>
                <a:latin typeface="微软雅黑" pitchFamily="34" charset="-122"/>
                <a:ea typeface="微软雅黑" pitchFamily="34" charset="-122"/>
              </a:rPr>
              <a:t>8</a:t>
            </a:r>
            <a:r>
              <a:rPr lang="zh-CN" altLang="en-US" sz="1200" dirty="0" smtClean="0">
                <a:solidFill>
                  <a:schemeClr val="bg2"/>
                </a:solidFill>
                <a:latin typeface="微软雅黑" pitchFamily="34" charset="-122"/>
                <a:ea typeface="微软雅黑" pitchFamily="34" charset="-122"/>
              </a:rPr>
              <a:t>日，</a:t>
            </a:r>
            <a:r>
              <a:rPr lang="zh-CN" altLang="en-US" sz="1200" dirty="0" smtClean="0">
                <a:solidFill>
                  <a:schemeClr val="accent2"/>
                </a:solidFill>
                <a:latin typeface="微软雅黑" pitchFamily="34" charset="-122"/>
                <a:ea typeface="微软雅黑" pitchFamily="34" charset="-122"/>
              </a:rPr>
              <a:t>财政部、国家税务总局</a:t>
            </a:r>
            <a:r>
              <a:rPr lang="zh-CN" altLang="en-US" sz="1200" dirty="0" smtClean="0">
                <a:solidFill>
                  <a:schemeClr val="bg2"/>
                </a:solidFill>
                <a:latin typeface="微软雅黑" pitchFamily="34" charset="-122"/>
                <a:ea typeface="微软雅黑" pitchFamily="34" charset="-122"/>
              </a:rPr>
              <a:t>发布</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关于原油和铁矿石期货保税交割业务增值税政策的通知</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（财税</a:t>
            </a:r>
            <a:r>
              <a:rPr lang="en-US" altLang="zh-CN" sz="1200" dirty="0" smtClean="0">
                <a:solidFill>
                  <a:schemeClr val="bg2"/>
                </a:solidFill>
                <a:latin typeface="微软雅黑" pitchFamily="34" charset="-122"/>
                <a:ea typeface="微软雅黑" pitchFamily="34" charset="-122"/>
              </a:rPr>
              <a:t>[2015]35</a:t>
            </a:r>
            <a:r>
              <a:rPr lang="zh-CN" altLang="en-US" sz="1200" dirty="0" smtClean="0">
                <a:solidFill>
                  <a:schemeClr val="bg2"/>
                </a:solidFill>
                <a:latin typeface="微软雅黑" pitchFamily="34" charset="-122"/>
                <a:ea typeface="微软雅黑" pitchFamily="34" charset="-122"/>
              </a:rPr>
              <a:t>号）；</a:t>
            </a:r>
          </a:p>
          <a:p>
            <a:pPr hangingPunct="1">
              <a:lnSpc>
                <a:spcPct val="150000"/>
              </a:lnSpc>
            </a:pPr>
            <a:r>
              <a:rPr lang="en-US" altLang="zh-CN" sz="1200" dirty="0" smtClean="0">
                <a:solidFill>
                  <a:schemeClr val="bg2"/>
                </a:solidFill>
                <a:latin typeface="微软雅黑" pitchFamily="34" charset="-122"/>
                <a:ea typeface="微软雅黑" pitchFamily="34" charset="-122"/>
              </a:rPr>
              <a:t>2015</a:t>
            </a:r>
            <a:r>
              <a:rPr lang="zh-CN" altLang="en-US" sz="1200" dirty="0" smtClean="0">
                <a:solidFill>
                  <a:schemeClr val="bg2"/>
                </a:solidFill>
                <a:latin typeface="微软雅黑" pitchFamily="34" charset="-122"/>
                <a:ea typeface="微软雅黑" pitchFamily="34" charset="-122"/>
              </a:rPr>
              <a:t>年</a:t>
            </a:r>
            <a:r>
              <a:rPr lang="en-US" altLang="zh-CN" sz="1200" dirty="0" smtClean="0">
                <a:solidFill>
                  <a:schemeClr val="bg2"/>
                </a:solidFill>
                <a:latin typeface="微软雅黑" pitchFamily="34" charset="-122"/>
                <a:ea typeface="微软雅黑" pitchFamily="34" charset="-122"/>
              </a:rPr>
              <a:t>6</a:t>
            </a:r>
            <a:r>
              <a:rPr lang="zh-CN" altLang="en-US" sz="1200" dirty="0" smtClean="0">
                <a:solidFill>
                  <a:schemeClr val="bg2"/>
                </a:solidFill>
                <a:latin typeface="微软雅黑" pitchFamily="34" charset="-122"/>
                <a:ea typeface="微软雅黑" pitchFamily="34" charset="-122"/>
              </a:rPr>
              <a:t>月</a:t>
            </a:r>
            <a:r>
              <a:rPr lang="en-US" altLang="zh-CN" sz="1200" dirty="0" smtClean="0">
                <a:solidFill>
                  <a:schemeClr val="bg2"/>
                </a:solidFill>
                <a:latin typeface="微软雅黑" pitchFamily="34" charset="-122"/>
                <a:ea typeface="微软雅黑" pitchFamily="34" charset="-122"/>
              </a:rPr>
              <a:t>26</a:t>
            </a:r>
            <a:r>
              <a:rPr lang="zh-CN" altLang="en-US" sz="1200" dirty="0" smtClean="0">
                <a:solidFill>
                  <a:schemeClr val="bg2"/>
                </a:solidFill>
                <a:latin typeface="微软雅黑" pitchFamily="34" charset="-122"/>
                <a:ea typeface="微软雅黑" pitchFamily="34" charset="-122"/>
              </a:rPr>
              <a:t>日，</a:t>
            </a:r>
            <a:r>
              <a:rPr lang="zh-CN" altLang="en-US" sz="1200" dirty="0" smtClean="0">
                <a:solidFill>
                  <a:schemeClr val="accent2"/>
                </a:solidFill>
                <a:latin typeface="微软雅黑" pitchFamily="34" charset="-122"/>
                <a:ea typeface="微软雅黑" pitchFamily="34" charset="-122"/>
              </a:rPr>
              <a:t>中国证监会</a:t>
            </a:r>
            <a:r>
              <a:rPr lang="zh-CN" altLang="en-US" sz="1200" dirty="0" smtClean="0">
                <a:solidFill>
                  <a:schemeClr val="bg2"/>
                </a:solidFill>
                <a:latin typeface="微软雅黑" pitchFamily="34" charset="-122"/>
                <a:ea typeface="微软雅黑" pitchFamily="34" charset="-122"/>
              </a:rPr>
              <a:t>发布</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境外交易者和境外经纪机构从事境内特定品种期货交易管理暂行办法</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（中国证券监督管理委员会令 第</a:t>
            </a:r>
            <a:r>
              <a:rPr lang="en-US" altLang="zh-CN" sz="1200" dirty="0" smtClean="0">
                <a:solidFill>
                  <a:schemeClr val="bg2"/>
                </a:solidFill>
                <a:latin typeface="微软雅黑" pitchFamily="34" charset="-122"/>
                <a:ea typeface="微软雅黑" pitchFamily="34" charset="-122"/>
              </a:rPr>
              <a:t>116</a:t>
            </a:r>
            <a:r>
              <a:rPr lang="zh-CN" altLang="en-US" sz="1200" dirty="0" smtClean="0">
                <a:solidFill>
                  <a:schemeClr val="bg2"/>
                </a:solidFill>
                <a:latin typeface="微软雅黑" pitchFamily="34" charset="-122"/>
                <a:ea typeface="微软雅黑" pitchFamily="34" charset="-122"/>
              </a:rPr>
              <a:t>号）；并已确定原油期货为我国境内特定品种；</a:t>
            </a:r>
          </a:p>
          <a:p>
            <a:pPr hangingPunct="1">
              <a:lnSpc>
                <a:spcPct val="150000"/>
              </a:lnSpc>
            </a:pPr>
            <a:r>
              <a:rPr lang="en-US" altLang="zh-CN" sz="1200" dirty="0" smtClean="0">
                <a:solidFill>
                  <a:schemeClr val="bg2"/>
                </a:solidFill>
                <a:latin typeface="微软雅黑" pitchFamily="34" charset="-122"/>
                <a:ea typeface="微软雅黑" pitchFamily="34" charset="-122"/>
              </a:rPr>
              <a:t>2015</a:t>
            </a:r>
            <a:r>
              <a:rPr lang="zh-CN" altLang="en-US" sz="1200" dirty="0" smtClean="0">
                <a:solidFill>
                  <a:schemeClr val="bg2"/>
                </a:solidFill>
                <a:latin typeface="微软雅黑" pitchFamily="34" charset="-122"/>
                <a:ea typeface="微软雅黑" pitchFamily="34" charset="-122"/>
              </a:rPr>
              <a:t>年</a:t>
            </a:r>
            <a:r>
              <a:rPr lang="en-US" altLang="zh-CN" sz="1200" dirty="0" smtClean="0">
                <a:solidFill>
                  <a:schemeClr val="bg2"/>
                </a:solidFill>
                <a:latin typeface="微软雅黑" pitchFamily="34" charset="-122"/>
                <a:ea typeface="微软雅黑" pitchFamily="34" charset="-122"/>
              </a:rPr>
              <a:t>7</a:t>
            </a:r>
            <a:r>
              <a:rPr lang="zh-CN" altLang="en-US" sz="1200" dirty="0" smtClean="0">
                <a:solidFill>
                  <a:schemeClr val="bg2"/>
                </a:solidFill>
                <a:latin typeface="微软雅黑" pitchFamily="34" charset="-122"/>
                <a:ea typeface="微软雅黑" pitchFamily="34" charset="-122"/>
              </a:rPr>
              <a:t>月</a:t>
            </a:r>
            <a:r>
              <a:rPr lang="en-US" altLang="zh-CN" sz="1200" dirty="0" smtClean="0">
                <a:solidFill>
                  <a:schemeClr val="bg2"/>
                </a:solidFill>
                <a:latin typeface="微软雅黑" pitchFamily="34" charset="-122"/>
                <a:ea typeface="微软雅黑" pitchFamily="34" charset="-122"/>
              </a:rPr>
              <a:t>20</a:t>
            </a:r>
            <a:r>
              <a:rPr lang="zh-CN" altLang="en-US" sz="1200" dirty="0" smtClean="0">
                <a:solidFill>
                  <a:schemeClr val="bg2"/>
                </a:solidFill>
                <a:latin typeface="微软雅黑" pitchFamily="34" charset="-122"/>
                <a:ea typeface="微软雅黑" pitchFamily="34" charset="-122"/>
              </a:rPr>
              <a:t>日，</a:t>
            </a:r>
            <a:r>
              <a:rPr lang="zh-CN" altLang="en-US" sz="1200" dirty="0" smtClean="0">
                <a:solidFill>
                  <a:schemeClr val="accent2"/>
                </a:solidFill>
                <a:latin typeface="微软雅黑" pitchFamily="34" charset="-122"/>
                <a:ea typeface="微软雅黑" pitchFamily="34" charset="-122"/>
              </a:rPr>
              <a:t>中国人民银行</a:t>
            </a:r>
            <a:r>
              <a:rPr lang="zh-CN" altLang="en-US" sz="1200" dirty="0" smtClean="0">
                <a:solidFill>
                  <a:schemeClr val="bg2"/>
                </a:solidFill>
                <a:latin typeface="微软雅黑" pitchFamily="34" charset="-122"/>
                <a:ea typeface="微软雅黑" pitchFamily="34" charset="-122"/>
              </a:rPr>
              <a:t>发布</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做好境内原油期货交易跨境结算管理工作</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（中国人民银行公告</a:t>
            </a:r>
            <a:r>
              <a:rPr lang="en-US" altLang="zh-CN" sz="1200" dirty="0" smtClean="0">
                <a:solidFill>
                  <a:schemeClr val="bg2"/>
                </a:solidFill>
                <a:latin typeface="微软雅黑" pitchFamily="34" charset="-122"/>
                <a:ea typeface="微软雅黑" pitchFamily="34" charset="-122"/>
              </a:rPr>
              <a:t>〔2015〕</a:t>
            </a:r>
            <a:r>
              <a:rPr lang="zh-CN" altLang="en-US" sz="1200" dirty="0" smtClean="0">
                <a:solidFill>
                  <a:schemeClr val="bg2"/>
                </a:solidFill>
                <a:latin typeface="微软雅黑" pitchFamily="34" charset="-122"/>
                <a:ea typeface="微软雅黑" pitchFamily="34" charset="-122"/>
              </a:rPr>
              <a:t>第</a:t>
            </a:r>
            <a:r>
              <a:rPr lang="en-US" altLang="zh-CN" sz="1200" dirty="0" smtClean="0">
                <a:solidFill>
                  <a:schemeClr val="bg2"/>
                </a:solidFill>
                <a:latin typeface="微软雅黑" pitchFamily="34" charset="-122"/>
                <a:ea typeface="微软雅黑" pitchFamily="34" charset="-122"/>
              </a:rPr>
              <a:t>19</a:t>
            </a:r>
            <a:r>
              <a:rPr lang="zh-CN" altLang="en-US" sz="1200" dirty="0" smtClean="0">
                <a:solidFill>
                  <a:schemeClr val="bg2"/>
                </a:solidFill>
                <a:latin typeface="微软雅黑" pitchFamily="34" charset="-122"/>
                <a:ea typeface="微软雅黑" pitchFamily="34" charset="-122"/>
              </a:rPr>
              <a:t>号）；</a:t>
            </a:r>
          </a:p>
          <a:p>
            <a:pPr hangingPunct="1">
              <a:lnSpc>
                <a:spcPct val="150000"/>
              </a:lnSpc>
            </a:pPr>
            <a:r>
              <a:rPr lang="en-US" altLang="zh-CN" sz="1200" dirty="0" smtClean="0">
                <a:solidFill>
                  <a:schemeClr val="bg2"/>
                </a:solidFill>
                <a:latin typeface="微软雅黑" pitchFamily="34" charset="-122"/>
                <a:ea typeface="微软雅黑" pitchFamily="34" charset="-122"/>
              </a:rPr>
              <a:t>2015</a:t>
            </a:r>
            <a:r>
              <a:rPr lang="zh-CN" altLang="en-US" sz="1200" dirty="0" smtClean="0">
                <a:solidFill>
                  <a:schemeClr val="bg2"/>
                </a:solidFill>
                <a:latin typeface="微软雅黑" pitchFamily="34" charset="-122"/>
                <a:ea typeface="微软雅黑" pitchFamily="34" charset="-122"/>
              </a:rPr>
              <a:t>年</a:t>
            </a:r>
            <a:r>
              <a:rPr lang="en-US" altLang="zh-CN" sz="1200" dirty="0" smtClean="0">
                <a:solidFill>
                  <a:schemeClr val="bg2"/>
                </a:solidFill>
                <a:latin typeface="微软雅黑" pitchFamily="34" charset="-122"/>
                <a:ea typeface="微软雅黑" pitchFamily="34" charset="-122"/>
              </a:rPr>
              <a:t>7</a:t>
            </a:r>
            <a:r>
              <a:rPr lang="zh-CN" altLang="en-US" sz="1200" dirty="0" smtClean="0">
                <a:solidFill>
                  <a:schemeClr val="bg2"/>
                </a:solidFill>
                <a:latin typeface="微软雅黑" pitchFamily="34" charset="-122"/>
                <a:ea typeface="微软雅黑" pitchFamily="34" charset="-122"/>
              </a:rPr>
              <a:t>月</a:t>
            </a:r>
            <a:r>
              <a:rPr lang="en-US" altLang="zh-CN" sz="1200" dirty="0" smtClean="0">
                <a:solidFill>
                  <a:schemeClr val="bg2"/>
                </a:solidFill>
                <a:latin typeface="微软雅黑" pitchFamily="34" charset="-122"/>
                <a:ea typeface="微软雅黑" pitchFamily="34" charset="-122"/>
              </a:rPr>
              <a:t>31</a:t>
            </a:r>
            <a:r>
              <a:rPr lang="zh-CN" altLang="en-US" sz="1200" dirty="0" smtClean="0">
                <a:solidFill>
                  <a:schemeClr val="bg2"/>
                </a:solidFill>
                <a:latin typeface="微软雅黑" pitchFamily="34" charset="-122"/>
                <a:ea typeface="微软雅黑" pitchFamily="34" charset="-122"/>
              </a:rPr>
              <a:t>日，</a:t>
            </a:r>
            <a:r>
              <a:rPr lang="zh-CN" altLang="en-US" sz="1200" dirty="0" smtClean="0">
                <a:solidFill>
                  <a:schemeClr val="accent2"/>
                </a:solidFill>
                <a:latin typeface="微软雅黑" pitchFamily="34" charset="-122"/>
                <a:ea typeface="微软雅黑" pitchFamily="34" charset="-122"/>
              </a:rPr>
              <a:t>国家外汇管理局</a:t>
            </a:r>
            <a:r>
              <a:rPr lang="zh-CN" altLang="en-US" sz="1200" dirty="0" smtClean="0">
                <a:solidFill>
                  <a:schemeClr val="bg2"/>
                </a:solidFill>
                <a:latin typeface="微软雅黑" pitchFamily="34" charset="-122"/>
                <a:ea typeface="微软雅黑" pitchFamily="34" charset="-122"/>
              </a:rPr>
              <a:t>发布</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关于境外交易者和境外经纪机构从事境内特定品种期货交易外汇管理有关问题的通知</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（汇发</a:t>
            </a:r>
            <a:r>
              <a:rPr lang="en-US" altLang="zh-CN" sz="1200" dirty="0" smtClean="0">
                <a:solidFill>
                  <a:schemeClr val="bg2"/>
                </a:solidFill>
                <a:latin typeface="微软雅黑" pitchFamily="34" charset="-122"/>
                <a:ea typeface="微软雅黑" pitchFamily="34" charset="-122"/>
              </a:rPr>
              <a:t>[2015]35</a:t>
            </a:r>
            <a:r>
              <a:rPr lang="zh-CN" altLang="en-US" sz="1200" dirty="0" smtClean="0">
                <a:solidFill>
                  <a:schemeClr val="bg2"/>
                </a:solidFill>
                <a:latin typeface="微软雅黑" pitchFamily="34" charset="-122"/>
                <a:ea typeface="微软雅黑" pitchFamily="34" charset="-122"/>
              </a:rPr>
              <a:t>号）；</a:t>
            </a:r>
          </a:p>
          <a:p>
            <a:pPr hangingPunct="1">
              <a:lnSpc>
                <a:spcPct val="150000"/>
              </a:lnSpc>
            </a:pPr>
            <a:r>
              <a:rPr lang="en-US" altLang="zh-CN" sz="1200" dirty="0" smtClean="0">
                <a:solidFill>
                  <a:schemeClr val="bg2"/>
                </a:solidFill>
                <a:latin typeface="微软雅黑" pitchFamily="34" charset="-122"/>
                <a:ea typeface="微软雅黑" pitchFamily="34" charset="-122"/>
              </a:rPr>
              <a:t>2015</a:t>
            </a:r>
            <a:r>
              <a:rPr lang="zh-CN" altLang="en-US" sz="1200" dirty="0" smtClean="0">
                <a:solidFill>
                  <a:schemeClr val="bg2"/>
                </a:solidFill>
                <a:latin typeface="微软雅黑" pitchFamily="34" charset="-122"/>
                <a:ea typeface="微软雅黑" pitchFamily="34" charset="-122"/>
              </a:rPr>
              <a:t>年</a:t>
            </a:r>
            <a:r>
              <a:rPr lang="en-US" altLang="zh-CN" sz="1200" dirty="0" smtClean="0">
                <a:solidFill>
                  <a:schemeClr val="bg2"/>
                </a:solidFill>
                <a:latin typeface="微软雅黑" pitchFamily="34" charset="-122"/>
                <a:ea typeface="微软雅黑" pitchFamily="34" charset="-122"/>
              </a:rPr>
              <a:t>8</a:t>
            </a:r>
            <a:r>
              <a:rPr lang="zh-CN" altLang="en-US" sz="1200" dirty="0" smtClean="0">
                <a:solidFill>
                  <a:schemeClr val="bg2"/>
                </a:solidFill>
                <a:latin typeface="微软雅黑" pitchFamily="34" charset="-122"/>
                <a:ea typeface="微软雅黑" pitchFamily="34" charset="-122"/>
              </a:rPr>
              <a:t>月</a:t>
            </a:r>
            <a:r>
              <a:rPr lang="en-US" altLang="zh-CN" sz="1200" dirty="0" smtClean="0">
                <a:solidFill>
                  <a:schemeClr val="bg2"/>
                </a:solidFill>
                <a:latin typeface="微软雅黑" pitchFamily="34" charset="-122"/>
                <a:ea typeface="微软雅黑" pitchFamily="34" charset="-122"/>
              </a:rPr>
              <a:t>20</a:t>
            </a:r>
            <a:r>
              <a:rPr lang="zh-CN" altLang="en-US" sz="1200" dirty="0" smtClean="0">
                <a:solidFill>
                  <a:schemeClr val="bg2"/>
                </a:solidFill>
                <a:latin typeface="微软雅黑" pitchFamily="34" charset="-122"/>
                <a:ea typeface="微软雅黑" pitchFamily="34" charset="-122"/>
              </a:rPr>
              <a:t>日，</a:t>
            </a:r>
            <a:r>
              <a:rPr lang="zh-CN" altLang="en-US" sz="1200" dirty="0" smtClean="0">
                <a:solidFill>
                  <a:schemeClr val="accent2"/>
                </a:solidFill>
                <a:latin typeface="微软雅黑" pitchFamily="34" charset="-122"/>
                <a:ea typeface="微软雅黑" pitchFamily="34" charset="-122"/>
              </a:rPr>
              <a:t>海关总署</a:t>
            </a:r>
            <a:r>
              <a:rPr lang="zh-CN" altLang="en-US" sz="1200" dirty="0" smtClean="0">
                <a:solidFill>
                  <a:schemeClr val="bg2"/>
                </a:solidFill>
                <a:latin typeface="微软雅黑" pitchFamily="34" charset="-122"/>
                <a:ea typeface="微软雅黑" pitchFamily="34" charset="-122"/>
              </a:rPr>
              <a:t>发布</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关于开展原油期货保税交割业务的公告</a:t>
            </a:r>
            <a:r>
              <a:rPr lang="en-US" altLang="zh-CN" sz="1200" dirty="0" smtClean="0">
                <a:solidFill>
                  <a:schemeClr val="bg2"/>
                </a:solidFill>
                <a:latin typeface="微软雅黑" pitchFamily="34" charset="-122"/>
                <a:ea typeface="微软雅黑" pitchFamily="34" charset="-122"/>
              </a:rPr>
              <a:t>》</a:t>
            </a:r>
            <a:r>
              <a:rPr lang="zh-CN" altLang="en-US" sz="1200" dirty="0" smtClean="0">
                <a:solidFill>
                  <a:schemeClr val="bg2"/>
                </a:solidFill>
                <a:latin typeface="微软雅黑" pitchFamily="34" charset="-122"/>
                <a:ea typeface="微软雅黑" pitchFamily="34" charset="-122"/>
              </a:rPr>
              <a:t>（海关总署公告</a:t>
            </a:r>
            <a:r>
              <a:rPr lang="en-US" altLang="zh-CN" sz="1200" dirty="0" smtClean="0">
                <a:solidFill>
                  <a:schemeClr val="bg2"/>
                </a:solidFill>
                <a:latin typeface="微软雅黑" pitchFamily="34" charset="-122"/>
                <a:ea typeface="微软雅黑" pitchFamily="34" charset="-122"/>
              </a:rPr>
              <a:t>2015</a:t>
            </a:r>
            <a:r>
              <a:rPr lang="zh-CN" altLang="en-US" sz="1200" dirty="0" smtClean="0">
                <a:solidFill>
                  <a:schemeClr val="bg2"/>
                </a:solidFill>
                <a:latin typeface="微软雅黑" pitchFamily="34" charset="-122"/>
                <a:ea typeface="微软雅黑" pitchFamily="34" charset="-122"/>
              </a:rPr>
              <a:t>年第</a:t>
            </a:r>
            <a:r>
              <a:rPr lang="en-US" altLang="zh-CN" sz="1200" dirty="0" smtClean="0">
                <a:solidFill>
                  <a:schemeClr val="bg2"/>
                </a:solidFill>
                <a:latin typeface="微软雅黑" pitchFamily="34" charset="-122"/>
                <a:ea typeface="微软雅黑" pitchFamily="34" charset="-122"/>
              </a:rPr>
              <a:t>40</a:t>
            </a:r>
            <a:r>
              <a:rPr lang="zh-CN" altLang="en-US" sz="1200" dirty="0" smtClean="0">
                <a:solidFill>
                  <a:schemeClr val="bg2"/>
                </a:solidFill>
                <a:latin typeface="微软雅黑" pitchFamily="34" charset="-122"/>
                <a:ea typeface="微软雅黑" pitchFamily="34" charset="-122"/>
              </a:rPr>
              <a:t>号）。</a:t>
            </a:r>
          </a:p>
          <a:p>
            <a:pPr hangingPunct="1">
              <a:lnSpc>
                <a:spcPct val="150000"/>
              </a:lnSpc>
            </a:pPr>
            <a:endParaRPr lang="zh-CN" altLang="en-US" sz="1200" dirty="0">
              <a:solidFill>
                <a:schemeClr val="bg2"/>
              </a:solidFill>
              <a:latin typeface="微软雅黑" pitchFamily="34" charset="-122"/>
              <a:ea typeface="微软雅黑" pitchFamily="34" charset="-122"/>
            </a:endParaRPr>
          </a:p>
        </p:txBody>
      </p:sp>
      <p:pic>
        <p:nvPicPr>
          <p:cNvPr id="5" name="image6.png" descr="logo.psd"/>
          <p:cNvPicPr/>
          <p:nvPr/>
        </p:nvPicPr>
        <p:blipFill>
          <a:blip r:embed="rId3" cstate="print">
            <a:extLst/>
          </a:blip>
          <a:stretch>
            <a:fillRect/>
          </a:stretch>
        </p:blipFill>
        <p:spPr>
          <a:xfrm>
            <a:off x="0" y="4095291"/>
            <a:ext cx="1529350" cy="707185"/>
          </a:xfrm>
          <a:prstGeom prst="rect">
            <a:avLst/>
          </a:prstGeom>
          <a:ln w="12700">
            <a:miter lim="400000"/>
          </a:ln>
        </p:spPr>
      </p:pic>
      <p:sp>
        <p:nvSpPr>
          <p:cNvPr id="7"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376156444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明确境外参与者准入及监管方式</a:t>
            </a:r>
            <a:endParaRPr dirty="0"/>
          </a:p>
        </p:txBody>
      </p:sp>
      <p:sp>
        <p:nvSpPr>
          <p:cNvPr id="5" name="TextBox 3"/>
          <p:cNvSpPr txBox="1"/>
          <p:nvPr/>
        </p:nvSpPr>
        <p:spPr>
          <a:xfrm>
            <a:off x="0" y="689834"/>
            <a:ext cx="8316000" cy="792000"/>
          </a:xfrm>
          <a:prstGeom prst="rect">
            <a:avLst/>
          </a:prstGeom>
          <a:solidFill>
            <a:srgbClr val="002B62"/>
          </a:solidFill>
          <a:ln>
            <a:solidFill>
              <a:srgbClr val="002B62"/>
            </a:solidFill>
          </a:ln>
        </p:spPr>
        <p:style>
          <a:lnRef idx="1">
            <a:schemeClr val="accent6"/>
          </a:lnRef>
          <a:fillRef idx="3">
            <a:schemeClr val="accent6"/>
          </a:fillRef>
          <a:effectRef idx="2">
            <a:schemeClr val="accent6"/>
          </a:effectRef>
          <a:fontRef idx="minor">
            <a:schemeClr val="lt1"/>
          </a:fontRef>
        </p:style>
        <p:txBody>
          <a:bodyPr anchor="ctr" anchorCtr="0">
            <a:noAutofit/>
          </a:bodyPr>
          <a:lstStyle/>
          <a:p>
            <a:pPr>
              <a:defRPr/>
            </a:pP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r>
              <a:rPr lang="zh-CN" altLang="en-US" b="1" dirty="0">
                <a:solidFill>
                  <a:schemeClr val="bg1">
                    <a:lumMod val="95000"/>
                  </a:schemeClr>
                </a:solidFill>
                <a:latin typeface="微软雅黑" panose="020B0503020204020204" pitchFamily="34" charset="-122"/>
                <a:ea typeface="微软雅黑" panose="020B0503020204020204" pitchFamily="34" charset="-122"/>
              </a:rPr>
              <a:t>境外交易者和境外经纪机构从事境内特定品种期货交易管理暂行办法</a:t>
            </a:r>
            <a:r>
              <a:rPr lang="en-US" altLang="zh-CN" b="1" dirty="0" smtClean="0">
                <a:solidFill>
                  <a:schemeClr val="bg1">
                    <a:lumMod val="95000"/>
                  </a:schemeClr>
                </a:solidFill>
                <a:latin typeface="微软雅黑" panose="020B0503020204020204" pitchFamily="34" charset="-122"/>
                <a:ea typeface="微软雅黑" panose="020B0503020204020204" pitchFamily="34" charset="-122"/>
              </a:rPr>
              <a:t>》</a:t>
            </a:r>
          </a:p>
          <a:p>
            <a:pPr>
              <a:defRPr/>
            </a:pPr>
            <a:r>
              <a:rPr lang="zh-CN" altLang="en-US" b="1" dirty="0" smtClean="0">
                <a:solidFill>
                  <a:schemeClr val="bg1">
                    <a:lumMod val="95000"/>
                  </a:schemeClr>
                </a:solidFill>
                <a:latin typeface="微软雅黑" panose="020B0503020204020204" pitchFamily="34" charset="-122"/>
                <a:ea typeface="微软雅黑" panose="020B0503020204020204" pitchFamily="34" charset="-122"/>
              </a:rPr>
              <a:t>（中国证券监督管理委员会令 第</a:t>
            </a:r>
            <a:r>
              <a:rPr lang="en-US" altLang="zh-CN" b="1" dirty="0" smtClean="0">
                <a:solidFill>
                  <a:schemeClr val="bg1">
                    <a:lumMod val="95000"/>
                  </a:schemeClr>
                </a:solidFill>
                <a:latin typeface="微软雅黑" panose="020B0503020204020204" pitchFamily="34" charset="-122"/>
                <a:ea typeface="微软雅黑" panose="020B0503020204020204" pitchFamily="34" charset="-122"/>
              </a:rPr>
              <a:t>116</a:t>
            </a:r>
            <a:r>
              <a:rPr lang="zh-CN" altLang="en-US" b="1" dirty="0" smtClean="0">
                <a:solidFill>
                  <a:schemeClr val="bg1">
                    <a:lumMod val="95000"/>
                  </a:schemeClr>
                </a:solidFill>
                <a:latin typeface="微软雅黑" panose="020B0503020204020204" pitchFamily="34" charset="-122"/>
                <a:ea typeface="微软雅黑" panose="020B0503020204020204" pitchFamily="34" charset="-122"/>
              </a:rPr>
              <a:t>号）</a:t>
            </a:r>
            <a:endParaRPr lang="zh-CN" altLang="en-US"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2" name="矩形 1"/>
          <p:cNvSpPr/>
          <p:nvPr/>
        </p:nvSpPr>
        <p:spPr>
          <a:xfrm>
            <a:off x="428595" y="1800117"/>
            <a:ext cx="6299724" cy="2677656"/>
          </a:xfrm>
          <a:prstGeom prst="rect">
            <a:avLst/>
          </a:prstGeom>
        </p:spPr>
        <p:txBody>
          <a:bodyPr wrap="square">
            <a:spAutoFit/>
          </a:bodyPr>
          <a:lstStyle/>
          <a:p>
            <a:pPr hangingPunct="1">
              <a:lnSpc>
                <a:spcPct val="200000"/>
              </a:lnSpc>
            </a:pPr>
            <a:r>
              <a:rPr lang="en-US" altLang="zh-CN" sz="1400" b="1" dirty="0">
                <a:solidFill>
                  <a:srgbClr val="002B62"/>
                </a:solidFill>
                <a:latin typeface="微软雅黑" pitchFamily="34" charset="-122"/>
                <a:ea typeface="微软雅黑" pitchFamily="34" charset="-122"/>
              </a:rPr>
              <a:t>1</a:t>
            </a:r>
            <a:r>
              <a:rPr lang="zh-CN" altLang="en-US" sz="1400" b="1" dirty="0">
                <a:solidFill>
                  <a:srgbClr val="002B62"/>
                </a:solidFill>
                <a:latin typeface="微软雅黑" pitchFamily="34" charset="-122"/>
                <a:ea typeface="微软雅黑" pitchFamily="34" charset="-122"/>
              </a:rPr>
              <a:t>、参与模式：</a:t>
            </a:r>
            <a:r>
              <a:rPr lang="zh-CN" altLang="en-US" sz="1400" dirty="0">
                <a:solidFill>
                  <a:schemeClr val="bg2"/>
                </a:solidFill>
                <a:latin typeface="微软雅黑" pitchFamily="34" charset="-122"/>
                <a:ea typeface="微软雅黑" pitchFamily="34" charset="-122"/>
              </a:rPr>
              <a:t>境外交易者</a:t>
            </a:r>
            <a:r>
              <a:rPr lang="en-US" altLang="zh-CN" sz="1400" dirty="0">
                <a:solidFill>
                  <a:schemeClr val="bg2"/>
                </a:solidFill>
                <a:latin typeface="微软雅黑" pitchFamily="34" charset="-122"/>
                <a:ea typeface="微软雅黑" pitchFamily="34" charset="-122"/>
              </a:rPr>
              <a:t>+</a:t>
            </a:r>
            <a:r>
              <a:rPr lang="zh-CN" altLang="en-US" sz="1400" dirty="0">
                <a:solidFill>
                  <a:schemeClr val="bg2"/>
                </a:solidFill>
                <a:latin typeface="微软雅黑" pitchFamily="34" charset="-122"/>
                <a:ea typeface="微软雅黑" pitchFamily="34" charset="-122"/>
              </a:rPr>
              <a:t>境外经纪机构参与方式</a:t>
            </a:r>
          </a:p>
          <a:p>
            <a:pPr hangingPunct="1">
              <a:lnSpc>
                <a:spcPct val="200000"/>
              </a:lnSpc>
            </a:pPr>
            <a:r>
              <a:rPr lang="en-US" altLang="zh-CN" sz="1400" b="1" dirty="0">
                <a:solidFill>
                  <a:srgbClr val="002B62"/>
                </a:solidFill>
                <a:latin typeface="微软雅黑" pitchFamily="34" charset="-122"/>
                <a:ea typeface="微软雅黑" pitchFamily="34" charset="-122"/>
              </a:rPr>
              <a:t>2</a:t>
            </a:r>
            <a:r>
              <a:rPr lang="zh-CN" altLang="en-US" sz="1400" b="1" dirty="0">
                <a:solidFill>
                  <a:srgbClr val="002B62"/>
                </a:solidFill>
                <a:latin typeface="微软雅黑" pitchFamily="34" charset="-122"/>
                <a:ea typeface="微软雅黑" pitchFamily="34" charset="-122"/>
              </a:rPr>
              <a:t>、开户及交易编码：</a:t>
            </a:r>
            <a:r>
              <a:rPr lang="zh-CN" altLang="en-US" sz="1400" dirty="0">
                <a:solidFill>
                  <a:schemeClr val="bg2"/>
                </a:solidFill>
                <a:latin typeface="微软雅黑" pitchFamily="34" charset="-122"/>
                <a:ea typeface="微软雅黑" pitchFamily="34" charset="-122"/>
              </a:rPr>
              <a:t>境外交易者适用我国期货市场的统一开户原则</a:t>
            </a:r>
          </a:p>
          <a:p>
            <a:pPr hangingPunct="1">
              <a:lnSpc>
                <a:spcPct val="200000"/>
              </a:lnSpc>
            </a:pPr>
            <a:r>
              <a:rPr lang="en-US" altLang="zh-CN" sz="1400" b="1" dirty="0">
                <a:solidFill>
                  <a:srgbClr val="002B62"/>
                </a:solidFill>
                <a:latin typeface="微软雅黑" pitchFamily="34" charset="-122"/>
                <a:ea typeface="微软雅黑" pitchFamily="34" charset="-122"/>
              </a:rPr>
              <a:t>3</a:t>
            </a:r>
            <a:r>
              <a:rPr lang="zh-CN" altLang="en-US" sz="1400" b="1" dirty="0">
                <a:solidFill>
                  <a:srgbClr val="002B62"/>
                </a:solidFill>
                <a:latin typeface="微软雅黑" pitchFamily="34" charset="-122"/>
                <a:ea typeface="微软雅黑" pitchFamily="34" charset="-122"/>
              </a:rPr>
              <a:t>、交易者适当性：</a:t>
            </a:r>
            <a:r>
              <a:rPr lang="zh-CN" altLang="en-US" sz="1400" dirty="0">
                <a:solidFill>
                  <a:schemeClr val="bg2"/>
                </a:solidFill>
                <a:latin typeface="微软雅黑" pitchFamily="34" charset="-122"/>
                <a:ea typeface="微软雅黑" pitchFamily="34" charset="-122"/>
              </a:rPr>
              <a:t>明确实施交易者适当性管理，由交易所制定具体标准</a:t>
            </a:r>
          </a:p>
          <a:p>
            <a:pPr hangingPunct="1">
              <a:lnSpc>
                <a:spcPct val="200000"/>
              </a:lnSpc>
            </a:pPr>
            <a:r>
              <a:rPr lang="en-US" altLang="zh-CN" sz="1400" b="1" dirty="0">
                <a:solidFill>
                  <a:srgbClr val="002B62"/>
                </a:solidFill>
                <a:latin typeface="微软雅黑" pitchFamily="34" charset="-122"/>
                <a:ea typeface="微软雅黑" pitchFamily="34" charset="-122"/>
              </a:rPr>
              <a:t>4</a:t>
            </a:r>
            <a:r>
              <a:rPr lang="zh-CN" altLang="en-US" sz="1400" b="1" dirty="0">
                <a:solidFill>
                  <a:srgbClr val="002B62"/>
                </a:solidFill>
                <a:latin typeface="微软雅黑" pitchFamily="34" charset="-122"/>
                <a:ea typeface="微软雅黑" pitchFamily="34" charset="-122"/>
              </a:rPr>
              <a:t>、结算模式：</a:t>
            </a:r>
            <a:r>
              <a:rPr lang="zh-CN" altLang="en-US" sz="1400" dirty="0">
                <a:solidFill>
                  <a:schemeClr val="bg2"/>
                </a:solidFill>
                <a:latin typeface="微软雅黑" pitchFamily="34" charset="-122"/>
                <a:ea typeface="微软雅黑" pitchFamily="34" charset="-122"/>
              </a:rPr>
              <a:t>由交易所的统一结算，境外参与者不具有直接结算资格</a:t>
            </a:r>
          </a:p>
          <a:p>
            <a:pPr hangingPunct="1">
              <a:lnSpc>
                <a:spcPct val="200000"/>
              </a:lnSpc>
            </a:pPr>
            <a:r>
              <a:rPr lang="en-US" altLang="zh-CN" sz="1400" b="1" dirty="0">
                <a:solidFill>
                  <a:srgbClr val="002B62"/>
                </a:solidFill>
                <a:latin typeface="微软雅黑" pitchFamily="34" charset="-122"/>
                <a:ea typeface="微软雅黑" pitchFamily="34" charset="-122"/>
              </a:rPr>
              <a:t>5</a:t>
            </a:r>
            <a:r>
              <a:rPr lang="zh-CN" altLang="en-US" sz="1400" b="1" dirty="0">
                <a:solidFill>
                  <a:srgbClr val="002B62"/>
                </a:solidFill>
                <a:latin typeface="微软雅黑" pitchFamily="34" charset="-122"/>
                <a:ea typeface="微软雅黑" pitchFamily="34" charset="-122"/>
              </a:rPr>
              <a:t>、风险控制：</a:t>
            </a:r>
            <a:r>
              <a:rPr lang="zh-CN" altLang="en-US" sz="1400" dirty="0">
                <a:solidFill>
                  <a:schemeClr val="bg2"/>
                </a:solidFill>
                <a:latin typeface="微软雅黑" pitchFamily="34" charset="-122"/>
                <a:ea typeface="微软雅黑" pitchFamily="34" charset="-122"/>
              </a:rPr>
              <a:t>保证金的存管和运行、大户持仓报告、风控处置措施</a:t>
            </a:r>
          </a:p>
          <a:p>
            <a:pPr hangingPunct="1">
              <a:lnSpc>
                <a:spcPct val="200000"/>
              </a:lnSpc>
            </a:pPr>
            <a:r>
              <a:rPr lang="en-US" altLang="zh-CN" sz="1400" b="1" dirty="0">
                <a:solidFill>
                  <a:srgbClr val="002B62"/>
                </a:solidFill>
                <a:latin typeface="微软雅黑" pitchFamily="34" charset="-122"/>
                <a:ea typeface="微软雅黑" pitchFamily="34" charset="-122"/>
              </a:rPr>
              <a:t>6</a:t>
            </a:r>
            <a:r>
              <a:rPr lang="zh-CN" altLang="en-US" sz="1400" b="1" dirty="0">
                <a:solidFill>
                  <a:srgbClr val="002B62"/>
                </a:solidFill>
                <a:latin typeface="微软雅黑" pitchFamily="34" charset="-122"/>
                <a:ea typeface="微软雅黑" pitchFamily="34" charset="-122"/>
              </a:rPr>
              <a:t>、监督管理：</a:t>
            </a:r>
            <a:r>
              <a:rPr lang="zh-CN" altLang="en-US" sz="1400" dirty="0">
                <a:solidFill>
                  <a:schemeClr val="bg2"/>
                </a:solidFill>
                <a:latin typeface="微软雅黑" pitchFamily="34" charset="-122"/>
                <a:ea typeface="微软雅黑" pitchFamily="34" charset="-122"/>
              </a:rPr>
              <a:t>证监会及派出机构的监管</a:t>
            </a:r>
          </a:p>
        </p:txBody>
      </p:sp>
    </p:spTree>
    <p:extLst>
      <p:ext uri="{BB962C8B-B14F-4D97-AF65-F5344CB8AC3E}">
        <p14:creationId xmlns:p14="http://schemas.microsoft.com/office/powerpoint/2010/main" val="390799298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明确境外参与者准入及监管方式</a:t>
            </a:r>
            <a:endParaRPr dirty="0"/>
          </a:p>
        </p:txBody>
      </p:sp>
      <p:grpSp>
        <p:nvGrpSpPr>
          <p:cNvPr id="51" name="组合 50"/>
          <p:cNvGrpSpPr/>
          <p:nvPr/>
        </p:nvGrpSpPr>
        <p:grpSpPr>
          <a:xfrm>
            <a:off x="763693" y="1025587"/>
            <a:ext cx="7296759" cy="3584215"/>
            <a:chOff x="763693" y="1025587"/>
            <a:chExt cx="7296759" cy="3584215"/>
          </a:xfrm>
        </p:grpSpPr>
        <p:cxnSp>
          <p:nvCxnSpPr>
            <p:cNvPr id="7" name="直接箭头连接符 6"/>
            <p:cNvCxnSpPr>
              <a:endCxn id="11" idx="1"/>
            </p:cNvCxnSpPr>
            <p:nvPr/>
          </p:nvCxnSpPr>
          <p:spPr>
            <a:xfrm>
              <a:off x="1022048" y="1835406"/>
              <a:ext cx="498356" cy="424"/>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8" name="组合 5"/>
            <p:cNvGrpSpPr>
              <a:grpSpLocks/>
            </p:cNvGrpSpPr>
            <p:nvPr/>
          </p:nvGrpSpPr>
          <p:grpSpPr bwMode="auto">
            <a:xfrm>
              <a:off x="2996594" y="1151188"/>
              <a:ext cx="954355" cy="3458614"/>
              <a:chOff x="1166093" y="1772816"/>
              <a:chExt cx="1403350" cy="2341563"/>
            </a:xfrm>
          </p:grpSpPr>
          <p:sp>
            <p:nvSpPr>
              <p:cNvPr id="41" name="圆角矩形 40"/>
              <p:cNvSpPr/>
              <p:nvPr/>
            </p:nvSpPr>
            <p:spPr>
              <a:xfrm>
                <a:off x="1166093" y="1772816"/>
                <a:ext cx="1403350" cy="2341563"/>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endPar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p:txBody>
          </p:sp>
          <p:sp>
            <p:nvSpPr>
              <p:cNvPr id="42" name="流程图: 磁盘 41"/>
              <p:cNvSpPr/>
              <p:nvPr/>
            </p:nvSpPr>
            <p:spPr>
              <a:xfrm>
                <a:off x="1325564" y="3171057"/>
                <a:ext cx="1084407" cy="557487"/>
              </a:xfrm>
              <a:prstGeom prst="flowChartMagneticDisk">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en-US" altLang="zh-CN"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SC</a:t>
                </a:r>
              </a:p>
              <a:p>
                <a:pPr algn="ctr">
                  <a:spcBef>
                    <a:spcPts val="0"/>
                  </a:spcBef>
                  <a:spcAft>
                    <a:spcPts val="0"/>
                  </a:spcAft>
                </a:pPr>
                <a:r>
                  <a:rPr lang="zh-CN" altLang="en-US"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原油</a:t>
                </a:r>
                <a:endPar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p:txBody>
          </p:sp>
          <p:sp>
            <p:nvSpPr>
              <p:cNvPr id="43" name="TextBox 9"/>
              <p:cNvSpPr txBox="1"/>
              <p:nvPr/>
            </p:nvSpPr>
            <p:spPr>
              <a:xfrm>
                <a:off x="1166093" y="2316500"/>
                <a:ext cx="1403350" cy="279223"/>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vert="horz" rtlCol="0" anchor="ctr"/>
              <a:lstStyle>
                <a:defPPr>
                  <a:defRPr lang="zh-CN"/>
                </a:defPPr>
                <a:lvl1pPr algn="ctr">
                  <a:lnSpc>
                    <a:spcPts val="3000"/>
                  </a:lnSpc>
                  <a:spcBef>
                    <a:spcPts val="0"/>
                  </a:spcBef>
                  <a:spcAft>
                    <a:spcPts val="0"/>
                  </a:spcAft>
                  <a:defRPr sz="2400"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黑体" pitchFamily="49" charset="-122"/>
                    <a:ea typeface="黑体" pitchFamily="49" charset="-122"/>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lnSpc>
                    <a:spcPct val="100000"/>
                  </a:lnSpc>
                </a:pPr>
                <a:r>
                  <a:rPr lang="zh-CN" altLang="en-US" sz="1400"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能</a:t>
                </a:r>
                <a:endParaRPr lang="en-US" altLang="zh-CN" sz="1400"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a:p>
                <a:pPr>
                  <a:lnSpc>
                    <a:spcPct val="100000"/>
                  </a:lnSpc>
                </a:pPr>
                <a:r>
                  <a:rPr lang="zh-CN" altLang="en-US" sz="1400"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源</a:t>
                </a:r>
                <a:endParaRPr lang="en-US" altLang="zh-CN" sz="1400"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a:p>
                <a:pPr>
                  <a:lnSpc>
                    <a:spcPct val="100000"/>
                  </a:lnSpc>
                </a:pPr>
                <a:r>
                  <a:rPr lang="zh-CN" altLang="en-US" sz="1400"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中</a:t>
                </a:r>
                <a:endParaRPr lang="en-US" altLang="zh-CN" sz="1400"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a:p>
                <a:pPr>
                  <a:lnSpc>
                    <a:spcPct val="100000"/>
                  </a:lnSpc>
                </a:pPr>
                <a:r>
                  <a:rPr lang="zh-CN" altLang="en-US" sz="1400"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心</a:t>
                </a:r>
                <a:endParaRPr lang="zh-CN" altLang="en-US" sz="1400"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p:txBody>
          </p:sp>
        </p:grpSp>
        <p:sp>
          <p:nvSpPr>
            <p:cNvPr id="9" name="流程图: 终止 8"/>
            <p:cNvSpPr/>
            <p:nvPr/>
          </p:nvSpPr>
          <p:spPr>
            <a:xfrm>
              <a:off x="4986865" y="1077641"/>
              <a:ext cx="1654158" cy="545408"/>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境外特殊参与者</a:t>
              </a:r>
              <a:endParaRPr lang="en-US" altLang="zh-CN"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（非经纪）</a:t>
              </a:r>
            </a:p>
          </p:txBody>
        </p:sp>
        <p:sp>
          <p:nvSpPr>
            <p:cNvPr id="10" name="流程图: 终止 9"/>
            <p:cNvSpPr/>
            <p:nvPr/>
          </p:nvSpPr>
          <p:spPr>
            <a:xfrm>
              <a:off x="4986865" y="1781137"/>
              <a:ext cx="1654158" cy="545408"/>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境外特殊参与者</a:t>
              </a:r>
              <a:endParaRPr lang="en-US" altLang="zh-CN"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（经纪）</a:t>
              </a:r>
            </a:p>
          </p:txBody>
        </p:sp>
        <p:sp>
          <p:nvSpPr>
            <p:cNvPr id="11" name="流程图: 终止 10"/>
            <p:cNvSpPr/>
            <p:nvPr/>
          </p:nvSpPr>
          <p:spPr>
            <a:xfrm>
              <a:off x="1520404" y="1563126"/>
              <a:ext cx="1157330" cy="545408"/>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境内期货</a:t>
              </a:r>
              <a:r>
                <a:rPr lang="zh-CN" altLang="en-US"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公司会员</a:t>
              </a:r>
              <a:endPar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p:txBody>
        </p:sp>
        <p:sp>
          <p:nvSpPr>
            <p:cNvPr id="12" name="流程图: 终止 11"/>
            <p:cNvSpPr/>
            <p:nvPr/>
          </p:nvSpPr>
          <p:spPr>
            <a:xfrm>
              <a:off x="1519528" y="3027942"/>
              <a:ext cx="1158496" cy="545408"/>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境内非期货</a:t>
              </a:r>
              <a:r>
                <a:rPr lang="zh-CN" altLang="en-US"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公司会员</a:t>
              </a:r>
              <a:endPar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p:txBody>
        </p:sp>
        <p:cxnSp>
          <p:nvCxnSpPr>
            <p:cNvPr id="13" name="直接箭头连接符 12"/>
            <p:cNvCxnSpPr>
              <a:stCxn id="11" idx="3"/>
            </p:cNvCxnSpPr>
            <p:nvPr/>
          </p:nvCxnSpPr>
          <p:spPr>
            <a:xfrm>
              <a:off x="2677734" y="1835830"/>
              <a:ext cx="318860" cy="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stCxn id="12" idx="3"/>
            </p:cNvCxnSpPr>
            <p:nvPr/>
          </p:nvCxnSpPr>
          <p:spPr>
            <a:xfrm>
              <a:off x="2678023" y="3300646"/>
              <a:ext cx="317694" cy="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9" idx="1"/>
            </p:cNvCxnSpPr>
            <p:nvPr/>
          </p:nvCxnSpPr>
          <p:spPr>
            <a:xfrm rot="10800000">
              <a:off x="3953398" y="1348216"/>
              <a:ext cx="1033467" cy="2129"/>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10" idx="1"/>
            </p:cNvCxnSpPr>
            <p:nvPr/>
          </p:nvCxnSpPr>
          <p:spPr>
            <a:xfrm rot="10800000">
              <a:off x="3953398" y="2051712"/>
              <a:ext cx="1033467" cy="2129"/>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7" name="圆角矩形 16"/>
            <p:cNvSpPr/>
            <p:nvPr/>
          </p:nvSpPr>
          <p:spPr>
            <a:xfrm>
              <a:off x="763693" y="1151188"/>
              <a:ext cx="462932" cy="34586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境内投资者</a:t>
              </a:r>
            </a:p>
          </p:txBody>
        </p:sp>
        <p:cxnSp>
          <p:nvCxnSpPr>
            <p:cNvPr id="18" name="直接箭头连接符 17"/>
            <p:cNvCxnSpPr>
              <a:endCxn id="10" idx="3"/>
            </p:cNvCxnSpPr>
            <p:nvPr/>
          </p:nvCxnSpPr>
          <p:spPr>
            <a:xfrm flipH="1">
              <a:off x="6641023" y="1918227"/>
              <a:ext cx="1419429" cy="135613"/>
            </a:xfrm>
            <a:prstGeom prst="straightConnector1">
              <a:avLst/>
            </a:prstGeom>
            <a:gradFill>
              <a:gsLst>
                <a:gs pos="0">
                  <a:srgbClr val="C00000"/>
                </a:gs>
                <a:gs pos="80000">
                  <a:srgbClr val="FF6446"/>
                </a:gs>
                <a:gs pos="100000">
                  <a:srgbClr val="FF6446"/>
                </a:gs>
              </a:gsLst>
              <a:lin ang="16200000" scaled="0"/>
            </a:gradFill>
            <a:ln>
              <a:noFill/>
            </a:ln>
          </p:spPr>
          <p:style>
            <a:lnRef idx="1">
              <a:schemeClr val="accent6"/>
            </a:lnRef>
            <a:fillRef idx="3">
              <a:schemeClr val="accent6"/>
            </a:fillRef>
            <a:effectRef idx="2">
              <a:schemeClr val="accent6"/>
            </a:effectRef>
            <a:fontRef idx="minor">
              <a:schemeClr val="lt1"/>
            </a:fontRef>
          </p:style>
        </p:cxnSp>
        <p:cxnSp>
          <p:nvCxnSpPr>
            <p:cNvPr id="38" name="直接箭头连接符 37"/>
            <p:cNvCxnSpPr/>
            <p:nvPr/>
          </p:nvCxnSpPr>
          <p:spPr>
            <a:xfrm flipH="1">
              <a:off x="3952131" y="4401009"/>
              <a:ext cx="665465" cy="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3950949" y="3350474"/>
              <a:ext cx="3676998" cy="275383"/>
              <a:chOff x="4657725" y="3886113"/>
              <a:chExt cx="4575079" cy="363537"/>
            </a:xfrm>
          </p:grpSpPr>
          <p:cxnSp>
            <p:nvCxnSpPr>
              <p:cNvPr id="31" name="直接箭头连接符 30"/>
              <p:cNvCxnSpPr/>
              <p:nvPr/>
            </p:nvCxnSpPr>
            <p:spPr>
              <a:xfrm rot="10800000">
                <a:off x="8375548" y="4059997"/>
                <a:ext cx="857256" cy="1588"/>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2" name="流程图: 终止 31"/>
              <p:cNvSpPr/>
              <p:nvPr/>
            </p:nvSpPr>
            <p:spPr>
              <a:xfrm>
                <a:off x="7018226" y="3886113"/>
                <a:ext cx="1425575" cy="363537"/>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境外中介</a:t>
                </a:r>
              </a:p>
            </p:txBody>
          </p:sp>
          <p:cxnSp>
            <p:nvCxnSpPr>
              <p:cNvPr id="33" name="直接箭头连接符 32"/>
              <p:cNvCxnSpPr/>
              <p:nvPr/>
            </p:nvCxnSpPr>
            <p:spPr>
              <a:xfrm rot="10800000" flipV="1">
                <a:off x="6160971" y="4078127"/>
                <a:ext cx="841575" cy="2230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flipH="1">
                <a:off x="4657725" y="4074152"/>
                <a:ext cx="642937" cy="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3950948" y="2971668"/>
              <a:ext cx="3664117" cy="1727"/>
              <a:chOff x="4657724" y="3282704"/>
              <a:chExt cx="4559052" cy="2280"/>
            </a:xfrm>
          </p:grpSpPr>
          <p:cxnSp>
            <p:nvCxnSpPr>
              <p:cNvPr id="29" name="直接箭头连接符 28"/>
              <p:cNvCxnSpPr/>
              <p:nvPr/>
            </p:nvCxnSpPr>
            <p:spPr>
              <a:xfrm rot="10800000">
                <a:off x="6089532" y="3282704"/>
                <a:ext cx="3127244" cy="228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flipH="1">
                <a:off x="4657724" y="3284984"/>
                <a:ext cx="756000" cy="0"/>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22" name="流程图: 终止 21"/>
            <p:cNvSpPr/>
            <p:nvPr/>
          </p:nvSpPr>
          <p:spPr>
            <a:xfrm>
              <a:off x="4297888" y="2755208"/>
              <a:ext cx="861222" cy="1854594"/>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境内</a:t>
              </a:r>
              <a:r>
                <a:rPr lang="zh-CN" altLang="en-US"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期货</a:t>
              </a:r>
              <a:endParaRPr lang="en-US" altLang="zh-CN"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a:p>
              <a:pPr algn="ctr">
                <a:spcBef>
                  <a:spcPts val="0"/>
                </a:spcBef>
                <a:spcAft>
                  <a:spcPts val="0"/>
                </a:spcAft>
              </a:pPr>
              <a:r>
                <a:rPr lang="zh-CN" altLang="en-US"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公司</a:t>
              </a:r>
              <a:endPar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p:txBody>
        </p:sp>
        <p:cxnSp>
          <p:nvCxnSpPr>
            <p:cNvPr id="23" name="直接箭头连接符 22"/>
            <p:cNvCxnSpPr/>
            <p:nvPr/>
          </p:nvCxnSpPr>
          <p:spPr>
            <a:xfrm rot="10800000">
              <a:off x="6537065" y="1889367"/>
              <a:ext cx="1101754" cy="1203"/>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4" name="圆角矩形 23"/>
            <p:cNvSpPr/>
            <p:nvPr/>
          </p:nvSpPr>
          <p:spPr>
            <a:xfrm>
              <a:off x="7596238" y="1151188"/>
              <a:ext cx="462932" cy="3458612"/>
            </a:xfrm>
            <a:prstGeom prst="round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境外投资者</a:t>
              </a:r>
            </a:p>
          </p:txBody>
        </p:sp>
        <p:sp>
          <p:nvSpPr>
            <p:cNvPr id="25" name="椭圆 24"/>
            <p:cNvSpPr/>
            <p:nvPr/>
          </p:nvSpPr>
          <p:spPr>
            <a:xfrm>
              <a:off x="4356831" y="1025587"/>
              <a:ext cx="466353" cy="1303913"/>
            </a:xfrm>
            <a:prstGeom prst="ellipse">
              <a:avLst/>
            </a:prstGeom>
            <a:ln/>
          </p:spPr>
          <p:style>
            <a:lnRef idx="2">
              <a:schemeClr val="accent6"/>
            </a:lnRef>
            <a:fillRef idx="1">
              <a:schemeClr val="lt1"/>
            </a:fillRef>
            <a:effectRef idx="0">
              <a:schemeClr val="accent6"/>
            </a:effectRef>
            <a:fontRef idx="minor">
              <a:schemeClr val="dk1"/>
            </a:fontRef>
          </p:style>
          <p:txBody>
            <a:bodyPr vert="horz" rtlCol="0" anchor="t" anchorCtr="0"/>
            <a:lstStyle/>
            <a:p>
              <a:pPr algn="ctr">
                <a:spcBef>
                  <a:spcPts val="0"/>
                </a:spcBef>
                <a:spcAft>
                  <a:spcPts val="0"/>
                </a:spcAft>
              </a:pPr>
              <a:r>
                <a:rPr lang="zh-CN" altLang="en-US" sz="11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微软雅黑" pitchFamily="34" charset="-122"/>
                  <a:ea typeface="微软雅黑" pitchFamily="34" charset="-122"/>
                </a:rPr>
                <a:t>委托结算</a:t>
              </a:r>
            </a:p>
          </p:txBody>
        </p:sp>
        <p:cxnSp>
          <p:nvCxnSpPr>
            <p:cNvPr id="26" name="直接箭头连接符 25"/>
            <p:cNvCxnSpPr>
              <a:stCxn id="25" idx="4"/>
            </p:cNvCxnSpPr>
            <p:nvPr/>
          </p:nvCxnSpPr>
          <p:spPr>
            <a:xfrm>
              <a:off x="4590008" y="2329500"/>
              <a:ext cx="0" cy="436374"/>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7" name="流程图: 终止 26"/>
            <p:cNvSpPr/>
            <p:nvPr/>
          </p:nvSpPr>
          <p:spPr>
            <a:xfrm>
              <a:off x="6824140" y="1618792"/>
              <a:ext cx="631563" cy="487036"/>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smtClean="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境外中介</a:t>
              </a:r>
              <a:endPar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endParaRPr>
            </a:p>
          </p:txBody>
        </p:sp>
        <p:cxnSp>
          <p:nvCxnSpPr>
            <p:cNvPr id="28" name="直接箭头连接符 27"/>
            <p:cNvCxnSpPr/>
            <p:nvPr/>
          </p:nvCxnSpPr>
          <p:spPr>
            <a:xfrm rot="10800000">
              <a:off x="6479651" y="2268173"/>
              <a:ext cx="1101754" cy="1203"/>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6" name="TextBox 74"/>
            <p:cNvSpPr txBox="1">
              <a:spLocks noChangeArrowheads="1"/>
            </p:cNvSpPr>
            <p:nvPr/>
          </p:nvSpPr>
          <p:spPr bwMode="auto">
            <a:xfrm>
              <a:off x="5577984" y="3625857"/>
              <a:ext cx="1803334" cy="260343"/>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vert="horz" rtlCol="0" anchor="ctr"/>
            <a:lstStyle>
              <a:defPPr>
                <a:defRPr lang="zh-CN"/>
              </a:defPPr>
              <a:lvl1pPr algn="ctr">
                <a:lnSpc>
                  <a:spcPts val="3000"/>
                </a:lnSpc>
                <a:spcBef>
                  <a:spcPts val="0"/>
                </a:spcBef>
                <a:spcAft>
                  <a:spcPts val="0"/>
                </a:spcAft>
                <a:defRPr sz="1600"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黑体" pitchFamily="49" charset="-122"/>
                  <a:ea typeface="黑体" pitchFamily="49" charset="-122"/>
                </a:defRPr>
              </a:lvl1pPr>
            </a:lstStyle>
            <a:p>
              <a:r>
                <a:rPr lang="zh-CN" altLang="en-US" sz="800" dirty="0">
                  <a:solidFill>
                    <a:schemeClr val="tx1"/>
                  </a:solidFill>
                  <a:effectLst/>
                  <a:latin typeface="微软雅黑" pitchFamily="34" charset="-122"/>
                  <a:ea typeface="微软雅黑" pitchFamily="34" charset="-122"/>
                </a:rPr>
                <a:t>再委托（二级代理）</a:t>
              </a:r>
            </a:p>
          </p:txBody>
        </p:sp>
        <p:sp>
          <p:nvSpPr>
            <p:cNvPr id="48" name="流程图: 终止 47"/>
            <p:cNvSpPr/>
            <p:nvPr/>
          </p:nvSpPr>
          <p:spPr>
            <a:xfrm>
              <a:off x="5848087" y="4015555"/>
              <a:ext cx="1145737" cy="275383"/>
            </a:xfrm>
            <a:prstGeom prst="flowChartTerminator">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lt1"/>
            </a:fontRef>
          </p:style>
          <p:txBody>
            <a:bodyPr vert="horz" rtlCol="0" anchor="ctr"/>
            <a:lstStyle/>
            <a:p>
              <a:pPr algn="ctr">
                <a:spcBef>
                  <a:spcPts val="0"/>
                </a:spcBef>
                <a:spcAft>
                  <a:spcPts val="0"/>
                </a:spcAft>
              </a:pPr>
              <a:r>
                <a:rPr lang="zh-CN" altLang="en-US" sz="1100" cap="all" dirty="0">
                  <a:ln w="9000" cmpd="sng">
                    <a:solidFill>
                      <a:schemeClr val="bg1">
                        <a:lumMod val="95000"/>
                      </a:schemeClr>
                    </a:solidFill>
                    <a:prstDash val="solid"/>
                  </a:ln>
                  <a:solidFill>
                    <a:schemeClr val="bg1">
                      <a:lumMod val="95000"/>
                    </a:schemeClr>
                  </a:solidFill>
                  <a:effectLst/>
                  <a:latin typeface="微软雅黑" pitchFamily="34" charset="-122"/>
                  <a:ea typeface="微软雅黑" pitchFamily="34" charset="-122"/>
                </a:rPr>
                <a:t>境外中介</a:t>
              </a:r>
            </a:p>
          </p:txBody>
        </p:sp>
        <p:sp>
          <p:nvSpPr>
            <p:cNvPr id="49" name="TextBox 74"/>
            <p:cNvSpPr txBox="1">
              <a:spLocks noChangeArrowheads="1"/>
            </p:cNvSpPr>
            <p:nvPr/>
          </p:nvSpPr>
          <p:spPr bwMode="auto">
            <a:xfrm>
              <a:off x="5635398" y="4296612"/>
              <a:ext cx="1803334" cy="208793"/>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vert="horz" rtlCol="0" anchor="ctr"/>
            <a:lstStyle>
              <a:defPPr>
                <a:defRPr lang="zh-CN"/>
              </a:defPPr>
              <a:lvl1pPr algn="ctr">
                <a:lnSpc>
                  <a:spcPts val="3000"/>
                </a:lnSpc>
                <a:spcBef>
                  <a:spcPts val="0"/>
                </a:spcBef>
                <a:spcAft>
                  <a:spcPts val="0"/>
                </a:spcAft>
                <a:defRPr sz="1600"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黑体" pitchFamily="49" charset="-122"/>
                  <a:ea typeface="黑体" pitchFamily="49" charset="-122"/>
                </a:defRPr>
              </a:lvl1pPr>
            </a:lstStyle>
            <a:p>
              <a:r>
                <a:rPr lang="en-US" altLang="zh-CN" sz="800" dirty="0" err="1" smtClean="0">
                  <a:solidFill>
                    <a:schemeClr val="tx1"/>
                  </a:solidFill>
                  <a:effectLst/>
                  <a:latin typeface="微软雅黑" pitchFamily="34" charset="-122"/>
                  <a:ea typeface="微软雅黑" pitchFamily="34" charset="-122"/>
                </a:rPr>
                <a:t>ib</a:t>
              </a:r>
              <a:endParaRPr lang="zh-CN" altLang="en-US" sz="800" dirty="0">
                <a:solidFill>
                  <a:schemeClr val="tx1"/>
                </a:solidFill>
                <a:effectLst/>
                <a:latin typeface="微软雅黑" pitchFamily="34" charset="-122"/>
                <a:ea typeface="微软雅黑" pitchFamily="34" charset="-122"/>
              </a:endParaRPr>
            </a:p>
          </p:txBody>
        </p:sp>
        <p:cxnSp>
          <p:nvCxnSpPr>
            <p:cNvPr id="50" name="直接箭头连接符 49"/>
            <p:cNvCxnSpPr/>
            <p:nvPr/>
          </p:nvCxnSpPr>
          <p:spPr>
            <a:xfrm rot="10800000">
              <a:off x="5068034" y="4348480"/>
              <a:ext cx="2513371" cy="1727"/>
            </a:xfrm>
            <a:prstGeom prst="straightConnector1">
              <a:avLst/>
            </a:prstGeom>
            <a:ln w="5715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10089340"/>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明确计价货币、外汇流动及人民币账户管理方式</a:t>
            </a:r>
            <a:endParaRPr dirty="0"/>
          </a:p>
        </p:txBody>
      </p:sp>
      <p:sp>
        <p:nvSpPr>
          <p:cNvPr id="5" name="TextBox 3"/>
          <p:cNvSpPr txBox="1"/>
          <p:nvPr/>
        </p:nvSpPr>
        <p:spPr>
          <a:xfrm>
            <a:off x="0" y="689834"/>
            <a:ext cx="8316000" cy="792000"/>
          </a:xfrm>
          <a:prstGeom prst="rect">
            <a:avLst/>
          </a:prstGeom>
          <a:solidFill>
            <a:srgbClr val="002B62"/>
          </a:solidFill>
          <a:ln>
            <a:solidFill>
              <a:srgbClr val="002B62"/>
            </a:solidFill>
          </a:ln>
        </p:spPr>
        <p:style>
          <a:lnRef idx="1">
            <a:schemeClr val="accent6"/>
          </a:lnRef>
          <a:fillRef idx="3">
            <a:schemeClr val="accent6"/>
          </a:fillRef>
          <a:effectRef idx="2">
            <a:schemeClr val="accent6"/>
          </a:effectRef>
          <a:fontRef idx="minor">
            <a:schemeClr val="lt1"/>
          </a:fontRef>
        </p:style>
        <p:txBody>
          <a:bodyPr anchor="ctr" anchorCtr="0">
            <a:noAutofit/>
          </a:bodyPr>
          <a:lstStyle/>
          <a:p>
            <a:pPr>
              <a:defRPr/>
            </a:pP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r>
              <a:rPr lang="zh-CN" altLang="en-US" b="1" dirty="0">
                <a:solidFill>
                  <a:schemeClr val="bg1">
                    <a:lumMod val="95000"/>
                  </a:schemeClr>
                </a:solidFill>
                <a:latin typeface="微软雅黑" panose="020B0503020204020204" pitchFamily="34" charset="-122"/>
                <a:ea typeface="微软雅黑" panose="020B0503020204020204" pitchFamily="34" charset="-122"/>
              </a:rPr>
              <a:t>做好境内原油期货交易跨境结算管理工作</a:t>
            </a: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p>
          <a:p>
            <a:pPr>
              <a:defRPr/>
            </a:pPr>
            <a:r>
              <a:rPr lang="zh-CN" altLang="en-US" b="1" dirty="0">
                <a:solidFill>
                  <a:schemeClr val="bg1">
                    <a:lumMod val="95000"/>
                  </a:schemeClr>
                </a:solidFill>
                <a:latin typeface="微软雅黑" panose="020B0503020204020204" pitchFamily="34" charset="-122"/>
                <a:ea typeface="微软雅黑" panose="020B0503020204020204" pitchFamily="34" charset="-122"/>
              </a:rPr>
              <a:t>（中国人民银行公告</a:t>
            </a:r>
            <a:r>
              <a:rPr lang="en-US" altLang="zh-CN" b="1" dirty="0">
                <a:solidFill>
                  <a:schemeClr val="bg1">
                    <a:lumMod val="95000"/>
                  </a:schemeClr>
                </a:solidFill>
                <a:latin typeface="微软雅黑" panose="020B0503020204020204" pitchFamily="34" charset="-122"/>
                <a:ea typeface="微软雅黑" panose="020B0503020204020204" pitchFamily="34" charset="-122"/>
              </a:rPr>
              <a:t>〔2015〕</a:t>
            </a:r>
            <a:r>
              <a:rPr lang="zh-CN" altLang="en-US" b="1" dirty="0">
                <a:solidFill>
                  <a:schemeClr val="bg1">
                    <a:lumMod val="95000"/>
                  </a:schemeClr>
                </a:solidFill>
                <a:latin typeface="微软雅黑" panose="020B0503020204020204" pitchFamily="34" charset="-122"/>
                <a:ea typeface="微软雅黑" panose="020B0503020204020204" pitchFamily="34" charset="-122"/>
              </a:rPr>
              <a:t>第</a:t>
            </a:r>
            <a:r>
              <a:rPr lang="en-US" altLang="zh-CN" b="1" dirty="0">
                <a:solidFill>
                  <a:schemeClr val="bg1">
                    <a:lumMod val="95000"/>
                  </a:schemeClr>
                </a:solidFill>
                <a:latin typeface="微软雅黑" panose="020B0503020204020204" pitchFamily="34" charset="-122"/>
                <a:ea typeface="微软雅黑" panose="020B0503020204020204" pitchFamily="34" charset="-122"/>
              </a:rPr>
              <a:t>19</a:t>
            </a:r>
            <a:r>
              <a:rPr lang="zh-CN" altLang="en-US" b="1" dirty="0">
                <a:solidFill>
                  <a:schemeClr val="bg1">
                    <a:lumMod val="95000"/>
                  </a:schemeClr>
                </a:solidFill>
                <a:latin typeface="微软雅黑" panose="020B0503020204020204" pitchFamily="34" charset="-122"/>
                <a:ea typeface="微软雅黑" panose="020B0503020204020204" pitchFamily="34" charset="-122"/>
              </a:rPr>
              <a:t>号）</a:t>
            </a:r>
          </a:p>
        </p:txBody>
      </p:sp>
      <p:sp>
        <p:nvSpPr>
          <p:cNvPr id="2" name="矩形 1"/>
          <p:cNvSpPr/>
          <p:nvPr/>
        </p:nvSpPr>
        <p:spPr>
          <a:xfrm>
            <a:off x="550514" y="1709322"/>
            <a:ext cx="7580025" cy="3093154"/>
          </a:xfrm>
          <a:prstGeom prst="rect">
            <a:avLst/>
          </a:prstGeom>
        </p:spPr>
        <p:txBody>
          <a:bodyPr wrap="square">
            <a:spAutoFit/>
          </a:bodyPr>
          <a:lstStyle/>
          <a:p>
            <a:pPr marL="285750" indent="-285750" eaLnBrk="1" hangingPunct="1">
              <a:spcAft>
                <a:spcPts val="1800"/>
              </a:spcAft>
              <a:buFont typeface="Arial" panose="020B0604020202020204" pitchFamily="34" charset="0"/>
              <a:buChar char="•"/>
            </a:pPr>
            <a:r>
              <a:rPr lang="zh-CN" altLang="en-US" sz="1600" dirty="0">
                <a:solidFill>
                  <a:srgbClr val="002B62"/>
                </a:solidFill>
                <a:latin typeface="微软雅黑" pitchFamily="34" charset="-122"/>
                <a:ea typeface="微软雅黑" pitchFamily="34" charset="-122"/>
              </a:rPr>
              <a:t>明确原油期货交易以人民币计价、结算，境外交易者和境外经纪机构可以直接使用外汇作为保证金；</a:t>
            </a:r>
            <a:endParaRPr lang="en-US" altLang="zh-CN" sz="1600" dirty="0">
              <a:solidFill>
                <a:srgbClr val="002B62"/>
              </a:solidFill>
              <a:latin typeface="微软雅黑" pitchFamily="34" charset="-122"/>
              <a:ea typeface="微软雅黑" pitchFamily="34" charset="-122"/>
            </a:endParaRPr>
          </a:p>
          <a:p>
            <a:pPr marL="285750" indent="-285750" eaLnBrk="1" hangingPunct="1">
              <a:spcAft>
                <a:spcPts val="1800"/>
              </a:spcAft>
              <a:buFont typeface="Arial" panose="020B0604020202020204" pitchFamily="34" charset="0"/>
              <a:buChar char="•"/>
            </a:pPr>
            <a:r>
              <a:rPr lang="zh-CN" altLang="en-US" sz="1600" dirty="0">
                <a:solidFill>
                  <a:srgbClr val="002B62"/>
                </a:solidFill>
                <a:latin typeface="微软雅黑" pitchFamily="34" charset="-122"/>
                <a:ea typeface="微软雅黑" pitchFamily="34" charset="-122"/>
              </a:rPr>
              <a:t>证监会批准的其他境内特定品种期货交易的跨境结算业务，参照执行；</a:t>
            </a:r>
          </a:p>
          <a:p>
            <a:pPr marL="285750" indent="-285750" eaLnBrk="1" hangingPunct="1">
              <a:spcAft>
                <a:spcPts val="1800"/>
              </a:spcAft>
              <a:buFont typeface="Arial" panose="020B0604020202020204" pitchFamily="34" charset="0"/>
              <a:buChar char="•"/>
            </a:pPr>
            <a:r>
              <a:rPr lang="zh-CN" altLang="en-US" sz="1600" dirty="0">
                <a:solidFill>
                  <a:srgbClr val="002B62"/>
                </a:solidFill>
                <a:latin typeface="微软雅黑" pitchFamily="34" charset="-122"/>
                <a:ea typeface="微软雅黑" pitchFamily="34" charset="-122"/>
              </a:rPr>
              <a:t>境内外参与者人民币账户开立流程；</a:t>
            </a:r>
          </a:p>
          <a:p>
            <a:pPr marL="285750" indent="-285750" hangingPunct="1">
              <a:buFont typeface="Arial" panose="020B0604020202020204" pitchFamily="34" charset="0"/>
              <a:buChar char="•"/>
            </a:pPr>
            <a:r>
              <a:rPr lang="zh-CN" altLang="en-US" sz="1600" dirty="0">
                <a:solidFill>
                  <a:srgbClr val="002B62"/>
                </a:solidFill>
                <a:latin typeface="微软雅黑" pitchFamily="34" charset="-122"/>
                <a:ea typeface="微软雅黑" pitchFamily="34" charset="-122"/>
              </a:rPr>
              <a:t>境外交易者、境外经纪机构人民币期货结算账户的资金管理</a:t>
            </a:r>
            <a:r>
              <a:rPr lang="zh-CN" altLang="en-US" sz="1600" dirty="0" smtClean="0">
                <a:solidFill>
                  <a:srgbClr val="002B62"/>
                </a:solidFill>
                <a:latin typeface="微软雅黑" pitchFamily="34" charset="-122"/>
                <a:ea typeface="微软雅黑" pitchFamily="34" charset="-122"/>
              </a:rPr>
              <a:t>：</a:t>
            </a:r>
            <a:endParaRPr lang="en-US" altLang="zh-CN" sz="1600" dirty="0" smtClean="0">
              <a:solidFill>
                <a:srgbClr val="002B62"/>
              </a:solidFill>
              <a:latin typeface="微软雅黑" pitchFamily="34" charset="-122"/>
              <a:ea typeface="微软雅黑" pitchFamily="34" charset="-122"/>
            </a:endParaRPr>
          </a:p>
          <a:p>
            <a:pPr marL="548550" indent="-171450" hangingPunct="1">
              <a:buFont typeface="Arial" panose="020B0604020202020204" pitchFamily="34" charset="0"/>
              <a:buChar char="•"/>
            </a:pPr>
            <a:endParaRPr lang="en-US" altLang="zh-CN" sz="1600" dirty="0">
              <a:solidFill>
                <a:srgbClr val="002B62"/>
              </a:solidFill>
              <a:latin typeface="微软雅黑" pitchFamily="34" charset="-122"/>
              <a:ea typeface="微软雅黑" pitchFamily="34" charset="-122"/>
            </a:endParaRPr>
          </a:p>
          <a:p>
            <a:pPr marL="548550" indent="-171450" hangingPunct="1">
              <a:lnSpc>
                <a:spcPct val="150000"/>
              </a:lnSpc>
              <a:buFont typeface="Arial" panose="020B0604020202020204" pitchFamily="34" charset="0"/>
              <a:buChar char="•"/>
            </a:pPr>
            <a:r>
              <a:rPr lang="zh-CN" altLang="en-US" sz="1200" dirty="0" smtClean="0">
                <a:solidFill>
                  <a:schemeClr val="bg2"/>
                </a:solidFill>
                <a:latin typeface="微软雅黑" pitchFamily="34" charset="-122"/>
                <a:ea typeface="微软雅黑" pitchFamily="34" charset="-122"/>
              </a:rPr>
              <a:t>按照</a:t>
            </a:r>
            <a:r>
              <a:rPr lang="zh-CN" altLang="en-US" sz="1200" dirty="0">
                <a:solidFill>
                  <a:schemeClr val="bg2"/>
                </a:solidFill>
                <a:latin typeface="微软雅黑" pitchFamily="34" charset="-122"/>
                <a:ea typeface="微软雅黑" pitchFamily="34" charset="-122"/>
              </a:rPr>
              <a:t>活期存款利率计息</a:t>
            </a:r>
            <a:endParaRPr lang="en-US" altLang="zh-CN" sz="1200" dirty="0">
              <a:solidFill>
                <a:schemeClr val="bg2"/>
              </a:solidFill>
              <a:latin typeface="微软雅黑" pitchFamily="34" charset="-122"/>
              <a:ea typeface="微软雅黑" pitchFamily="34" charset="-122"/>
            </a:endParaRPr>
          </a:p>
          <a:p>
            <a:pPr marL="548550" indent="-171450" hangingPunct="1">
              <a:lnSpc>
                <a:spcPct val="150000"/>
              </a:lnSpc>
              <a:buFont typeface="Arial" panose="020B0604020202020204" pitchFamily="34" charset="0"/>
              <a:buChar char="•"/>
            </a:pPr>
            <a:r>
              <a:rPr lang="zh-CN" altLang="en-US" sz="1200" dirty="0">
                <a:solidFill>
                  <a:schemeClr val="bg2"/>
                </a:solidFill>
                <a:latin typeface="微软雅黑" pitchFamily="34" charset="-122"/>
                <a:ea typeface="微软雅黑" pitchFamily="34" charset="-122"/>
              </a:rPr>
              <a:t>不得用于期货交易以外的其他用途</a:t>
            </a:r>
            <a:endParaRPr lang="en-US" altLang="zh-CN" sz="1200" dirty="0">
              <a:solidFill>
                <a:schemeClr val="bg2"/>
              </a:solidFill>
              <a:latin typeface="微软雅黑" pitchFamily="34" charset="-122"/>
              <a:ea typeface="微软雅黑" pitchFamily="34" charset="-122"/>
            </a:endParaRPr>
          </a:p>
          <a:p>
            <a:pPr marL="548550" indent="-171450" hangingPunct="1">
              <a:lnSpc>
                <a:spcPct val="150000"/>
              </a:lnSpc>
              <a:buFont typeface="Arial" panose="020B0604020202020204" pitchFamily="34" charset="0"/>
              <a:buChar char="•"/>
            </a:pPr>
            <a:r>
              <a:rPr lang="zh-CN" altLang="en-US" sz="1200" dirty="0">
                <a:solidFill>
                  <a:schemeClr val="bg2"/>
                </a:solidFill>
                <a:latin typeface="微软雅黑" pitchFamily="34" charset="-122"/>
                <a:ea typeface="微软雅黑" pitchFamily="34" charset="-122"/>
              </a:rPr>
              <a:t>在境内实行专户存放和封闭管理</a:t>
            </a:r>
          </a:p>
        </p:txBody>
      </p:sp>
      <p:pic>
        <p:nvPicPr>
          <p:cNvPr id="6" name="image6.png" descr="logo.psd"/>
          <p:cNvPicPr/>
          <p:nvPr/>
        </p:nvPicPr>
        <p:blipFill>
          <a:blip r:embed="rId3" cstate="print">
            <a:extLst/>
          </a:blip>
          <a:stretch>
            <a:fillRect/>
          </a:stretch>
        </p:blipFill>
        <p:spPr>
          <a:xfrm>
            <a:off x="-2954" y="4090549"/>
            <a:ext cx="1026684" cy="589550"/>
          </a:xfrm>
          <a:prstGeom prst="rect">
            <a:avLst/>
          </a:prstGeom>
          <a:ln w="12700">
            <a:miter lim="400000"/>
          </a:ln>
        </p:spPr>
      </p:pic>
      <p:sp>
        <p:nvSpPr>
          <p:cNvPr id="7"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67310864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解决外汇在原油期货市场的流通及管理问题</a:t>
            </a:r>
            <a:endParaRPr dirty="0"/>
          </a:p>
        </p:txBody>
      </p:sp>
      <p:sp>
        <p:nvSpPr>
          <p:cNvPr id="5" name="TextBox 3"/>
          <p:cNvSpPr txBox="1"/>
          <p:nvPr/>
        </p:nvSpPr>
        <p:spPr>
          <a:xfrm>
            <a:off x="0" y="689834"/>
            <a:ext cx="8316000" cy="792000"/>
          </a:xfrm>
          <a:prstGeom prst="rect">
            <a:avLst/>
          </a:prstGeom>
          <a:solidFill>
            <a:srgbClr val="002B62"/>
          </a:solidFill>
          <a:ln>
            <a:solidFill>
              <a:srgbClr val="002B62"/>
            </a:solidFill>
          </a:ln>
        </p:spPr>
        <p:style>
          <a:lnRef idx="1">
            <a:schemeClr val="accent6"/>
          </a:lnRef>
          <a:fillRef idx="3">
            <a:schemeClr val="accent6"/>
          </a:fillRef>
          <a:effectRef idx="2">
            <a:schemeClr val="accent6"/>
          </a:effectRef>
          <a:fontRef idx="minor">
            <a:schemeClr val="lt1"/>
          </a:fontRef>
        </p:style>
        <p:txBody>
          <a:bodyPr anchor="ctr" anchorCtr="0">
            <a:noAutofit/>
          </a:bodyPr>
          <a:lstStyle/>
          <a:p>
            <a:pPr>
              <a:defRPr/>
            </a:pP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r>
              <a:rPr lang="zh-CN" altLang="en-US" b="1" dirty="0">
                <a:solidFill>
                  <a:schemeClr val="bg1">
                    <a:lumMod val="95000"/>
                  </a:schemeClr>
                </a:solidFill>
                <a:latin typeface="微软雅黑" panose="020B0503020204020204" pitchFamily="34" charset="-122"/>
                <a:ea typeface="微软雅黑" panose="020B0503020204020204" pitchFamily="34" charset="-122"/>
              </a:rPr>
              <a:t>关于境外交易者和境外经纪机构从事境内特定品种期货交易外汇管理有关问题的通知</a:t>
            </a: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r>
              <a:rPr lang="zh-CN" altLang="en-US" b="1" dirty="0">
                <a:solidFill>
                  <a:schemeClr val="bg1">
                    <a:lumMod val="95000"/>
                  </a:schemeClr>
                </a:solidFill>
                <a:latin typeface="微软雅黑" panose="020B0503020204020204" pitchFamily="34" charset="-122"/>
                <a:ea typeface="微软雅黑" panose="020B0503020204020204" pitchFamily="34" charset="-122"/>
              </a:rPr>
              <a:t>（汇发</a:t>
            </a:r>
            <a:r>
              <a:rPr lang="en-US" altLang="zh-CN" b="1" dirty="0">
                <a:solidFill>
                  <a:schemeClr val="bg1">
                    <a:lumMod val="95000"/>
                  </a:schemeClr>
                </a:solidFill>
                <a:latin typeface="微软雅黑" panose="020B0503020204020204" pitchFamily="34" charset="-122"/>
                <a:ea typeface="微软雅黑" panose="020B0503020204020204" pitchFamily="34" charset="-122"/>
              </a:rPr>
              <a:t>[2015]35</a:t>
            </a:r>
            <a:r>
              <a:rPr lang="zh-CN" altLang="en-US" b="1" dirty="0">
                <a:solidFill>
                  <a:schemeClr val="bg1">
                    <a:lumMod val="95000"/>
                  </a:schemeClr>
                </a:solidFill>
                <a:latin typeface="微软雅黑" panose="020B0503020204020204" pitchFamily="34" charset="-122"/>
                <a:ea typeface="微软雅黑" panose="020B0503020204020204" pitchFamily="34" charset="-122"/>
              </a:rPr>
              <a:t>号）</a:t>
            </a:r>
          </a:p>
        </p:txBody>
      </p:sp>
      <p:sp>
        <p:nvSpPr>
          <p:cNvPr id="2" name="矩形 1"/>
          <p:cNvSpPr/>
          <p:nvPr/>
        </p:nvSpPr>
        <p:spPr>
          <a:xfrm>
            <a:off x="735975" y="2105562"/>
            <a:ext cx="7580025" cy="2523768"/>
          </a:xfrm>
          <a:prstGeom prst="rect">
            <a:avLst/>
          </a:prstGeom>
        </p:spPr>
        <p:txBody>
          <a:bodyPr wrap="square">
            <a:spAutoFit/>
          </a:bodyPr>
          <a:lstStyle/>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境外交易者、境外经纪机构可以外汇或人民币形式汇入资金从事境内特定品种期货交易。</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明确期货交易所、期货公司、境外交易者、境外经纪机构外汇专用结算账户的账户性质、名称及收支范围。</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结汇和购汇只涉及期货交易盈亏结算、缴纳手续费、交割货款或追缴结算货币资金缺口等与境内特定品种期货交易相关的款项。</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实物交割，按照货物贸易外汇管理有关规定办理</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不占用存管银行的短期外债指标。</a:t>
            </a:r>
          </a:p>
        </p:txBody>
      </p:sp>
      <p:pic>
        <p:nvPicPr>
          <p:cNvPr id="6" name="image6.png" descr="logo.psd"/>
          <p:cNvPicPr/>
          <p:nvPr/>
        </p:nvPicPr>
        <p:blipFill>
          <a:blip r:embed="rId3" cstate="print">
            <a:extLst/>
          </a:blip>
          <a:stretch>
            <a:fillRect/>
          </a:stretch>
        </p:blipFill>
        <p:spPr>
          <a:xfrm>
            <a:off x="-102604" y="4448883"/>
            <a:ext cx="1529350" cy="707185"/>
          </a:xfrm>
          <a:prstGeom prst="rect">
            <a:avLst/>
          </a:prstGeom>
          <a:ln w="12700">
            <a:miter lim="400000"/>
          </a:ln>
        </p:spPr>
      </p:pic>
    </p:spTree>
    <p:extLst>
      <p:ext uri="{BB962C8B-B14F-4D97-AF65-F5344CB8AC3E}">
        <p14:creationId xmlns:p14="http://schemas.microsoft.com/office/powerpoint/2010/main" val="3036165624"/>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明确境外参与者在我国期货市场的纳税问题</a:t>
            </a:r>
            <a:endParaRPr dirty="0"/>
          </a:p>
        </p:txBody>
      </p:sp>
      <p:sp>
        <p:nvSpPr>
          <p:cNvPr id="5" name="TextBox 3"/>
          <p:cNvSpPr txBox="1"/>
          <p:nvPr/>
        </p:nvSpPr>
        <p:spPr>
          <a:xfrm>
            <a:off x="0" y="689834"/>
            <a:ext cx="8316000" cy="792000"/>
          </a:xfrm>
          <a:prstGeom prst="rect">
            <a:avLst/>
          </a:prstGeom>
          <a:solidFill>
            <a:srgbClr val="002B62"/>
          </a:solidFill>
          <a:ln>
            <a:solidFill>
              <a:srgbClr val="002B62"/>
            </a:solidFill>
          </a:ln>
        </p:spPr>
        <p:style>
          <a:lnRef idx="1">
            <a:schemeClr val="accent6"/>
          </a:lnRef>
          <a:fillRef idx="3">
            <a:schemeClr val="accent6"/>
          </a:fillRef>
          <a:effectRef idx="2">
            <a:schemeClr val="accent6"/>
          </a:effectRef>
          <a:fontRef idx="minor">
            <a:schemeClr val="lt1"/>
          </a:fontRef>
        </p:style>
        <p:txBody>
          <a:bodyPr anchor="ctr" anchorCtr="0">
            <a:noAutofit/>
          </a:bodyPr>
          <a:lstStyle/>
          <a:p>
            <a:pPr>
              <a:defRPr/>
            </a:pP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r>
              <a:rPr lang="zh-CN" altLang="en-US" b="1" dirty="0">
                <a:solidFill>
                  <a:schemeClr val="bg1">
                    <a:lumMod val="95000"/>
                  </a:schemeClr>
                </a:solidFill>
                <a:latin typeface="微软雅黑" panose="020B0503020204020204" pitchFamily="34" charset="-122"/>
                <a:ea typeface="微软雅黑" panose="020B0503020204020204" pitchFamily="34" charset="-122"/>
              </a:rPr>
              <a:t>关于原油和铁矿石期货保税交割业务增值税政策的通知</a:t>
            </a: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p>
          <a:p>
            <a:pPr>
              <a:defRPr/>
            </a:pPr>
            <a:r>
              <a:rPr lang="zh-CN" altLang="en-US" b="1" dirty="0">
                <a:solidFill>
                  <a:schemeClr val="bg1">
                    <a:lumMod val="95000"/>
                  </a:schemeClr>
                </a:solidFill>
                <a:latin typeface="微软雅黑" panose="020B0503020204020204" pitchFamily="34" charset="-122"/>
                <a:ea typeface="微软雅黑" panose="020B0503020204020204" pitchFamily="34" charset="-122"/>
              </a:rPr>
              <a:t>（财税</a:t>
            </a:r>
            <a:r>
              <a:rPr lang="en-US" altLang="zh-CN" b="1" dirty="0">
                <a:solidFill>
                  <a:schemeClr val="bg1">
                    <a:lumMod val="95000"/>
                  </a:schemeClr>
                </a:solidFill>
                <a:latin typeface="微软雅黑" panose="020B0503020204020204" pitchFamily="34" charset="-122"/>
                <a:ea typeface="微软雅黑" panose="020B0503020204020204" pitchFamily="34" charset="-122"/>
              </a:rPr>
              <a:t>[2015]35</a:t>
            </a:r>
            <a:r>
              <a:rPr lang="zh-CN" altLang="en-US" b="1" dirty="0">
                <a:solidFill>
                  <a:schemeClr val="bg1">
                    <a:lumMod val="95000"/>
                  </a:schemeClr>
                </a:solidFill>
                <a:latin typeface="微软雅黑" panose="020B0503020204020204" pitchFamily="34" charset="-122"/>
                <a:ea typeface="微软雅黑" panose="020B0503020204020204" pitchFamily="34" charset="-122"/>
              </a:rPr>
              <a:t>号）</a:t>
            </a:r>
          </a:p>
        </p:txBody>
      </p:sp>
      <p:sp>
        <p:nvSpPr>
          <p:cNvPr id="2" name="矩形 1"/>
          <p:cNvSpPr/>
          <p:nvPr/>
        </p:nvSpPr>
        <p:spPr>
          <a:xfrm>
            <a:off x="668742" y="1826189"/>
            <a:ext cx="6768378" cy="954107"/>
          </a:xfrm>
          <a:prstGeom prst="rect">
            <a:avLst/>
          </a:prstGeom>
        </p:spPr>
        <p:txBody>
          <a:bodyPr wrap="square">
            <a:spAutoFit/>
          </a:bodyPr>
          <a:lstStyle/>
          <a:p>
            <a:pPr hangingPunct="1">
              <a:lnSpc>
                <a:spcPct val="200000"/>
              </a:lnSpc>
            </a:pPr>
            <a:r>
              <a:rPr lang="zh-CN" altLang="en-US" sz="1600" b="1" dirty="0">
                <a:solidFill>
                  <a:srgbClr val="002B62"/>
                </a:solidFill>
                <a:latin typeface="微软雅黑" pitchFamily="34" charset="-122"/>
                <a:ea typeface="微软雅黑" pitchFamily="34" charset="-122"/>
              </a:rPr>
              <a:t>增值税：</a:t>
            </a:r>
          </a:p>
          <a:p>
            <a:pPr hangingPunct="1">
              <a:lnSpc>
                <a:spcPct val="200000"/>
              </a:lnSpc>
            </a:pPr>
            <a:r>
              <a:rPr lang="zh-CN" altLang="en-US" sz="1200" dirty="0">
                <a:solidFill>
                  <a:schemeClr val="bg2"/>
                </a:solidFill>
                <a:latin typeface="微软雅黑" pitchFamily="34" charset="-122"/>
                <a:ea typeface="微软雅黑" pitchFamily="34" charset="-122"/>
              </a:rPr>
              <a:t>财税</a:t>
            </a:r>
            <a:r>
              <a:rPr lang="en-US" altLang="zh-CN" sz="1200" dirty="0">
                <a:solidFill>
                  <a:schemeClr val="bg2"/>
                </a:solidFill>
                <a:latin typeface="微软雅黑" pitchFamily="34" charset="-122"/>
                <a:ea typeface="微软雅黑" pitchFamily="34" charset="-122"/>
              </a:rPr>
              <a:t>[2015]35</a:t>
            </a:r>
            <a:r>
              <a:rPr lang="zh-CN" altLang="en-US" sz="1200" dirty="0">
                <a:solidFill>
                  <a:schemeClr val="bg2"/>
                </a:solidFill>
                <a:latin typeface="微软雅黑" pitchFamily="34" charset="-122"/>
                <a:ea typeface="微软雅黑" pitchFamily="34" charset="-122"/>
              </a:rPr>
              <a:t>号通知，明确上海国际能源交易中心的原油期货保税交割业务，暂免征收增值税。</a:t>
            </a:r>
          </a:p>
        </p:txBody>
      </p:sp>
      <p:pic>
        <p:nvPicPr>
          <p:cNvPr id="6" name="image6.png" descr="logo.psd"/>
          <p:cNvPicPr/>
          <p:nvPr/>
        </p:nvPicPr>
        <p:blipFill>
          <a:blip r:embed="rId3" cstate="print">
            <a:extLst/>
          </a:blip>
          <a:stretch>
            <a:fillRect/>
          </a:stretch>
        </p:blipFill>
        <p:spPr>
          <a:xfrm>
            <a:off x="0" y="4012636"/>
            <a:ext cx="1529350" cy="707185"/>
          </a:xfrm>
          <a:prstGeom prst="rect">
            <a:avLst/>
          </a:prstGeom>
          <a:ln w="12700">
            <a:miter lim="400000"/>
          </a:ln>
        </p:spPr>
      </p:pic>
      <p:sp>
        <p:nvSpPr>
          <p:cNvPr id="8"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1379111004"/>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明确原油期货保税交割涉及的海关监管问题</a:t>
            </a:r>
            <a:endParaRPr dirty="0"/>
          </a:p>
        </p:txBody>
      </p:sp>
      <p:sp>
        <p:nvSpPr>
          <p:cNvPr id="5" name="TextBox 3"/>
          <p:cNvSpPr txBox="1"/>
          <p:nvPr/>
        </p:nvSpPr>
        <p:spPr>
          <a:xfrm>
            <a:off x="0" y="689834"/>
            <a:ext cx="8316000" cy="792000"/>
          </a:xfrm>
          <a:prstGeom prst="rect">
            <a:avLst/>
          </a:prstGeom>
          <a:solidFill>
            <a:srgbClr val="002B62"/>
          </a:solidFill>
          <a:ln>
            <a:solidFill>
              <a:srgbClr val="002B62"/>
            </a:solidFill>
          </a:ln>
        </p:spPr>
        <p:style>
          <a:lnRef idx="1">
            <a:schemeClr val="accent6"/>
          </a:lnRef>
          <a:fillRef idx="3">
            <a:schemeClr val="accent6"/>
          </a:fillRef>
          <a:effectRef idx="2">
            <a:schemeClr val="accent6"/>
          </a:effectRef>
          <a:fontRef idx="minor">
            <a:schemeClr val="lt1"/>
          </a:fontRef>
        </p:style>
        <p:txBody>
          <a:bodyPr anchor="ctr" anchorCtr="0">
            <a:noAutofit/>
          </a:bodyPr>
          <a:lstStyle/>
          <a:p>
            <a:pPr>
              <a:defRPr/>
            </a:pP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r>
              <a:rPr lang="zh-CN" altLang="en-US" b="1" dirty="0">
                <a:solidFill>
                  <a:schemeClr val="bg1">
                    <a:lumMod val="95000"/>
                  </a:schemeClr>
                </a:solidFill>
                <a:latin typeface="微软雅黑" panose="020B0503020204020204" pitchFamily="34" charset="-122"/>
                <a:ea typeface="微软雅黑" panose="020B0503020204020204" pitchFamily="34" charset="-122"/>
              </a:rPr>
              <a:t>关于开展原油期货保税交割业务的公告</a:t>
            </a:r>
            <a:r>
              <a:rPr lang="en-US" altLang="zh-CN" b="1" dirty="0">
                <a:solidFill>
                  <a:schemeClr val="bg1">
                    <a:lumMod val="95000"/>
                  </a:schemeClr>
                </a:solidFill>
                <a:latin typeface="微软雅黑" panose="020B0503020204020204" pitchFamily="34" charset="-122"/>
                <a:ea typeface="微软雅黑" panose="020B0503020204020204" pitchFamily="34" charset="-122"/>
              </a:rPr>
              <a:t>》</a:t>
            </a:r>
          </a:p>
          <a:p>
            <a:pPr>
              <a:defRPr/>
            </a:pPr>
            <a:r>
              <a:rPr lang="zh-CN" altLang="en-US" b="1" dirty="0">
                <a:solidFill>
                  <a:schemeClr val="bg1">
                    <a:lumMod val="95000"/>
                  </a:schemeClr>
                </a:solidFill>
                <a:latin typeface="微软雅黑" panose="020B0503020204020204" pitchFamily="34" charset="-122"/>
                <a:ea typeface="微软雅黑" panose="020B0503020204020204" pitchFamily="34" charset="-122"/>
              </a:rPr>
              <a:t>（海关总署公告</a:t>
            </a:r>
            <a:r>
              <a:rPr lang="en-US" altLang="zh-CN" b="1" dirty="0">
                <a:solidFill>
                  <a:schemeClr val="bg1">
                    <a:lumMod val="95000"/>
                  </a:schemeClr>
                </a:solidFill>
                <a:latin typeface="微软雅黑" panose="020B0503020204020204" pitchFamily="34" charset="-122"/>
                <a:ea typeface="微软雅黑" panose="020B0503020204020204" pitchFamily="34" charset="-122"/>
              </a:rPr>
              <a:t>2015</a:t>
            </a:r>
            <a:r>
              <a:rPr lang="zh-CN" altLang="en-US" b="1" dirty="0">
                <a:solidFill>
                  <a:schemeClr val="bg1">
                    <a:lumMod val="95000"/>
                  </a:schemeClr>
                </a:solidFill>
                <a:latin typeface="微软雅黑" panose="020B0503020204020204" pitchFamily="34" charset="-122"/>
                <a:ea typeface="微软雅黑" panose="020B0503020204020204" pitchFamily="34" charset="-122"/>
              </a:rPr>
              <a:t>年第</a:t>
            </a:r>
            <a:r>
              <a:rPr lang="en-US" altLang="zh-CN" b="1" dirty="0">
                <a:solidFill>
                  <a:schemeClr val="bg1">
                    <a:lumMod val="95000"/>
                  </a:schemeClr>
                </a:solidFill>
                <a:latin typeface="微软雅黑" panose="020B0503020204020204" pitchFamily="34" charset="-122"/>
                <a:ea typeface="微软雅黑" panose="020B0503020204020204" pitchFamily="34" charset="-122"/>
              </a:rPr>
              <a:t>40</a:t>
            </a:r>
            <a:r>
              <a:rPr lang="zh-CN" altLang="en-US" b="1" dirty="0">
                <a:solidFill>
                  <a:schemeClr val="bg1">
                    <a:lumMod val="95000"/>
                  </a:schemeClr>
                </a:solidFill>
                <a:latin typeface="微软雅黑" panose="020B0503020204020204" pitchFamily="34" charset="-122"/>
                <a:ea typeface="微软雅黑" panose="020B0503020204020204" pitchFamily="34" charset="-122"/>
              </a:rPr>
              <a:t>号）</a:t>
            </a:r>
          </a:p>
        </p:txBody>
      </p:sp>
      <p:sp>
        <p:nvSpPr>
          <p:cNvPr id="2" name="矩形 1"/>
          <p:cNvSpPr/>
          <p:nvPr/>
        </p:nvSpPr>
        <p:spPr>
          <a:xfrm>
            <a:off x="330464" y="1903489"/>
            <a:ext cx="7872860" cy="2739211"/>
          </a:xfrm>
          <a:prstGeom prst="rect">
            <a:avLst/>
          </a:prstGeom>
        </p:spPr>
        <p:txBody>
          <a:bodyPr wrap="square">
            <a:spAutoFit/>
          </a:bodyPr>
          <a:lstStyle/>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明确了期货保税原油完税价格的确定原则，采用保税标准仓单到期交割的，以能源中心原油期货保税交割结算价加上交割升贴水为基础确定完税价格。</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原油期货保税标准仓单可以质押，质押应当提供税款担保并符合海关监管要求。</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指定交割仓库内不同交割油种的期货保税交割原油不得混放，同一个储罐可以存放不同货主同一交割油种的期货保税交割原油。指定交割仓库存储的期货保税交割原油不设存储期限。</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原油期货保税标准仓单可以转让。原油期货保税标准仓单可以作为期货交易保证金使用。</a:t>
            </a:r>
          </a:p>
          <a:p>
            <a:pPr marL="285750" indent="-285750" eaLnBrk="1" hangingPunct="1">
              <a:spcAft>
                <a:spcPts val="1800"/>
              </a:spcAft>
              <a:buFont typeface="Arial" panose="020B0604020202020204" pitchFamily="34" charset="0"/>
              <a:buChar char="•"/>
            </a:pPr>
            <a:r>
              <a:rPr lang="zh-CN" altLang="en-US" sz="1400" dirty="0">
                <a:solidFill>
                  <a:schemeClr val="bg2"/>
                </a:solidFill>
                <a:latin typeface="微软雅黑" pitchFamily="34" charset="-122"/>
                <a:ea typeface="微软雅黑" pitchFamily="34" charset="-122"/>
              </a:rPr>
              <a:t>指定交割仓库应当如实申报实际损耗情况，海关对期货保税交割原油存储期间的自然损耗的认定试行不超过</a:t>
            </a:r>
            <a:r>
              <a:rPr lang="en-US" altLang="zh-CN" sz="1400" dirty="0">
                <a:solidFill>
                  <a:schemeClr val="bg2"/>
                </a:solidFill>
                <a:latin typeface="微软雅黑" pitchFamily="34" charset="-122"/>
                <a:ea typeface="微软雅黑" pitchFamily="34" charset="-122"/>
              </a:rPr>
              <a:t>0.12%/</a:t>
            </a:r>
            <a:r>
              <a:rPr lang="zh-CN" altLang="en-US" sz="1400" dirty="0">
                <a:solidFill>
                  <a:schemeClr val="bg2"/>
                </a:solidFill>
                <a:latin typeface="微软雅黑" pitchFamily="34" charset="-122"/>
                <a:ea typeface="微软雅黑" pitchFamily="34" charset="-122"/>
              </a:rPr>
              <a:t>年的标准。</a:t>
            </a:r>
          </a:p>
        </p:txBody>
      </p:sp>
    </p:spTree>
    <p:extLst>
      <p:ext uri="{BB962C8B-B14F-4D97-AF65-F5344CB8AC3E}">
        <p14:creationId xmlns:p14="http://schemas.microsoft.com/office/powerpoint/2010/main" val="320324106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428595" y="214295"/>
            <a:ext cx="7383765" cy="510539"/>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marL="342900" indent="-342900">
              <a:spcBef>
                <a:spcPts val="500"/>
              </a:spcBef>
              <a:defRPr sz="2400" b="1">
                <a:solidFill>
                  <a:srgbClr val="595959"/>
                </a:solidFill>
                <a:latin typeface="+mn-lt"/>
                <a:ea typeface="+mn-ea"/>
                <a:cs typeface="+mn-cs"/>
                <a:sym typeface="Franklin Gothic Book"/>
              </a:defRPr>
            </a:lvl1pPr>
          </a:lstStyle>
          <a:p>
            <a:r>
              <a:t>目录</a:t>
            </a:r>
          </a:p>
        </p:txBody>
      </p:sp>
      <p:sp>
        <p:nvSpPr>
          <p:cNvPr id="59" name="Shape 59"/>
          <p:cNvSpPr/>
          <p:nvPr/>
        </p:nvSpPr>
        <p:spPr>
          <a:xfrm>
            <a:off x="428594" y="1071552"/>
            <a:ext cx="7527784" cy="183639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marL="342900" indent="-342900">
              <a:spcBef>
                <a:spcPts val="400"/>
              </a:spcBef>
              <a:defRPr sz="2000">
                <a:solidFill>
                  <a:srgbClr val="00205B"/>
                </a:solidFill>
                <a:latin typeface="+mn-lt"/>
                <a:ea typeface="+mn-ea"/>
                <a:cs typeface="+mn-cs"/>
                <a:sym typeface="Franklin Gothic Book"/>
              </a:defRPr>
            </a:pPr>
            <a:endParaRPr dirty="0"/>
          </a:p>
          <a:p>
            <a:pPr marL="342900" lvl="0" indent="-342900">
              <a:spcBef>
                <a:spcPts val="400"/>
              </a:spcBef>
              <a:defRPr sz="2000">
                <a:solidFill>
                  <a:srgbClr val="00205B"/>
                </a:solidFill>
                <a:latin typeface="+mn-lt"/>
                <a:ea typeface="+mn-ea"/>
                <a:cs typeface="+mn-cs"/>
                <a:sym typeface="Franklin Gothic Book"/>
              </a:defRPr>
            </a:pPr>
            <a:r>
              <a:rPr dirty="0"/>
              <a:t>1</a:t>
            </a:r>
            <a:r>
              <a:rPr dirty="0" smtClean="0"/>
              <a:t>.</a:t>
            </a:r>
            <a:r>
              <a:rPr lang="zh-CN" altLang="en-US" dirty="0"/>
              <a:t>原油期货配套政策</a:t>
            </a:r>
          </a:p>
          <a:p>
            <a:pPr marL="342900" indent="-342900">
              <a:spcBef>
                <a:spcPts val="400"/>
              </a:spcBef>
              <a:defRPr sz="2000">
                <a:solidFill>
                  <a:srgbClr val="00205B"/>
                </a:solidFill>
                <a:latin typeface="+mn-lt"/>
                <a:ea typeface="+mn-ea"/>
                <a:cs typeface="+mn-cs"/>
                <a:sym typeface="Franklin Gothic Book"/>
              </a:defRPr>
            </a:pPr>
            <a:endParaRPr dirty="0"/>
          </a:p>
          <a:p>
            <a:pPr marL="342900" lvl="0" indent="-342900">
              <a:spcBef>
                <a:spcPts val="400"/>
              </a:spcBef>
              <a:defRPr sz="2000">
                <a:solidFill>
                  <a:srgbClr val="00205B"/>
                </a:solidFill>
                <a:latin typeface="+mn-lt"/>
                <a:ea typeface="+mn-ea"/>
                <a:cs typeface="+mn-cs"/>
                <a:sym typeface="Franklin Gothic Book"/>
              </a:defRPr>
            </a:pPr>
            <a:r>
              <a:rPr dirty="0"/>
              <a:t>2</a:t>
            </a:r>
            <a:r>
              <a:rPr dirty="0" smtClean="0"/>
              <a:t>.</a:t>
            </a:r>
            <a:r>
              <a:rPr lang="zh-CN" altLang="en-US" dirty="0"/>
              <a:t>原油期货合约设计</a:t>
            </a:r>
          </a:p>
          <a:p>
            <a:pPr marL="342900" indent="-342900">
              <a:spcBef>
                <a:spcPts val="400"/>
              </a:spcBef>
              <a:defRPr sz="2000">
                <a:solidFill>
                  <a:srgbClr val="00205B"/>
                </a:solidFill>
                <a:latin typeface="+mn-lt"/>
                <a:ea typeface="+mn-ea"/>
                <a:cs typeface="+mn-cs"/>
                <a:sym typeface="Franklin Gothic Book"/>
              </a:defRPr>
            </a:pPr>
            <a:endParaRPr dirty="0"/>
          </a:p>
        </p:txBody>
      </p:sp>
      <p:sp>
        <p:nvSpPr>
          <p:cNvPr id="4"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pic>
        <p:nvPicPr>
          <p:cNvPr id="5" name="image6.png" descr="logo.psd"/>
          <p:cNvPicPr/>
          <p:nvPr/>
        </p:nvPicPr>
        <p:blipFill>
          <a:blip r:embed="rId3" cstate="print">
            <a:extLst/>
          </a:blip>
          <a:stretch>
            <a:fillRect/>
          </a:stretch>
        </p:blipFill>
        <p:spPr>
          <a:xfrm>
            <a:off x="-43449" y="3972511"/>
            <a:ext cx="1529350" cy="707185"/>
          </a:xfrm>
          <a:prstGeom prst="rect">
            <a:avLst/>
          </a:prstGeom>
          <a:ln w="12700">
            <a:miter lim="400000"/>
          </a:ln>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2"/>
          <p:cNvSpPr>
            <a:spLocks noGrp="1"/>
          </p:cNvSpPr>
          <p:nvPr>
            <p:ph type="ctrTitle"/>
          </p:nvPr>
        </p:nvSpPr>
        <p:spPr>
          <a:xfrm>
            <a:off x="526481" y="3086100"/>
            <a:ext cx="8061465" cy="400050"/>
          </a:xfrm>
        </p:spPr>
        <p:txBody>
          <a:bodyPr vert="horz" wrap="square" lIns="78342" tIns="39171" rIns="78342" bIns="39171" numCol="1" anchor="ctr" anchorCtr="0" compatLnSpc="1"/>
          <a:lstStyle/>
          <a:p>
            <a:pPr marL="0" indent="0" defTabSz="740573" fontAlgn="base">
              <a:spcBef>
                <a:spcPct val="0"/>
              </a:spcBef>
              <a:spcAft>
                <a:spcPct val="0"/>
              </a:spcAft>
              <a:defRPr/>
            </a:pPr>
            <a:r>
              <a:rPr lang="zh-CN" altLang="en-US" b="1" kern="1200" dirty="0">
                <a:latin typeface="+mj-lt"/>
                <a:ea typeface="黑体" panose="02010609060101010101" pitchFamily="49" charset="-122"/>
                <a:cs typeface="+mj-cs"/>
              </a:rPr>
              <a:t>二、原油期货合约介绍</a:t>
            </a:r>
            <a:endParaRPr altLang="en-US" b="1" kern="1200" dirty="0" smtClean="0">
              <a:latin typeface="微软雅黑" panose="020B0503020204020204" pitchFamily="34" charset="-122"/>
              <a:ea typeface="黑体" panose="02010609060101010101" pitchFamily="49" charset="-122"/>
              <a:cs typeface="+mj-cs"/>
              <a:sym typeface="+mn-ea"/>
            </a:endParaRPr>
          </a:p>
        </p:txBody>
      </p:sp>
    </p:spTree>
    <p:extLst>
      <p:ext uri="{BB962C8B-B14F-4D97-AF65-F5344CB8AC3E}">
        <p14:creationId xmlns:p14="http://schemas.microsoft.com/office/powerpoint/2010/main" val="2446957535"/>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原油期货合约</a:t>
            </a:r>
            <a:endParaRPr dirty="0"/>
          </a:p>
        </p:txBody>
      </p:sp>
      <p:graphicFrame>
        <p:nvGraphicFramePr>
          <p:cNvPr id="7" name="表格 6"/>
          <p:cNvGraphicFramePr>
            <a:graphicFrameLocks noGrp="1"/>
          </p:cNvGraphicFramePr>
          <p:nvPr>
            <p:extLst>
              <p:ext uri="{D42A27DB-BD31-4B8C-83A1-F6EECF244321}">
                <p14:modId xmlns:p14="http://schemas.microsoft.com/office/powerpoint/2010/main" val="920987135"/>
              </p:ext>
            </p:extLst>
          </p:nvPr>
        </p:nvGraphicFramePr>
        <p:xfrm>
          <a:off x="603249" y="737641"/>
          <a:ext cx="7921626" cy="4184137"/>
        </p:xfrm>
        <a:graphic>
          <a:graphicData uri="http://schemas.openxmlformats.org/drawingml/2006/table">
            <a:tbl>
              <a:tblPr firstRow="1" bandRow="1">
                <a:tableStyleId>{4C3C2611-4C71-4FC5-86AE-919BDF0F9419}</a:tableStyleId>
              </a:tblPr>
              <a:tblGrid>
                <a:gridCol w="1558926">
                  <a:extLst>
                    <a:ext uri="{9D8B030D-6E8A-4147-A177-3AD203B41FA5}">
                      <a16:colId xmlns:a16="http://schemas.microsoft.com/office/drawing/2014/main" xmlns="" val="20000"/>
                    </a:ext>
                  </a:extLst>
                </a:gridCol>
                <a:gridCol w="6362700">
                  <a:extLst>
                    <a:ext uri="{9D8B030D-6E8A-4147-A177-3AD203B41FA5}">
                      <a16:colId xmlns:a16="http://schemas.microsoft.com/office/drawing/2014/main" xmlns="" val="20001"/>
                    </a:ext>
                  </a:extLst>
                </a:gridCol>
              </a:tblGrid>
              <a:tr h="222724">
                <a:tc gridSpan="2">
                  <a:txBody>
                    <a:bodyPr/>
                    <a:lstStyle/>
                    <a:p>
                      <a:pPr algn="ctr"/>
                      <a:r>
                        <a:rPr lang="zh-CN" altLang="en-US" sz="1050" baseline="0" dirty="0" smtClean="0"/>
                        <a:t>原油期货标准合约</a:t>
                      </a:r>
                      <a:endParaRPr lang="zh-CN" altLang="en-US" sz="1050" dirty="0">
                        <a:solidFill>
                          <a:schemeClr val="bg1"/>
                        </a:solidFill>
                        <a:latin typeface="微软雅黑" pitchFamily="34" charset="-122"/>
                        <a:ea typeface="微软雅黑" pitchFamily="34" charset="-122"/>
                      </a:endParaRPr>
                    </a:p>
                  </a:txBody>
                  <a:tcPr marL="100822" marR="100822" marT="45725" marB="45725">
                    <a:solidFill>
                      <a:srgbClr val="002B62"/>
                    </a:solidFill>
                  </a:tcPr>
                </a:tc>
                <a:tc hMerge="1">
                  <a:txBody>
                    <a:bodyPr/>
                    <a:lstStyle/>
                    <a:p>
                      <a:endParaRPr lang="zh-CN" altLang="en-US" dirty="0"/>
                    </a:p>
                  </a:txBody>
                  <a:tcPr/>
                </a:tc>
                <a:extLst>
                  <a:ext uri="{0D108BD9-81ED-4DB2-BD59-A6C34878D82A}">
                    <a16:rowId xmlns:a16="http://schemas.microsoft.com/office/drawing/2014/main" xmlns="" val="10000"/>
                  </a:ext>
                </a:extLst>
              </a:tr>
              <a:tr h="215964">
                <a:tc>
                  <a:txBody>
                    <a:bodyPr/>
                    <a:lstStyle/>
                    <a:p>
                      <a:pPr algn="ctr"/>
                      <a:r>
                        <a:rPr lang="zh-CN" altLang="en-US" sz="1000" kern="1200" baseline="0" dirty="0" smtClean="0"/>
                        <a:t>交易品种</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tc>
                  <a:txBody>
                    <a:bodyPr/>
                    <a:lstStyle/>
                    <a:p>
                      <a:pPr algn="l">
                        <a:spcBef>
                          <a:spcPts val="0"/>
                        </a:spcBef>
                        <a:spcAft>
                          <a:spcPts val="0"/>
                        </a:spcAft>
                      </a:pPr>
                      <a:r>
                        <a:rPr lang="zh-CN" altLang="en-US" sz="1000" kern="1200" baseline="0" dirty="0" smtClean="0"/>
                        <a:t>中质含硫原油</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01"/>
                  </a:ext>
                </a:extLst>
              </a:tr>
              <a:tr h="215964">
                <a:tc>
                  <a:txBody>
                    <a:bodyPr/>
                    <a:lstStyle/>
                    <a:p>
                      <a:pPr algn="ctr"/>
                      <a:r>
                        <a:rPr lang="zh-CN" altLang="en-US" sz="1000" kern="1200" baseline="0" dirty="0" smtClean="0"/>
                        <a:t>交易单位</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tc>
                  <a:txBody>
                    <a:bodyPr/>
                    <a:lstStyle/>
                    <a:p>
                      <a:pPr algn="l">
                        <a:spcBef>
                          <a:spcPts val="0"/>
                        </a:spcBef>
                        <a:spcAft>
                          <a:spcPts val="0"/>
                        </a:spcAft>
                      </a:pPr>
                      <a:r>
                        <a:rPr lang="en-US" altLang="zh-CN" sz="1000" kern="1200" baseline="0" dirty="0" smtClean="0"/>
                        <a:t>1000</a:t>
                      </a:r>
                      <a:r>
                        <a:rPr lang="zh-CN" altLang="en-US" sz="1000" kern="1200" baseline="0" dirty="0" smtClean="0"/>
                        <a:t>桶</a:t>
                      </a:r>
                      <a:r>
                        <a:rPr lang="en-US" altLang="zh-CN" sz="1000" kern="1200" baseline="0" dirty="0" smtClean="0"/>
                        <a:t>/</a:t>
                      </a:r>
                      <a:r>
                        <a:rPr lang="zh-CN" altLang="en-US" sz="1000" kern="1200" baseline="0" dirty="0" smtClean="0"/>
                        <a:t>手	</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extLst>
                  <a:ext uri="{0D108BD9-81ED-4DB2-BD59-A6C34878D82A}">
                    <a16:rowId xmlns:a16="http://schemas.microsoft.com/office/drawing/2014/main" xmlns="" val="10002"/>
                  </a:ext>
                </a:extLst>
              </a:tr>
              <a:tr h="215964">
                <a:tc>
                  <a:txBody>
                    <a:bodyPr/>
                    <a:lstStyle/>
                    <a:p>
                      <a:pPr algn="ctr"/>
                      <a:r>
                        <a:rPr lang="zh-CN" altLang="en-US" sz="1000" kern="1200" baseline="0" dirty="0" smtClean="0"/>
                        <a:t>报价单位</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tc>
                  <a:txBody>
                    <a:bodyPr/>
                    <a:lstStyle/>
                    <a:p>
                      <a:pPr algn="l">
                        <a:spcBef>
                          <a:spcPts val="0"/>
                        </a:spcBef>
                        <a:spcAft>
                          <a:spcPts val="0"/>
                        </a:spcAft>
                      </a:pPr>
                      <a:r>
                        <a:rPr lang="zh-CN" altLang="en-US" sz="1000" kern="1200" baseline="0" dirty="0" smtClean="0"/>
                        <a:t>元（人民币）</a:t>
                      </a:r>
                      <a:r>
                        <a:rPr lang="en-US" altLang="zh-CN" sz="1000" kern="1200" baseline="0" dirty="0" smtClean="0"/>
                        <a:t>/</a:t>
                      </a:r>
                      <a:r>
                        <a:rPr lang="zh-CN" altLang="en-US" sz="1000" kern="1200" baseline="0" dirty="0" smtClean="0"/>
                        <a:t>桶 （交易报价为不含税价格）</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03"/>
                  </a:ext>
                </a:extLst>
              </a:tr>
              <a:tr h="215964">
                <a:tc>
                  <a:txBody>
                    <a:bodyPr/>
                    <a:lstStyle/>
                    <a:p>
                      <a:pPr algn="ctr"/>
                      <a:r>
                        <a:rPr lang="zh-CN" altLang="en-US" sz="1000" kern="1200" baseline="0" dirty="0" smtClean="0"/>
                        <a:t>最小变动价位</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tc>
                  <a:txBody>
                    <a:bodyPr/>
                    <a:lstStyle/>
                    <a:p>
                      <a:pPr algn="l">
                        <a:spcBef>
                          <a:spcPts val="0"/>
                        </a:spcBef>
                        <a:spcAft>
                          <a:spcPts val="0"/>
                        </a:spcAft>
                      </a:pPr>
                      <a:r>
                        <a:rPr lang="en-US" altLang="zh-CN" sz="1000" kern="1200" baseline="0" dirty="0" smtClean="0"/>
                        <a:t>0.1</a:t>
                      </a:r>
                      <a:r>
                        <a:rPr lang="zh-CN" altLang="en-US" sz="1000" kern="1200" baseline="0" dirty="0" smtClean="0"/>
                        <a:t>元（人民币）</a:t>
                      </a:r>
                      <a:r>
                        <a:rPr lang="en-US" altLang="zh-CN" sz="1000" kern="1200" baseline="0" dirty="0" smtClean="0"/>
                        <a:t>/</a:t>
                      </a:r>
                      <a:r>
                        <a:rPr lang="zh-CN" altLang="en-US" sz="1000" kern="1200" baseline="0" dirty="0" smtClean="0"/>
                        <a:t>桶</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extLst>
                  <a:ext uri="{0D108BD9-81ED-4DB2-BD59-A6C34878D82A}">
                    <a16:rowId xmlns:a16="http://schemas.microsoft.com/office/drawing/2014/main" xmlns="" val="10004"/>
                  </a:ext>
                </a:extLst>
              </a:tr>
              <a:tr h="285836">
                <a:tc>
                  <a:txBody>
                    <a:bodyPr/>
                    <a:lstStyle/>
                    <a:p>
                      <a:pPr algn="ctr"/>
                      <a:r>
                        <a:rPr lang="zh-CN" altLang="en-US" sz="1000" kern="1200" baseline="0" dirty="0" smtClean="0"/>
                        <a:t>每日价格最大波动限制</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tc>
                  <a:txBody>
                    <a:bodyPr/>
                    <a:lstStyle/>
                    <a:p>
                      <a:pPr algn="l">
                        <a:spcBef>
                          <a:spcPts val="0"/>
                        </a:spcBef>
                        <a:spcAft>
                          <a:spcPts val="0"/>
                        </a:spcAft>
                      </a:pPr>
                      <a:r>
                        <a:rPr lang="zh-CN" altLang="en-US" sz="1000" kern="1200" baseline="0" dirty="0" smtClean="0"/>
                        <a:t>不超过上一交易日结算价</a:t>
                      </a:r>
                      <a:r>
                        <a:rPr lang="en-US" altLang="zh-CN" sz="1000" kern="1200" baseline="0" dirty="0" smtClean="0"/>
                        <a:t>±4%</a:t>
                      </a:r>
                      <a:endParaRPr kumimoji="0" lang="zh-CN" altLang="en-US" sz="10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05"/>
                  </a:ext>
                </a:extLst>
              </a:tr>
              <a:tr h="285836">
                <a:tc>
                  <a:txBody>
                    <a:bodyPr/>
                    <a:lstStyle/>
                    <a:p>
                      <a:pPr marL="0" algn="ctr" defTabSz="914400" rtl="0" eaLnBrk="1" latinLnBrk="0" hangingPunct="1"/>
                      <a:r>
                        <a:rPr lang="zh-CN" altLang="en-US" sz="1000" kern="1200" baseline="0" dirty="0" smtClean="0"/>
                        <a:t>合约交割月份</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pPr>
                      <a:r>
                        <a:rPr kumimoji="0" lang="en-US" altLang="en-US" sz="1000" u="none" strike="noStrike" kern="1200" cap="none" normalizeH="0" baseline="0" dirty="0" smtClean="0">
                          <a:ln>
                            <a:noFill/>
                          </a:ln>
                          <a:effectLst/>
                        </a:rPr>
                        <a:t>36</a:t>
                      </a:r>
                      <a:r>
                        <a:rPr kumimoji="0" lang="zh-CN" altLang="en-US" sz="1000" u="none" strike="noStrike" kern="1200" cap="none" normalizeH="0" baseline="0" dirty="0" smtClean="0">
                          <a:ln>
                            <a:noFill/>
                          </a:ln>
                          <a:effectLst/>
                        </a:rPr>
                        <a:t>个月以内，其中最近</a:t>
                      </a:r>
                      <a:r>
                        <a:rPr kumimoji="0" lang="en-US" altLang="en-US" sz="1000" u="none" strike="noStrike" kern="1200" cap="none" normalizeH="0" baseline="0" dirty="0" smtClean="0">
                          <a:ln>
                            <a:noFill/>
                          </a:ln>
                          <a:effectLst/>
                        </a:rPr>
                        <a:t>1-12</a:t>
                      </a:r>
                      <a:r>
                        <a:rPr kumimoji="0" lang="zh-CN" altLang="en-US" sz="1000" u="none" strike="noStrike" kern="1200" cap="none" normalizeH="0" baseline="0" dirty="0" smtClean="0">
                          <a:ln>
                            <a:noFill/>
                          </a:ln>
                          <a:effectLst/>
                        </a:rPr>
                        <a:t>个月为连续月份合约，</a:t>
                      </a:r>
                      <a:r>
                        <a:rPr kumimoji="0" lang="en-US" altLang="en-US" sz="1000" u="none" strike="noStrike" kern="1200" cap="none" normalizeH="0" baseline="0" dirty="0" smtClean="0">
                          <a:ln>
                            <a:noFill/>
                          </a:ln>
                          <a:effectLst/>
                        </a:rPr>
                        <a:t>12</a:t>
                      </a:r>
                      <a:r>
                        <a:rPr kumimoji="0" lang="zh-CN" altLang="en-US" sz="1000" u="none" strike="noStrike" kern="1200" cap="none" normalizeH="0" baseline="0" dirty="0" smtClean="0">
                          <a:ln>
                            <a:noFill/>
                          </a:ln>
                          <a:effectLst/>
                        </a:rPr>
                        <a:t>个月以后为季月合约</a:t>
                      </a:r>
                      <a:endParaRPr kumimoji="0" lang="zh-CN" altLang="en-US" sz="10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extLst>
                  <a:ext uri="{0D108BD9-81ED-4DB2-BD59-A6C34878D82A}">
                    <a16:rowId xmlns:a16="http://schemas.microsoft.com/office/drawing/2014/main" xmlns="" val="10006"/>
                  </a:ext>
                </a:extLst>
              </a:tr>
              <a:tr h="285836">
                <a:tc>
                  <a:txBody>
                    <a:bodyPr/>
                    <a:lstStyle/>
                    <a:p>
                      <a:pPr marL="0" algn="ctr" defTabSz="914400" rtl="0" eaLnBrk="1" latinLnBrk="0" hangingPunct="1"/>
                      <a:r>
                        <a:rPr lang="zh-CN" altLang="en-US" sz="1000" kern="1200" baseline="0" dirty="0" smtClean="0"/>
                        <a:t>交易时间</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tc>
                  <a:txBody>
                    <a:bodyPr/>
                    <a:lstStyle/>
                    <a:p>
                      <a:pPr marL="0" algn="l" defTabSz="914400" rtl="0" eaLnBrk="1" latinLnBrk="0" hangingPunct="1">
                        <a:spcBef>
                          <a:spcPts val="0"/>
                        </a:spcBef>
                        <a:spcAft>
                          <a:spcPts val="0"/>
                        </a:spcAft>
                      </a:pPr>
                      <a:r>
                        <a:rPr kumimoji="0" lang="zh-CN" altLang="en-US" sz="1000" u="none" strike="noStrike" kern="1200" cap="none" normalizeH="0" baseline="0" dirty="0" smtClean="0">
                          <a:ln>
                            <a:noFill/>
                          </a:ln>
                          <a:effectLst/>
                        </a:rPr>
                        <a:t>上午</a:t>
                      </a:r>
                      <a:r>
                        <a:rPr kumimoji="0" lang="en-US" altLang="zh-CN" sz="1000" u="none" strike="noStrike" kern="1200" cap="none" normalizeH="0" baseline="0" dirty="0" smtClean="0">
                          <a:ln>
                            <a:noFill/>
                          </a:ln>
                          <a:effectLst/>
                        </a:rPr>
                        <a:t>9:00 - 11:30</a:t>
                      </a:r>
                      <a:r>
                        <a:rPr kumimoji="0" lang="zh-CN" altLang="en-US" sz="1000" u="none" strike="noStrike" kern="1200" cap="none" normalizeH="0" baseline="0" dirty="0" smtClean="0">
                          <a:ln>
                            <a:noFill/>
                          </a:ln>
                          <a:effectLst/>
                        </a:rPr>
                        <a:t>，下午</a:t>
                      </a:r>
                      <a:r>
                        <a:rPr kumimoji="0" lang="en-US" altLang="zh-CN" sz="1000" u="none" strike="noStrike" kern="1200" cap="none" normalizeH="0" baseline="0" dirty="0" smtClean="0">
                          <a:ln>
                            <a:noFill/>
                          </a:ln>
                          <a:effectLst/>
                        </a:rPr>
                        <a:t>1:30 - 3:00</a:t>
                      </a:r>
                      <a:r>
                        <a:rPr kumimoji="0" lang="zh-CN" altLang="en-US" sz="1000" u="none" strike="noStrike" kern="1200" cap="none" normalizeH="0" baseline="0" dirty="0" smtClean="0">
                          <a:ln>
                            <a:noFill/>
                          </a:ln>
                          <a:effectLst/>
                        </a:rPr>
                        <a:t>和上海国际能源交易中心规定的其他交易时间</a:t>
                      </a:r>
                      <a:endParaRPr kumimoji="0" lang="zh-CN" altLang="en-US" sz="10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07"/>
                  </a:ext>
                </a:extLst>
              </a:tr>
              <a:tr h="285836">
                <a:tc>
                  <a:txBody>
                    <a:bodyPr/>
                    <a:lstStyle/>
                    <a:p>
                      <a:pPr marL="0" algn="ctr" defTabSz="914400" rtl="0" eaLnBrk="1" latinLnBrk="0" hangingPunct="1"/>
                      <a:r>
                        <a:rPr lang="zh-CN" altLang="en-US" sz="1000" kern="1200" baseline="0" dirty="0" smtClean="0"/>
                        <a:t>最后交易日</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tc>
                  <a:txBody>
                    <a:bodyPr/>
                    <a:lstStyle/>
                    <a:p>
                      <a:pPr marL="0" algn="l" defTabSz="914400" rtl="0" eaLnBrk="1" latinLnBrk="0" hangingPunct="1">
                        <a:spcBef>
                          <a:spcPts val="0"/>
                        </a:spcBef>
                        <a:spcAft>
                          <a:spcPts val="0"/>
                        </a:spcAft>
                      </a:pPr>
                      <a:r>
                        <a:rPr kumimoji="0" lang="zh-CN" altLang="en-US" sz="1000" u="none" strike="noStrike" kern="1200" cap="none" normalizeH="0" baseline="0" dirty="0" smtClean="0">
                          <a:ln>
                            <a:noFill/>
                          </a:ln>
                          <a:effectLst/>
                        </a:rPr>
                        <a:t>交割月份前一月份的最后一个交易日；上海国际能源交易中心有权根据国家法定节假日调整最后交易日</a:t>
                      </a:r>
                      <a:endParaRPr kumimoji="0" lang="zh-CN" altLang="en-US" sz="10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extLst>
                  <a:ext uri="{0D108BD9-81ED-4DB2-BD59-A6C34878D82A}">
                    <a16:rowId xmlns:a16="http://schemas.microsoft.com/office/drawing/2014/main" xmlns="" val="10008"/>
                  </a:ext>
                </a:extLst>
              </a:tr>
              <a:tr h="215964">
                <a:tc>
                  <a:txBody>
                    <a:bodyPr/>
                    <a:lstStyle/>
                    <a:p>
                      <a:pPr marL="0" algn="ctr" defTabSz="914400" rtl="0" eaLnBrk="1" latinLnBrk="0" hangingPunct="1"/>
                      <a:r>
                        <a:rPr lang="zh-CN" altLang="en-US" sz="1000" kern="1200" baseline="0" dirty="0" smtClean="0"/>
                        <a:t>交割日期</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tc>
                  <a:txBody>
                    <a:bodyPr/>
                    <a:lstStyle/>
                    <a:p>
                      <a:pPr marL="0" algn="l" defTabSz="914400" rtl="0" eaLnBrk="1" latinLnBrk="0" hangingPunct="1">
                        <a:spcBef>
                          <a:spcPts val="0"/>
                        </a:spcBef>
                        <a:spcAft>
                          <a:spcPts val="0"/>
                        </a:spcAft>
                      </a:pPr>
                      <a:r>
                        <a:rPr kumimoji="0" lang="zh-CN" altLang="en-US" sz="1000" u="none" strike="noStrike" kern="1200" cap="none" normalizeH="0" baseline="0" dirty="0" smtClean="0">
                          <a:ln>
                            <a:noFill/>
                          </a:ln>
                          <a:effectLst/>
                        </a:rPr>
                        <a:t>最后交易日后连续五个工作日</a:t>
                      </a:r>
                      <a:endParaRPr kumimoji="0" lang="zh-CN" altLang="en-US" sz="10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09"/>
                  </a:ext>
                </a:extLst>
              </a:tr>
              <a:tr h="350943">
                <a:tc>
                  <a:txBody>
                    <a:bodyPr/>
                    <a:lstStyle/>
                    <a:p>
                      <a:pPr marL="0" algn="ctr" defTabSz="914400" rtl="0" eaLnBrk="1" latinLnBrk="0" hangingPunct="1"/>
                      <a:r>
                        <a:rPr lang="zh-CN" altLang="en-US" sz="1000" kern="1200" baseline="0" dirty="0" smtClean="0"/>
                        <a:t>交割品级</a:t>
                      </a:r>
                      <a:endParaRPr lang="zh-CN" altLang="en-US" sz="1000"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tc>
                  <a:txBody>
                    <a:bodyPr/>
                    <a:lstStyle/>
                    <a:p>
                      <a:pPr marL="0" algn="l" defTabSz="914400" rtl="0" eaLnBrk="1" latinLnBrk="0" hangingPunct="1">
                        <a:spcBef>
                          <a:spcPts val="0"/>
                        </a:spcBef>
                        <a:spcAft>
                          <a:spcPts val="0"/>
                        </a:spcAft>
                      </a:pPr>
                      <a:r>
                        <a:rPr kumimoji="0" lang="zh-CN" altLang="en-US" sz="1000" u="none" strike="noStrike" kern="1200" cap="none" normalizeH="0" baseline="0" dirty="0" smtClean="0">
                          <a:ln>
                            <a:noFill/>
                          </a:ln>
                          <a:effectLst/>
                        </a:rPr>
                        <a:t>中质含硫原油，基准品质为</a:t>
                      </a:r>
                      <a:r>
                        <a:rPr kumimoji="0" lang="en-US" altLang="en-US" sz="1000" u="none" strike="noStrike" kern="1200" cap="none" normalizeH="0" baseline="0" dirty="0" smtClean="0">
                          <a:ln>
                            <a:noFill/>
                          </a:ln>
                          <a:effectLst/>
                        </a:rPr>
                        <a:t>API</a:t>
                      </a:r>
                      <a:r>
                        <a:rPr kumimoji="0" lang="zh-CN" altLang="en-US" sz="1000" u="none" strike="noStrike" kern="1200" cap="none" normalizeH="0" baseline="0" dirty="0" smtClean="0">
                          <a:ln>
                            <a:noFill/>
                          </a:ln>
                          <a:effectLst/>
                        </a:rPr>
                        <a:t>度</a:t>
                      </a:r>
                      <a:r>
                        <a:rPr kumimoji="0" lang="en-US" altLang="en-US" sz="1000" u="none" strike="noStrike" kern="1200" cap="none" normalizeH="0" baseline="0" dirty="0" smtClean="0">
                          <a:ln>
                            <a:noFill/>
                          </a:ln>
                          <a:effectLst/>
                        </a:rPr>
                        <a:t>32</a:t>
                      </a:r>
                      <a:r>
                        <a:rPr kumimoji="0" lang="zh-CN" altLang="en-US" sz="1000" u="none" strike="noStrike" kern="1200" cap="none" normalizeH="0" baseline="0" dirty="0" smtClean="0">
                          <a:ln>
                            <a:noFill/>
                          </a:ln>
                          <a:effectLst/>
                        </a:rPr>
                        <a:t>，含硫量</a:t>
                      </a:r>
                      <a:r>
                        <a:rPr kumimoji="0" lang="en-US" altLang="en-US" sz="1000" u="none" strike="noStrike" kern="1200" cap="none" normalizeH="0" baseline="0" dirty="0" smtClean="0">
                          <a:ln>
                            <a:noFill/>
                          </a:ln>
                          <a:effectLst/>
                        </a:rPr>
                        <a:t>1.5%</a:t>
                      </a:r>
                      <a:r>
                        <a:rPr kumimoji="0" lang="zh-CN" altLang="en-US" sz="1000" u="none" strike="noStrike" kern="1200" cap="none" normalizeH="0" baseline="0" dirty="0" smtClean="0">
                          <a:ln>
                            <a:noFill/>
                          </a:ln>
                          <a:effectLst/>
                        </a:rPr>
                        <a:t>，具体可交割油种及升贴水由上海国际能源中心另行规定</a:t>
                      </a:r>
                      <a:endParaRPr kumimoji="0" lang="zh-CN" altLang="en-US" sz="1000" u="none" strike="noStrike" kern="1200" cap="none" normalizeH="0" baseline="0" dirty="0" smtClean="0">
                        <a:ln>
                          <a:noFill/>
                        </a:ln>
                        <a:solidFill>
                          <a:schemeClr val="dk1"/>
                        </a:solidFill>
                        <a:effectLst/>
                        <a:latin typeface="微软雅黑" pitchFamily="34" charset="-122"/>
                        <a:ea typeface="微软雅黑" pitchFamily="34" charset="-122"/>
                        <a:cs typeface="+mn-cs"/>
                      </a:endParaRPr>
                    </a:p>
                  </a:txBody>
                  <a:tcPr marL="100818" marR="100818" marT="45719" marB="45719" anchor="ctr" horzOverflow="overflow">
                    <a:solidFill>
                      <a:schemeClr val="accent1">
                        <a:lumMod val="20000"/>
                        <a:lumOff val="80000"/>
                      </a:schemeClr>
                    </a:solidFill>
                  </a:tcPr>
                </a:tc>
                <a:extLst>
                  <a:ext uri="{0D108BD9-81ED-4DB2-BD59-A6C34878D82A}">
                    <a16:rowId xmlns:a16="http://schemas.microsoft.com/office/drawing/2014/main" xmlns="" val="10010"/>
                  </a:ext>
                </a:extLst>
              </a:tr>
              <a:tr h="215964">
                <a:tc>
                  <a:txBody>
                    <a:bodyPr/>
                    <a:lstStyle/>
                    <a:p>
                      <a:pPr algn="ctr"/>
                      <a:r>
                        <a:rPr lang="zh-CN" altLang="en-US" sz="1000" kern="1200" baseline="0" dirty="0" smtClean="0"/>
                        <a:t>交割地点</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ctr" horzOverflow="overflow">
                    <a:solidFill>
                      <a:schemeClr val="accent1">
                        <a:lumMod val="60000"/>
                        <a:lumOff val="4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pPr>
                      <a:r>
                        <a:rPr kumimoji="0" lang="zh-CN" altLang="en-US" sz="1000" u="none" strike="noStrike" cap="none" normalizeH="0" baseline="0" dirty="0" smtClean="0">
                          <a:ln>
                            <a:noFill/>
                          </a:ln>
                          <a:effectLst/>
                        </a:rPr>
                        <a:t>上海国际能源交易中心指定交割仓库</a:t>
                      </a:r>
                      <a:endParaRPr kumimoji="0" lang="zh-CN" altLang="en-US" sz="1000" b="0" i="0" u="none" strike="noStrike" cap="none" normalizeH="0" baseline="0" dirty="0" smtClean="0">
                        <a:ln>
                          <a:noFill/>
                        </a:ln>
                        <a:solidFill>
                          <a:srgbClr val="000000"/>
                        </a:solidFill>
                        <a:effectLst/>
                        <a:latin typeface="微软雅黑" pitchFamily="34" charset="-122"/>
                        <a:ea typeface="微软雅黑" pitchFamily="34" charset="-122"/>
                        <a:cs typeface="Times New Roman" pitchFamily="18" charset="0"/>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11"/>
                  </a:ext>
                </a:extLst>
              </a:tr>
              <a:tr h="215964">
                <a:tc>
                  <a:txBody>
                    <a:bodyPr/>
                    <a:lstStyle/>
                    <a:p>
                      <a:pPr algn="ctr"/>
                      <a:r>
                        <a:rPr lang="zh-CN" altLang="en-US" sz="1000" kern="1200" baseline="0" dirty="0" smtClean="0"/>
                        <a:t>最低交易保证金</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pPr>
                      <a:r>
                        <a:rPr kumimoji="0" lang="zh-CN" altLang="en-US" sz="1000" u="none" strike="noStrike" cap="none" normalizeH="0" baseline="0" dirty="0" smtClean="0">
                          <a:ln>
                            <a:noFill/>
                          </a:ln>
                          <a:effectLst/>
                        </a:rPr>
                        <a:t>合约价值的</a:t>
                      </a:r>
                      <a:r>
                        <a:rPr kumimoji="0" lang="en-US" altLang="zh-CN" sz="1000" u="none" strike="noStrike" cap="none" normalizeH="0" baseline="0" dirty="0" smtClean="0">
                          <a:ln>
                            <a:noFill/>
                          </a:ln>
                          <a:effectLst/>
                        </a:rPr>
                        <a:t>5%</a:t>
                      </a:r>
                      <a:endParaRPr kumimoji="0" lang="zh-CN" altLang="en-US" sz="10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100818" marR="100818" marT="45719" marB="45719" anchor="ctr" horzOverflow="overflow">
                    <a:solidFill>
                      <a:schemeClr val="accent1">
                        <a:lumMod val="20000"/>
                        <a:lumOff val="80000"/>
                      </a:schemeClr>
                    </a:solidFill>
                  </a:tcPr>
                </a:tc>
                <a:extLst>
                  <a:ext uri="{0D108BD9-81ED-4DB2-BD59-A6C34878D82A}">
                    <a16:rowId xmlns:a16="http://schemas.microsoft.com/office/drawing/2014/main" xmlns="" val="10012"/>
                  </a:ext>
                </a:extLst>
              </a:tr>
              <a:tr h="215964">
                <a:tc>
                  <a:txBody>
                    <a:bodyPr/>
                    <a:lstStyle/>
                    <a:p>
                      <a:pPr algn="ctr"/>
                      <a:r>
                        <a:rPr lang="zh-CN" altLang="en-US" sz="1000" kern="1200" baseline="0" dirty="0" smtClean="0"/>
                        <a:t>交割方式</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b" horzOverflow="overflow">
                    <a:solidFill>
                      <a:schemeClr val="accent1">
                        <a:lumMod val="60000"/>
                        <a:lumOff val="4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pPr>
                      <a:r>
                        <a:rPr kumimoji="0" lang="zh-CN" altLang="en-US" sz="1000" u="none" strike="noStrike" cap="none" normalizeH="0" baseline="0" dirty="0" smtClean="0">
                          <a:ln>
                            <a:noFill/>
                          </a:ln>
                          <a:effectLst/>
                        </a:rPr>
                        <a:t>实物交割</a:t>
                      </a:r>
                      <a:endParaRPr kumimoji="0" lang="zh-CN" altLang="en-US" sz="10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13"/>
                  </a:ext>
                </a:extLst>
              </a:tr>
              <a:tr h="215964">
                <a:tc>
                  <a:txBody>
                    <a:bodyPr/>
                    <a:lstStyle/>
                    <a:p>
                      <a:pPr algn="ctr"/>
                      <a:r>
                        <a:rPr lang="zh-CN" altLang="en-US" sz="1000" kern="1200" baseline="0" dirty="0" smtClean="0"/>
                        <a:t>交易代码</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b" horzOverflow="overflow">
                    <a:solidFill>
                      <a:schemeClr val="accent1">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pPr>
                      <a:r>
                        <a:rPr kumimoji="0" lang="en-US" altLang="zh-CN" sz="1000" u="none" strike="noStrike" cap="none" normalizeH="0" baseline="0" dirty="0" smtClean="0">
                          <a:ln>
                            <a:noFill/>
                          </a:ln>
                          <a:effectLst/>
                        </a:rPr>
                        <a:t>SC</a:t>
                      </a:r>
                      <a:endParaRPr kumimoji="0" lang="zh-CN" altLang="en-US" sz="10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100818" marR="100818" marT="45719" marB="45719" anchor="ctr" horzOverflow="overflow">
                    <a:solidFill>
                      <a:schemeClr val="accent1">
                        <a:lumMod val="20000"/>
                        <a:lumOff val="80000"/>
                      </a:schemeClr>
                    </a:solidFill>
                  </a:tcPr>
                </a:tc>
                <a:extLst>
                  <a:ext uri="{0D108BD9-81ED-4DB2-BD59-A6C34878D82A}">
                    <a16:rowId xmlns:a16="http://schemas.microsoft.com/office/drawing/2014/main" xmlns="" val="10014"/>
                  </a:ext>
                </a:extLst>
              </a:tr>
              <a:tr h="215964">
                <a:tc>
                  <a:txBody>
                    <a:bodyPr/>
                    <a:lstStyle/>
                    <a:p>
                      <a:pPr algn="ctr"/>
                      <a:r>
                        <a:rPr lang="zh-CN" altLang="en-US" sz="1000" kern="1200" baseline="0" dirty="0" smtClean="0"/>
                        <a:t>上市交易所</a:t>
                      </a:r>
                      <a:endParaRPr lang="zh-CN" altLang="en-US" sz="1000" b="1" kern="1200" baseline="0" dirty="0" smtClean="0">
                        <a:solidFill>
                          <a:schemeClr val="dk1"/>
                        </a:solidFill>
                        <a:latin typeface="微软雅黑" pitchFamily="34" charset="-122"/>
                        <a:ea typeface="微软雅黑" pitchFamily="34" charset="-122"/>
                        <a:cs typeface="+mn-cs"/>
                      </a:endParaRPr>
                    </a:p>
                  </a:txBody>
                  <a:tcPr marL="100818" marR="100818" marT="45719" marB="45719" anchor="b" horzOverflow="overflow">
                    <a:solidFill>
                      <a:schemeClr val="accent1">
                        <a:lumMod val="60000"/>
                        <a:lumOff val="4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pPr>
                      <a:r>
                        <a:rPr kumimoji="0" lang="zh-CN" altLang="en-US" sz="1000" u="none" strike="noStrike" cap="none" normalizeH="0" baseline="0" dirty="0" smtClean="0">
                          <a:ln>
                            <a:noFill/>
                          </a:ln>
                          <a:effectLst/>
                        </a:rPr>
                        <a:t>上海国际能源交易中心</a:t>
                      </a:r>
                      <a:endParaRPr kumimoji="0" lang="zh-CN" altLang="en-US" sz="1000" b="0" i="0" u="none" strike="noStrike" cap="none" normalizeH="0" baseline="0" dirty="0" smtClean="0">
                        <a:ln>
                          <a:noFill/>
                        </a:ln>
                        <a:solidFill>
                          <a:schemeClr val="tx1"/>
                        </a:solidFill>
                        <a:effectLst/>
                        <a:latin typeface="微软雅黑" pitchFamily="34" charset="-122"/>
                        <a:ea typeface="微软雅黑" pitchFamily="34" charset="-122"/>
                      </a:endParaRPr>
                    </a:p>
                  </a:txBody>
                  <a:tcPr marL="100818" marR="100818" marT="45719" marB="45719" anchor="ctr" horzOverflow="overflow">
                    <a:solidFill>
                      <a:schemeClr val="accent1">
                        <a:lumMod val="60000"/>
                        <a:lumOff val="40000"/>
                      </a:schemeClr>
                    </a:solidFill>
                  </a:tcPr>
                </a:tc>
                <a:extLst>
                  <a:ext uri="{0D108BD9-81ED-4DB2-BD59-A6C34878D82A}">
                    <a16:rowId xmlns:a16="http://schemas.microsoft.com/office/drawing/2014/main" xmlns="" val="10015"/>
                  </a:ext>
                </a:extLst>
              </a:tr>
            </a:tbl>
          </a:graphicData>
        </a:graphic>
      </p:graphicFrame>
    </p:spTree>
    <p:extLst>
      <p:ext uri="{BB962C8B-B14F-4D97-AF65-F5344CB8AC3E}">
        <p14:creationId xmlns:p14="http://schemas.microsoft.com/office/powerpoint/2010/main" val="2227143721"/>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grpSp>
        <p:nvGrpSpPr>
          <p:cNvPr id="6" name="组合 1"/>
          <p:cNvGrpSpPr/>
          <p:nvPr/>
        </p:nvGrpSpPr>
        <p:grpSpPr>
          <a:xfrm>
            <a:off x="975983" y="1052512"/>
            <a:ext cx="2481134" cy="3275410"/>
            <a:chOff x="440339" y="1575775"/>
            <a:chExt cx="3289592" cy="4043254"/>
          </a:xfrm>
        </p:grpSpPr>
        <p:sp>
          <p:nvSpPr>
            <p:cNvPr id="13" name="椭圆 12"/>
            <p:cNvSpPr/>
            <p:nvPr/>
          </p:nvSpPr>
          <p:spPr>
            <a:xfrm rot="320392">
              <a:off x="2001931" y="2234391"/>
              <a:ext cx="1728000" cy="1188000"/>
            </a:xfrm>
            <a:prstGeom prst="ellipse">
              <a:avLst/>
            </a:prstGeom>
            <a:solidFill>
              <a:srgbClr val="BFBFB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5pPr>
            </a:lstStyle>
            <a:p>
              <a:pPr algn="ctr" eaLnBrk="1" hangingPunct="1"/>
              <a:r>
                <a:rPr lang="en-US" altLang="zh-CN" sz="1200" dirty="0">
                  <a:solidFill>
                    <a:srgbClr val="000000"/>
                  </a:solidFill>
                  <a:latin typeface="微软雅黑" pitchFamily="34" charset="-122"/>
                  <a:ea typeface="微软雅黑" pitchFamily="34" charset="-122"/>
                </a:rPr>
                <a:t>API</a:t>
              </a:r>
              <a:r>
                <a:rPr lang="zh-CN" altLang="zh-CN" sz="1200" dirty="0">
                  <a:solidFill>
                    <a:srgbClr val="000000"/>
                  </a:solidFill>
                  <a:latin typeface="微软雅黑" pitchFamily="34" charset="-122"/>
                  <a:ea typeface="微软雅黑" pitchFamily="34" charset="-122"/>
                </a:rPr>
                <a:t>度</a:t>
              </a:r>
              <a:endParaRPr lang="en-US" altLang="zh-CN" sz="1200" dirty="0">
                <a:solidFill>
                  <a:srgbClr val="000000"/>
                </a:solidFill>
                <a:latin typeface="微软雅黑" pitchFamily="34" charset="-122"/>
                <a:ea typeface="微软雅黑" pitchFamily="34" charset="-122"/>
              </a:endParaRPr>
            </a:p>
            <a:p>
              <a:pPr algn="ctr" eaLnBrk="1" hangingPunct="1"/>
              <a:r>
                <a:rPr lang="zh-CN" altLang="zh-CN" sz="1200" dirty="0">
                  <a:solidFill>
                    <a:srgbClr val="000000"/>
                  </a:solidFill>
                  <a:latin typeface="微软雅黑" pitchFamily="34" charset="-122"/>
                  <a:ea typeface="微软雅黑" pitchFamily="34" charset="-122"/>
                </a:rPr>
                <a:t>分类</a:t>
              </a:r>
              <a:endParaRPr lang="zh-CN" altLang="en-US" sz="1200" dirty="0">
                <a:solidFill>
                  <a:srgbClr val="000000"/>
                </a:solidFill>
                <a:latin typeface="微软雅黑" pitchFamily="34" charset="-122"/>
                <a:ea typeface="微软雅黑" pitchFamily="34" charset="-122"/>
              </a:endParaRPr>
            </a:p>
          </p:txBody>
        </p:sp>
        <p:sp>
          <p:nvSpPr>
            <p:cNvPr id="14" name="椭圆 13"/>
            <p:cNvSpPr/>
            <p:nvPr/>
          </p:nvSpPr>
          <p:spPr>
            <a:xfrm rot="20127626">
              <a:off x="767388" y="1575775"/>
              <a:ext cx="1728000" cy="1188000"/>
            </a:xfrm>
            <a:prstGeom prst="ellipse">
              <a:avLst/>
            </a:prstGeom>
            <a:solidFill>
              <a:schemeClr val="bg1">
                <a:lumMod val="75000"/>
                <a:alpha val="5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5pPr>
            </a:lstStyle>
            <a:p>
              <a:pPr lvl="0" algn="ctr" eaLnBrk="1" hangingPunct="1"/>
              <a:r>
                <a:rPr lang="zh-CN" altLang="en-US" sz="1200" dirty="0">
                  <a:solidFill>
                    <a:srgbClr val="000000"/>
                  </a:solidFill>
                  <a:latin typeface="微软雅黑" pitchFamily="34" charset="-122"/>
                  <a:ea typeface="微软雅黑" pitchFamily="34" charset="-122"/>
                </a:rPr>
                <a:t>含硫量</a:t>
              </a:r>
              <a:endParaRPr lang="en-US" altLang="zh-CN" sz="1200" dirty="0">
                <a:solidFill>
                  <a:srgbClr val="000000"/>
                </a:solidFill>
                <a:latin typeface="微软雅黑" pitchFamily="34" charset="-122"/>
                <a:ea typeface="微软雅黑" pitchFamily="34" charset="-122"/>
              </a:endParaRPr>
            </a:p>
            <a:p>
              <a:pPr lvl="0" algn="ctr" eaLnBrk="1" hangingPunct="1"/>
              <a:r>
                <a:rPr lang="zh-CN" altLang="en-US" sz="1200" dirty="0">
                  <a:solidFill>
                    <a:srgbClr val="000000"/>
                  </a:solidFill>
                  <a:latin typeface="微软雅黑" pitchFamily="34" charset="-122"/>
                  <a:ea typeface="微软雅黑" pitchFamily="34" charset="-122"/>
                </a:rPr>
                <a:t>分类</a:t>
              </a:r>
            </a:p>
          </p:txBody>
        </p:sp>
        <p:sp>
          <p:nvSpPr>
            <p:cNvPr id="2" name="椭圆 1"/>
            <p:cNvSpPr/>
            <p:nvPr/>
          </p:nvSpPr>
          <p:spPr>
            <a:xfrm rot="21073185">
              <a:off x="440339" y="2750245"/>
              <a:ext cx="1728000" cy="1188000"/>
            </a:xfrm>
            <a:prstGeom prst="ellipse">
              <a:avLst/>
            </a:prstGeom>
            <a:solidFill>
              <a:srgbClr val="BFBFB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5pPr>
            </a:lstStyle>
            <a:p>
              <a:pPr lvl="0" algn="ctr" eaLnBrk="1" hangingPunct="1"/>
              <a:r>
                <a:rPr lang="zh-CN" altLang="en-US" sz="1200" dirty="0">
                  <a:solidFill>
                    <a:srgbClr val="000000"/>
                  </a:solidFill>
                  <a:latin typeface="微软雅黑" pitchFamily="34" charset="-122"/>
                  <a:ea typeface="微软雅黑" pitchFamily="34" charset="-122"/>
                </a:rPr>
                <a:t>含氮量</a:t>
              </a:r>
              <a:endParaRPr lang="en-US" altLang="zh-CN" sz="1200" dirty="0">
                <a:solidFill>
                  <a:srgbClr val="000000"/>
                </a:solidFill>
                <a:latin typeface="微软雅黑" pitchFamily="34" charset="-122"/>
                <a:ea typeface="微软雅黑" pitchFamily="34" charset="-122"/>
              </a:endParaRPr>
            </a:p>
            <a:p>
              <a:pPr lvl="0" algn="ctr" eaLnBrk="1" hangingPunct="1"/>
              <a:r>
                <a:rPr lang="zh-CN" altLang="en-US" sz="1200" dirty="0">
                  <a:solidFill>
                    <a:srgbClr val="000000"/>
                  </a:solidFill>
                  <a:latin typeface="微软雅黑" pitchFamily="34" charset="-122"/>
                  <a:ea typeface="微软雅黑" pitchFamily="34" charset="-122"/>
                </a:rPr>
                <a:t>分类</a:t>
              </a:r>
            </a:p>
          </p:txBody>
        </p:sp>
        <p:sp>
          <p:nvSpPr>
            <p:cNvPr id="16" name="椭圆 15"/>
            <p:cNvSpPr/>
            <p:nvPr/>
          </p:nvSpPr>
          <p:spPr>
            <a:xfrm rot="961468">
              <a:off x="1895639" y="3308091"/>
              <a:ext cx="1728000" cy="1188000"/>
            </a:xfrm>
            <a:prstGeom prst="ellipse">
              <a:avLst/>
            </a:prstGeom>
            <a:solidFill>
              <a:srgbClr val="BFBFB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5pPr>
            </a:lstStyle>
            <a:p>
              <a:pPr algn="ctr" eaLnBrk="1" hangingPunct="1"/>
              <a:r>
                <a:rPr lang="zh-CN" altLang="en-US" sz="1200" dirty="0">
                  <a:solidFill>
                    <a:srgbClr val="000000"/>
                  </a:solidFill>
                  <a:latin typeface="微软雅黑" pitchFamily="34" charset="-122"/>
                  <a:ea typeface="微软雅黑" pitchFamily="34" charset="-122"/>
                </a:rPr>
                <a:t>含腊量</a:t>
              </a:r>
              <a:endParaRPr lang="en-US" altLang="zh-CN" sz="1200" dirty="0">
                <a:solidFill>
                  <a:srgbClr val="000000"/>
                </a:solidFill>
                <a:latin typeface="微软雅黑" pitchFamily="34" charset="-122"/>
                <a:ea typeface="微软雅黑" pitchFamily="34" charset="-122"/>
              </a:endParaRPr>
            </a:p>
            <a:p>
              <a:pPr algn="ctr" eaLnBrk="1" hangingPunct="1"/>
              <a:r>
                <a:rPr lang="zh-CN" altLang="en-US" sz="1200" dirty="0">
                  <a:solidFill>
                    <a:srgbClr val="000000"/>
                  </a:solidFill>
                  <a:latin typeface="微软雅黑" pitchFamily="34" charset="-122"/>
                  <a:ea typeface="微软雅黑" pitchFamily="34" charset="-122"/>
                </a:rPr>
                <a:t>分类</a:t>
              </a:r>
            </a:p>
          </p:txBody>
        </p:sp>
        <p:sp>
          <p:nvSpPr>
            <p:cNvPr id="17" name="椭圆 16"/>
            <p:cNvSpPr/>
            <p:nvPr/>
          </p:nvSpPr>
          <p:spPr>
            <a:xfrm rot="284410">
              <a:off x="474755" y="3882113"/>
              <a:ext cx="1728000" cy="1188000"/>
            </a:xfrm>
            <a:prstGeom prst="ellipse">
              <a:avLst/>
            </a:prstGeom>
            <a:solidFill>
              <a:srgbClr val="BFBFB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5pPr>
            </a:lstStyle>
            <a:p>
              <a:pPr algn="ctr" eaLnBrk="1" hangingPunct="1"/>
              <a:r>
                <a:rPr lang="zh-CN" altLang="en-US" sz="1200" dirty="0">
                  <a:solidFill>
                    <a:srgbClr val="000000"/>
                  </a:solidFill>
                  <a:latin typeface="微软雅黑" pitchFamily="34" charset="-122"/>
                  <a:ea typeface="微软雅黑" pitchFamily="34" charset="-122"/>
                </a:rPr>
                <a:t>含胶质量</a:t>
              </a:r>
              <a:endParaRPr lang="en-US" altLang="zh-CN" sz="1200" dirty="0">
                <a:solidFill>
                  <a:srgbClr val="000000"/>
                </a:solidFill>
                <a:latin typeface="微软雅黑" pitchFamily="34" charset="-122"/>
                <a:ea typeface="微软雅黑" pitchFamily="34" charset="-122"/>
              </a:endParaRPr>
            </a:p>
            <a:p>
              <a:pPr algn="ctr" eaLnBrk="1" hangingPunct="1"/>
              <a:r>
                <a:rPr lang="zh-CN" altLang="en-US" sz="1200" dirty="0">
                  <a:solidFill>
                    <a:srgbClr val="000000"/>
                  </a:solidFill>
                  <a:latin typeface="微软雅黑" pitchFamily="34" charset="-122"/>
                  <a:ea typeface="微软雅黑" pitchFamily="34" charset="-122"/>
                </a:rPr>
                <a:t>分类</a:t>
              </a:r>
            </a:p>
          </p:txBody>
        </p:sp>
        <p:sp>
          <p:nvSpPr>
            <p:cNvPr id="18" name="椭圆 17"/>
            <p:cNvSpPr/>
            <p:nvPr/>
          </p:nvSpPr>
          <p:spPr>
            <a:xfrm rot="170973">
              <a:off x="1880984" y="4431029"/>
              <a:ext cx="1728000" cy="1188000"/>
            </a:xfrm>
            <a:prstGeom prst="ellipse">
              <a:avLst/>
            </a:prstGeom>
            <a:solidFill>
              <a:srgbClr val="BFBFBF">
                <a:alpha val="5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lvl1pPr marL="0" lvl="0" indent="0" algn="l" defTabSz="91440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Calibri" panose="020F0502020204030204" pitchFamily="34" charset="0"/>
                  <a:ea typeface="宋体" panose="02010600030101010101" pitchFamily="2" charset="-122"/>
                </a:defRPr>
              </a:lvl5pPr>
            </a:lstStyle>
            <a:p>
              <a:pPr algn="ctr" eaLnBrk="1" hangingPunct="1"/>
              <a:r>
                <a:rPr lang="en-US" altLang="zh-CN" sz="1200" dirty="0">
                  <a:solidFill>
                    <a:srgbClr val="000000"/>
                  </a:solidFill>
                  <a:latin typeface="微软雅黑" pitchFamily="34" charset="-122"/>
                  <a:ea typeface="微软雅黑" pitchFamily="34" charset="-122"/>
                </a:rPr>
                <a:t>……</a:t>
              </a:r>
              <a:endParaRPr lang="zh-CN" altLang="en-US" sz="1200" dirty="0">
                <a:solidFill>
                  <a:srgbClr val="000000"/>
                </a:solidFill>
                <a:latin typeface="微软雅黑" pitchFamily="34" charset="-122"/>
                <a:ea typeface="微软雅黑" pitchFamily="34" charset="-122"/>
              </a:endParaRPr>
            </a:p>
          </p:txBody>
        </p:sp>
      </p:grpSp>
      <p:graphicFrame>
        <p:nvGraphicFramePr>
          <p:cNvPr id="119812" name="表格 119811"/>
          <p:cNvGraphicFramePr/>
          <p:nvPr>
            <p:extLst>
              <p:ext uri="{D42A27DB-BD31-4B8C-83A1-F6EECF244321}">
                <p14:modId xmlns:p14="http://schemas.microsoft.com/office/powerpoint/2010/main" val="618288606"/>
              </p:ext>
            </p:extLst>
          </p:nvPr>
        </p:nvGraphicFramePr>
        <p:xfrm>
          <a:off x="4370907" y="1425178"/>
          <a:ext cx="3688908" cy="2434215"/>
        </p:xfrm>
        <a:graphic>
          <a:graphicData uri="http://schemas.openxmlformats.org/drawingml/2006/table">
            <a:tbl>
              <a:tblPr/>
              <a:tblGrid>
                <a:gridCol w="1054453">
                  <a:extLst>
                    <a:ext uri="{9D8B030D-6E8A-4147-A177-3AD203B41FA5}">
                      <a16:colId xmlns:a16="http://schemas.microsoft.com/office/drawing/2014/main" xmlns="" val="20000"/>
                    </a:ext>
                  </a:extLst>
                </a:gridCol>
                <a:gridCol w="819074">
                  <a:extLst>
                    <a:ext uri="{9D8B030D-6E8A-4147-A177-3AD203B41FA5}">
                      <a16:colId xmlns:a16="http://schemas.microsoft.com/office/drawing/2014/main" xmlns="" val="20001"/>
                    </a:ext>
                  </a:extLst>
                </a:gridCol>
                <a:gridCol w="701664">
                  <a:extLst>
                    <a:ext uri="{9D8B030D-6E8A-4147-A177-3AD203B41FA5}">
                      <a16:colId xmlns:a16="http://schemas.microsoft.com/office/drawing/2014/main" xmlns="" val="20002"/>
                    </a:ext>
                  </a:extLst>
                </a:gridCol>
                <a:gridCol w="1113717">
                  <a:extLst>
                    <a:ext uri="{9D8B030D-6E8A-4147-A177-3AD203B41FA5}">
                      <a16:colId xmlns:a16="http://schemas.microsoft.com/office/drawing/2014/main" xmlns="" val="20003"/>
                    </a:ext>
                  </a:extLst>
                </a:gridCol>
              </a:tblGrid>
              <a:tr h="528981">
                <a:tc gridSpan="2">
                  <a:txBody>
                    <a:bodyPr/>
                    <a:lstStyle/>
                    <a:p>
                      <a:pPr lvl="0" algn="ctr" eaLnBrk="1" hangingPunct="1">
                        <a:buNone/>
                      </a:pPr>
                      <a:r>
                        <a:rPr lang="zh-CN" altLang="zh-CN" sz="1400" b="1" dirty="0">
                          <a:solidFill>
                            <a:srgbClr val="FFFFFF"/>
                          </a:solidFill>
                          <a:latin typeface="微软雅黑" pitchFamily="34" charset="-122"/>
                          <a:ea typeface="微软雅黑" pitchFamily="34" charset="-122"/>
                        </a:rPr>
                        <a:t>按</a:t>
                      </a:r>
                      <a:r>
                        <a:rPr lang="en-US" altLang="zh-CN" sz="1400" b="1" dirty="0">
                          <a:solidFill>
                            <a:srgbClr val="FFFFFF"/>
                          </a:solidFill>
                          <a:latin typeface="微软雅黑" pitchFamily="34" charset="-122"/>
                          <a:ea typeface="微软雅黑" pitchFamily="34" charset="-122"/>
                        </a:rPr>
                        <a:t>API</a:t>
                      </a:r>
                      <a:r>
                        <a:rPr lang="zh-CN" altLang="zh-CN" sz="1400" b="1" dirty="0">
                          <a:solidFill>
                            <a:srgbClr val="FFFFFF"/>
                          </a:solidFill>
                          <a:latin typeface="微软雅黑" pitchFamily="34" charset="-122"/>
                          <a:ea typeface="微软雅黑" pitchFamily="34" charset="-122"/>
                        </a:rPr>
                        <a:t>度分类</a:t>
                      </a:r>
                      <a:endParaRPr lang="zh-CN" altLang="en-US" sz="1400" b="1" dirty="0">
                        <a:solidFill>
                          <a:schemeClr val="bg1"/>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002B62"/>
                    </a:solidFill>
                  </a:tcPr>
                </a:tc>
                <a:tc hMerge="1">
                  <a:txBody>
                    <a:bodyPr/>
                    <a:lstStyle/>
                    <a:p>
                      <a:endParaRPr lang="zh-CN"/>
                    </a:p>
                  </a:txBody>
                  <a:tcPr/>
                </a:tc>
                <a:tc gridSpan="2">
                  <a:txBody>
                    <a:bodyPr/>
                    <a:lstStyle/>
                    <a:p>
                      <a:pPr lvl="0" algn="ctr" eaLnBrk="1" hangingPunct="1">
                        <a:buNone/>
                      </a:pPr>
                      <a:r>
                        <a:rPr lang="zh-CN" altLang="zh-CN" sz="1400" b="1" dirty="0">
                          <a:solidFill>
                            <a:srgbClr val="FFFFFF"/>
                          </a:solidFill>
                          <a:latin typeface="微软雅黑" pitchFamily="34" charset="-122"/>
                          <a:ea typeface="微软雅黑" pitchFamily="34" charset="-122"/>
                        </a:rPr>
                        <a:t>按硫含量分类</a:t>
                      </a:r>
                      <a:endParaRPr lang="zh-CN" altLang="en-US" sz="1400" b="1" dirty="0">
                        <a:solidFill>
                          <a:schemeClr val="bg1"/>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002B62"/>
                    </a:solidFill>
                  </a:tcPr>
                </a:tc>
                <a:tc hMerge="1">
                  <a:txBody>
                    <a:bodyPr/>
                    <a:lstStyle/>
                    <a:p>
                      <a:endParaRPr lang="zh-CN"/>
                    </a:p>
                  </a:txBody>
                  <a:tcPr/>
                </a:tc>
                <a:extLst>
                  <a:ext uri="{0D108BD9-81ED-4DB2-BD59-A6C34878D82A}">
                    <a16:rowId xmlns:a16="http://schemas.microsoft.com/office/drawing/2014/main" xmlns="" val="10000"/>
                  </a:ext>
                </a:extLst>
              </a:tr>
              <a:tr h="447496">
                <a:tc>
                  <a:txBody>
                    <a:bodyPr/>
                    <a:lstStyle/>
                    <a:p>
                      <a:pPr lvl="0" algn="ctr" eaLnBrk="1" hangingPunct="1">
                        <a:buNone/>
                      </a:pPr>
                      <a:r>
                        <a:rPr lang="zh-CN" altLang="en-US" sz="1200" dirty="0">
                          <a:solidFill>
                            <a:srgbClr val="000000"/>
                          </a:solidFill>
                          <a:latin typeface="微软雅黑" pitchFamily="34" charset="-122"/>
                          <a:ea typeface="微软雅黑" pitchFamily="34" charset="-122"/>
                        </a:rPr>
                        <a:t>类别</a:t>
                      </a:r>
                    </a:p>
                  </a:txBody>
                  <a:tcPr marL="53056" marR="53056" marT="0" marB="0" anchor="ctr">
                    <a:lnL>
                      <a:noFill/>
                    </a:lnL>
                    <a:lnR>
                      <a:noFill/>
                    </a:lnR>
                    <a:lnT>
                      <a:noFill/>
                    </a:lnT>
                    <a:lnB>
                      <a:noFill/>
                    </a:lnB>
                    <a:lnTlToBr>
                      <a:noFill/>
                    </a:lnTlToBr>
                    <a:lnBlToTr>
                      <a:noFill/>
                    </a:lnBlToTr>
                    <a:solidFill>
                      <a:srgbClr val="BFBFBF"/>
                    </a:solidFill>
                  </a:tcPr>
                </a:tc>
                <a:tc>
                  <a:txBody>
                    <a:bodyPr/>
                    <a:lstStyle/>
                    <a:p>
                      <a:pPr lvl="0" algn="ctr" eaLnBrk="1" hangingPunct="1">
                        <a:buNone/>
                      </a:pPr>
                      <a:r>
                        <a:rPr lang="en-US" altLang="zh-CN" sz="1200" dirty="0">
                          <a:solidFill>
                            <a:srgbClr val="000000"/>
                          </a:solidFill>
                          <a:latin typeface="微软雅黑" pitchFamily="34" charset="-122"/>
                          <a:ea typeface="微软雅黑" pitchFamily="34" charset="-122"/>
                        </a:rPr>
                        <a:t>API</a:t>
                      </a:r>
                      <a:r>
                        <a:rPr lang="zh-CN" altLang="en-US" sz="1200" dirty="0">
                          <a:solidFill>
                            <a:srgbClr val="000000"/>
                          </a:solidFill>
                          <a:latin typeface="微软雅黑" pitchFamily="34" charset="-122"/>
                          <a:ea typeface="微软雅黑" pitchFamily="34" charset="-122"/>
                        </a:rPr>
                        <a:t>度</a:t>
                      </a:r>
                    </a:p>
                  </a:txBody>
                  <a:tcPr marL="53056" marR="53056" marT="0" marB="0" anchor="ctr">
                    <a:lnL>
                      <a:noFill/>
                    </a:lnL>
                    <a:lnR>
                      <a:noFill/>
                    </a:lnR>
                    <a:lnT>
                      <a:noFill/>
                    </a:lnT>
                    <a:lnB>
                      <a:noFill/>
                    </a:lnB>
                    <a:lnTlToBr>
                      <a:noFill/>
                    </a:lnTlToBr>
                    <a:lnBlToTr>
                      <a:noFill/>
                    </a:lnBlToTr>
                    <a:solidFill>
                      <a:srgbClr val="BFBFBF"/>
                    </a:solidFill>
                  </a:tcPr>
                </a:tc>
                <a:tc>
                  <a:txBody>
                    <a:bodyPr/>
                    <a:lstStyle/>
                    <a:p>
                      <a:pPr marL="0" lvl="1" indent="0" algn="ctr" eaLnBrk="1" hangingPunct="1">
                        <a:buFont typeface="Wingdings 2" pitchFamily="18" charset="2"/>
                        <a:buNone/>
                      </a:pPr>
                      <a:r>
                        <a:rPr lang="zh-CN" altLang="en-US" sz="1200" dirty="0">
                          <a:solidFill>
                            <a:srgbClr val="000000"/>
                          </a:solidFill>
                          <a:latin typeface="微软雅黑" pitchFamily="34" charset="-122"/>
                          <a:ea typeface="微软雅黑" pitchFamily="34" charset="-122"/>
                        </a:rPr>
                        <a:t>类别</a:t>
                      </a:r>
                    </a:p>
                  </a:txBody>
                  <a:tcPr marL="70736" marR="70736" marT="34443" marB="34443" anchor="ctr">
                    <a:lnL>
                      <a:noFill/>
                    </a:lnL>
                    <a:lnR>
                      <a:noFill/>
                    </a:lnR>
                    <a:lnT>
                      <a:noFill/>
                    </a:lnT>
                    <a:lnB>
                      <a:noFill/>
                    </a:lnB>
                    <a:lnTlToBr>
                      <a:noFill/>
                    </a:lnTlToBr>
                    <a:lnBlToTr>
                      <a:noFill/>
                    </a:lnBlToTr>
                    <a:solidFill>
                      <a:srgbClr val="BFBFBF"/>
                    </a:solidFill>
                  </a:tcPr>
                </a:tc>
                <a:tc>
                  <a:txBody>
                    <a:bodyPr/>
                    <a:lstStyle/>
                    <a:p>
                      <a:pPr marL="0" lvl="1" indent="0" algn="ctr" eaLnBrk="1" hangingPunct="1">
                        <a:buFont typeface="Wingdings 2" pitchFamily="18" charset="2"/>
                        <a:buNone/>
                      </a:pPr>
                      <a:r>
                        <a:rPr lang="zh-CN" altLang="en-US" sz="1200" dirty="0">
                          <a:solidFill>
                            <a:srgbClr val="000000"/>
                          </a:solidFill>
                          <a:latin typeface="微软雅黑" pitchFamily="34" charset="-122"/>
                          <a:ea typeface="微软雅黑" pitchFamily="34" charset="-122"/>
                        </a:rPr>
                        <a:t>质量百分比</a:t>
                      </a:r>
                    </a:p>
                  </a:txBody>
                  <a:tcPr marL="70736" marR="70736" marT="34443" marB="34443" anchor="ctr">
                    <a:lnL>
                      <a:noFill/>
                    </a:lnL>
                    <a:lnR>
                      <a:noFill/>
                    </a:lnR>
                    <a:lnT>
                      <a:noFill/>
                    </a:lnT>
                    <a:lnB>
                      <a:noFill/>
                    </a:lnB>
                    <a:lnTlToBr>
                      <a:noFill/>
                    </a:lnTlToBr>
                    <a:lnBlToTr>
                      <a:noFill/>
                    </a:lnBlToTr>
                    <a:solidFill>
                      <a:srgbClr val="BFBFBF"/>
                    </a:solidFill>
                  </a:tcPr>
                </a:tc>
                <a:extLst>
                  <a:ext uri="{0D108BD9-81ED-4DB2-BD59-A6C34878D82A}">
                    <a16:rowId xmlns:a16="http://schemas.microsoft.com/office/drawing/2014/main" xmlns="" val="10001"/>
                  </a:ext>
                </a:extLst>
              </a:tr>
              <a:tr h="362409">
                <a:tc>
                  <a:txBody>
                    <a:bodyPr/>
                    <a:lstStyle/>
                    <a:p>
                      <a:pPr lvl="0" algn="ctr" eaLnBrk="1" hangingPunct="1">
                        <a:buNone/>
                      </a:pPr>
                      <a:r>
                        <a:rPr lang="zh-CN" altLang="en-US" sz="1200" dirty="0">
                          <a:solidFill>
                            <a:srgbClr val="000000"/>
                          </a:solidFill>
                          <a:latin typeface="微软雅黑" pitchFamily="34" charset="-122"/>
                          <a:ea typeface="微软雅黑" pitchFamily="34" charset="-122"/>
                        </a:rPr>
                        <a:t>轻质原油</a:t>
                      </a:r>
                    </a:p>
                  </a:txBody>
                  <a:tcPr marL="53056" marR="53056" marT="0" marB="0" anchor="ctr">
                    <a:lnL>
                      <a:noFill/>
                    </a:lnL>
                    <a:lnR>
                      <a:noFill/>
                    </a:lnR>
                    <a:lnT>
                      <a:noFill/>
                    </a:lnT>
                    <a:lnB>
                      <a:noFill/>
                    </a:lnB>
                    <a:lnTlToBr>
                      <a:noFill/>
                    </a:lnTlToBr>
                    <a:lnBlToTr>
                      <a:noFill/>
                    </a:lnBlToTr>
                    <a:solidFill>
                      <a:srgbClr val="F2F2F2"/>
                    </a:solidFill>
                  </a:tcPr>
                </a:tc>
                <a:tc>
                  <a:txBody>
                    <a:bodyPr/>
                    <a:lstStyle/>
                    <a:p>
                      <a:pPr marL="0" lvl="1" indent="0" algn="ctr" eaLnBrk="1" hangingPunct="1">
                        <a:buNone/>
                      </a:pPr>
                      <a:r>
                        <a:rPr lang="zh-CN" altLang="en-US" sz="1200" dirty="0">
                          <a:solidFill>
                            <a:srgbClr val="000000"/>
                          </a:solidFill>
                          <a:latin typeface="微软雅黑" pitchFamily="34" charset="-122"/>
                          <a:ea typeface="微软雅黑" pitchFamily="34" charset="-122"/>
                        </a:rPr>
                        <a:t>＞</a:t>
                      </a:r>
                      <a:r>
                        <a:rPr lang="en-US" altLang="zh-CN" sz="1200" dirty="0">
                          <a:solidFill>
                            <a:srgbClr val="000000"/>
                          </a:solidFill>
                          <a:latin typeface="微软雅黑" pitchFamily="34" charset="-122"/>
                          <a:ea typeface="微软雅黑" pitchFamily="34" charset="-122"/>
                        </a:rPr>
                        <a:t>34</a:t>
                      </a:r>
                      <a:endParaRPr lang="zh-CN" altLang="zh-CN" sz="1200" dirty="0">
                        <a:latin typeface="微软雅黑" pitchFamily="34" charset="-122"/>
                        <a:ea typeface="微软雅黑" pitchFamily="34" charset="-122"/>
                      </a:endParaRPr>
                    </a:p>
                  </a:txBody>
                  <a:tcPr marL="48126" marR="48126" marT="0" marB="0" anchor="ctr">
                    <a:lnL>
                      <a:noFill/>
                    </a:lnL>
                    <a:lnR>
                      <a:noFill/>
                    </a:lnR>
                    <a:lnT>
                      <a:noFill/>
                    </a:lnT>
                    <a:lnB>
                      <a:noFill/>
                    </a:lnB>
                    <a:lnTlToBr>
                      <a:noFill/>
                    </a:lnTlToBr>
                    <a:lnBlToTr>
                      <a:noFill/>
                    </a:lnBlToTr>
                    <a:solidFill>
                      <a:srgbClr val="F2F2F2"/>
                    </a:solidFill>
                  </a:tcPr>
                </a:tc>
                <a:tc>
                  <a:txBody>
                    <a:bodyPr/>
                    <a:lstStyle/>
                    <a:p>
                      <a:pPr marL="0" lvl="1" indent="0" algn="ctr" eaLnBrk="1" hangingPunct="1">
                        <a:buFont typeface="Wingdings 2" pitchFamily="18" charset="2"/>
                        <a:buNone/>
                      </a:pPr>
                      <a:r>
                        <a:rPr lang="zh-CN" altLang="en-US" sz="1200" dirty="0">
                          <a:solidFill>
                            <a:srgbClr val="000000"/>
                          </a:solidFill>
                          <a:latin typeface="微软雅黑" pitchFamily="34" charset="-122"/>
                          <a:ea typeface="微软雅黑" pitchFamily="34" charset="-122"/>
                        </a:rPr>
                        <a:t>低硫</a:t>
                      </a:r>
                    </a:p>
                  </a:txBody>
                  <a:tcPr marL="70736" marR="70736" marT="34443" marB="34443" anchor="ctr">
                    <a:lnL>
                      <a:noFill/>
                    </a:lnL>
                    <a:lnR>
                      <a:noFill/>
                    </a:lnR>
                    <a:lnT>
                      <a:noFill/>
                    </a:lnT>
                    <a:lnB>
                      <a:noFill/>
                    </a:lnB>
                    <a:lnTlToBr>
                      <a:noFill/>
                    </a:lnTlToBr>
                    <a:lnBlToTr>
                      <a:noFill/>
                    </a:lnBlToTr>
                    <a:solidFill>
                      <a:srgbClr val="F2F2F2"/>
                    </a:solidFill>
                  </a:tcPr>
                </a:tc>
                <a:tc>
                  <a:txBody>
                    <a:bodyPr/>
                    <a:lstStyle/>
                    <a:p>
                      <a:pPr marL="0" lvl="1" indent="0" algn="ctr" eaLnBrk="1" hangingPunct="1">
                        <a:buFont typeface="Wingdings 2" pitchFamily="18" charset="2"/>
                        <a:buNone/>
                      </a:pPr>
                      <a:r>
                        <a:rPr lang="zh-CN" altLang="zh-CN" sz="1200" dirty="0">
                          <a:solidFill>
                            <a:srgbClr val="000000"/>
                          </a:solidFill>
                          <a:latin typeface="微软雅黑" pitchFamily="34" charset="-122"/>
                          <a:ea typeface="微软雅黑" pitchFamily="34" charset="-122"/>
                        </a:rPr>
                        <a:t>＜</a:t>
                      </a:r>
                      <a:r>
                        <a:rPr lang="en-US" altLang="zh-CN" sz="1200" dirty="0">
                          <a:solidFill>
                            <a:srgbClr val="000000"/>
                          </a:solidFill>
                          <a:latin typeface="微软雅黑" pitchFamily="34" charset="-122"/>
                          <a:ea typeface="微软雅黑" pitchFamily="34" charset="-122"/>
                        </a:rPr>
                        <a:t>0.5</a:t>
                      </a:r>
                      <a:endParaRPr lang="zh-CN" altLang="en-US" sz="1200" dirty="0">
                        <a:solidFill>
                          <a:srgbClr val="000000"/>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2"/>
                  </a:ext>
                </a:extLst>
              </a:tr>
              <a:tr h="381767">
                <a:tc>
                  <a:txBody>
                    <a:bodyPr/>
                    <a:lstStyle/>
                    <a:p>
                      <a:pPr lvl="0" algn="ctr" eaLnBrk="1" hangingPunct="1">
                        <a:buNone/>
                      </a:pPr>
                      <a:r>
                        <a:rPr lang="zh-CN" altLang="en-US" sz="1200" b="1" dirty="0">
                          <a:solidFill>
                            <a:schemeClr val="accent2"/>
                          </a:solidFill>
                          <a:latin typeface="微软雅黑" pitchFamily="34" charset="-122"/>
                          <a:ea typeface="微软雅黑" pitchFamily="34" charset="-122"/>
                        </a:rPr>
                        <a:t>中质原油</a:t>
                      </a:r>
                    </a:p>
                  </a:txBody>
                  <a:tcPr marL="53056" marR="53056" marT="0" marB="0" anchor="ctr">
                    <a:lnL>
                      <a:noFill/>
                    </a:lnL>
                    <a:lnR>
                      <a:noFill/>
                    </a:lnR>
                    <a:lnT>
                      <a:noFill/>
                    </a:lnT>
                    <a:lnB>
                      <a:noFill/>
                    </a:lnB>
                    <a:lnTlToBr>
                      <a:noFill/>
                    </a:lnTlToBr>
                    <a:lnBlToTr>
                      <a:noFill/>
                    </a:lnBlToTr>
                    <a:solidFill>
                      <a:srgbClr val="BFBFBF"/>
                    </a:solidFill>
                  </a:tcPr>
                </a:tc>
                <a:tc>
                  <a:txBody>
                    <a:bodyPr/>
                    <a:lstStyle/>
                    <a:p>
                      <a:pPr marL="0" lvl="1" indent="0" algn="ctr" eaLnBrk="1" hangingPunct="1">
                        <a:buNone/>
                      </a:pPr>
                      <a:r>
                        <a:rPr lang="en-US" altLang="zh-CN" sz="1200" b="1" dirty="0">
                          <a:solidFill>
                            <a:schemeClr val="accent2"/>
                          </a:solidFill>
                          <a:latin typeface="微软雅黑" pitchFamily="34" charset="-122"/>
                          <a:ea typeface="微软雅黑" pitchFamily="34" charset="-122"/>
                        </a:rPr>
                        <a:t>20~34</a:t>
                      </a:r>
                      <a:endParaRPr lang="zh-CN" altLang="zh-CN" sz="1200" b="1" dirty="0">
                        <a:solidFill>
                          <a:schemeClr val="accent2"/>
                        </a:solidFill>
                        <a:latin typeface="微软雅黑" pitchFamily="34" charset="-122"/>
                        <a:ea typeface="微软雅黑" pitchFamily="34" charset="-122"/>
                      </a:endParaRPr>
                    </a:p>
                  </a:txBody>
                  <a:tcPr marL="48126" marR="48126" marT="0" marB="0" anchor="ctr">
                    <a:lnL>
                      <a:noFill/>
                    </a:lnL>
                    <a:lnR>
                      <a:noFill/>
                    </a:lnR>
                    <a:lnT>
                      <a:noFill/>
                    </a:lnT>
                    <a:lnB>
                      <a:noFill/>
                    </a:lnB>
                    <a:lnTlToBr>
                      <a:noFill/>
                    </a:lnTlToBr>
                    <a:lnBlToTr>
                      <a:noFill/>
                    </a:lnBlToTr>
                    <a:solidFill>
                      <a:srgbClr val="BFBFBF"/>
                    </a:solidFill>
                  </a:tcPr>
                </a:tc>
                <a:tc>
                  <a:txBody>
                    <a:bodyPr/>
                    <a:lstStyle/>
                    <a:p>
                      <a:pPr lvl="0" algn="ctr" eaLnBrk="1" hangingPunct="1">
                        <a:buNone/>
                      </a:pPr>
                      <a:r>
                        <a:rPr lang="zh-CN" altLang="en-US" sz="1200" b="1" dirty="0">
                          <a:solidFill>
                            <a:schemeClr val="accent2"/>
                          </a:solidFill>
                          <a:latin typeface="微软雅黑" pitchFamily="34" charset="-122"/>
                          <a:ea typeface="微软雅黑" pitchFamily="34" charset="-122"/>
                        </a:rPr>
                        <a:t>中硫</a:t>
                      </a:r>
                      <a:endParaRPr lang="zh-CN" altLang="zh-CN" sz="1200" b="1" dirty="0">
                        <a:solidFill>
                          <a:schemeClr val="accent2"/>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BFBFBF"/>
                    </a:solidFill>
                  </a:tcPr>
                </a:tc>
                <a:tc>
                  <a:txBody>
                    <a:bodyPr/>
                    <a:lstStyle/>
                    <a:p>
                      <a:pPr lvl="0" algn="ctr" eaLnBrk="1" hangingPunct="1">
                        <a:buNone/>
                      </a:pPr>
                      <a:r>
                        <a:rPr lang="en-US" altLang="zh-CN" sz="1200" b="1" dirty="0">
                          <a:solidFill>
                            <a:schemeClr val="accent2"/>
                          </a:solidFill>
                          <a:latin typeface="微软雅黑" pitchFamily="34" charset="-122"/>
                          <a:ea typeface="微软雅黑" pitchFamily="34" charset="-122"/>
                        </a:rPr>
                        <a:t>0.5</a:t>
                      </a:r>
                      <a:r>
                        <a:rPr lang="zh-CN" altLang="en-US" sz="1200" b="1" dirty="0">
                          <a:solidFill>
                            <a:schemeClr val="accent2"/>
                          </a:solidFill>
                          <a:latin typeface="微软雅黑" pitchFamily="34" charset="-122"/>
                          <a:ea typeface="微软雅黑" pitchFamily="34" charset="-122"/>
                        </a:rPr>
                        <a:t>～</a:t>
                      </a:r>
                      <a:r>
                        <a:rPr lang="en-US" altLang="zh-CN" sz="1200" b="1" dirty="0">
                          <a:solidFill>
                            <a:schemeClr val="accent2"/>
                          </a:solidFill>
                          <a:latin typeface="微软雅黑" pitchFamily="34" charset="-122"/>
                          <a:ea typeface="微软雅黑" pitchFamily="34" charset="-122"/>
                        </a:rPr>
                        <a:t>2</a:t>
                      </a:r>
                      <a:endParaRPr lang="zh-CN" altLang="zh-CN" sz="1200" b="1" dirty="0">
                        <a:solidFill>
                          <a:schemeClr val="accent2"/>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BFBFBF"/>
                    </a:solidFill>
                  </a:tcPr>
                </a:tc>
                <a:extLst>
                  <a:ext uri="{0D108BD9-81ED-4DB2-BD59-A6C34878D82A}">
                    <a16:rowId xmlns:a16="http://schemas.microsoft.com/office/drawing/2014/main" xmlns="" val="10003"/>
                  </a:ext>
                </a:extLst>
              </a:tr>
              <a:tr h="333146">
                <a:tc>
                  <a:txBody>
                    <a:bodyPr/>
                    <a:lstStyle/>
                    <a:p>
                      <a:pPr lvl="0" algn="ctr" eaLnBrk="1" hangingPunct="1">
                        <a:buNone/>
                      </a:pPr>
                      <a:r>
                        <a:rPr lang="zh-CN" altLang="en-US" sz="1200" dirty="0">
                          <a:solidFill>
                            <a:srgbClr val="000000"/>
                          </a:solidFill>
                          <a:latin typeface="微软雅黑" pitchFamily="34" charset="-122"/>
                          <a:ea typeface="微软雅黑" pitchFamily="34" charset="-122"/>
                        </a:rPr>
                        <a:t>重质原油</a:t>
                      </a:r>
                    </a:p>
                  </a:txBody>
                  <a:tcPr marL="53056" marR="53056" marT="0" marB="0" anchor="ctr">
                    <a:lnL>
                      <a:noFill/>
                    </a:lnL>
                    <a:lnR>
                      <a:noFill/>
                    </a:lnR>
                    <a:lnT>
                      <a:noFill/>
                    </a:lnT>
                    <a:lnB>
                      <a:noFill/>
                    </a:lnB>
                    <a:lnTlToBr>
                      <a:noFill/>
                    </a:lnTlToBr>
                    <a:lnBlToTr>
                      <a:noFill/>
                    </a:lnBlToTr>
                    <a:solidFill>
                      <a:srgbClr val="F2F2F2"/>
                    </a:solidFill>
                  </a:tcPr>
                </a:tc>
                <a:tc>
                  <a:txBody>
                    <a:bodyPr/>
                    <a:lstStyle/>
                    <a:p>
                      <a:pPr marL="0" lvl="1" indent="0" algn="ctr" eaLnBrk="1" hangingPunct="1">
                        <a:buNone/>
                      </a:pPr>
                      <a:r>
                        <a:rPr lang="en-US" altLang="zh-CN" sz="1200" dirty="0">
                          <a:solidFill>
                            <a:srgbClr val="000000"/>
                          </a:solidFill>
                          <a:latin typeface="微软雅黑" pitchFamily="34" charset="-122"/>
                          <a:ea typeface="微软雅黑" pitchFamily="34" charset="-122"/>
                        </a:rPr>
                        <a:t>10~20</a:t>
                      </a:r>
                      <a:endParaRPr lang="zh-CN" altLang="zh-CN" sz="1200" dirty="0">
                        <a:latin typeface="微软雅黑" pitchFamily="34" charset="-122"/>
                        <a:ea typeface="微软雅黑" pitchFamily="34" charset="-122"/>
                      </a:endParaRPr>
                    </a:p>
                  </a:txBody>
                  <a:tcPr marL="48126" marR="48126" marT="0" marB="0" anchor="ctr">
                    <a:lnL>
                      <a:noFill/>
                    </a:lnL>
                    <a:lnR>
                      <a:noFill/>
                    </a:lnR>
                    <a:lnT>
                      <a:noFill/>
                    </a:lnT>
                    <a:lnB>
                      <a:noFill/>
                    </a:lnB>
                    <a:lnTlToBr>
                      <a:noFill/>
                    </a:lnTlToBr>
                    <a:lnBlToTr>
                      <a:noFill/>
                    </a:lnBlToTr>
                    <a:solidFill>
                      <a:srgbClr val="F2F2F2"/>
                    </a:solidFill>
                  </a:tcPr>
                </a:tc>
                <a:tc>
                  <a:txBody>
                    <a:bodyPr/>
                    <a:lstStyle/>
                    <a:p>
                      <a:pPr marL="0" lvl="1" indent="0" algn="ctr" eaLnBrk="1" hangingPunct="1">
                        <a:buNone/>
                      </a:pPr>
                      <a:r>
                        <a:rPr lang="zh-CN" altLang="en-US" sz="1200" b="1" dirty="0">
                          <a:solidFill>
                            <a:schemeClr val="accent2"/>
                          </a:solidFill>
                          <a:latin typeface="微软雅黑" pitchFamily="34" charset="-122"/>
                          <a:ea typeface="微软雅黑" pitchFamily="34" charset="-122"/>
                        </a:rPr>
                        <a:t>高硫</a:t>
                      </a:r>
                      <a:endParaRPr lang="zh-CN" altLang="zh-CN" sz="1200" b="1" dirty="0">
                        <a:solidFill>
                          <a:schemeClr val="accent2"/>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F2F2F2"/>
                    </a:solidFill>
                  </a:tcPr>
                </a:tc>
                <a:tc>
                  <a:txBody>
                    <a:bodyPr/>
                    <a:lstStyle/>
                    <a:p>
                      <a:pPr marL="0" lvl="1" indent="0" algn="ctr" eaLnBrk="1" hangingPunct="1">
                        <a:buNone/>
                      </a:pPr>
                      <a:r>
                        <a:rPr lang="zh-CN" altLang="zh-CN" sz="1200" b="1" dirty="0">
                          <a:solidFill>
                            <a:schemeClr val="accent2"/>
                          </a:solidFill>
                          <a:latin typeface="微软雅黑" pitchFamily="34" charset="-122"/>
                          <a:ea typeface="微软雅黑" pitchFamily="34" charset="-122"/>
                        </a:rPr>
                        <a:t>＞</a:t>
                      </a:r>
                      <a:r>
                        <a:rPr lang="en-US" altLang="zh-CN" sz="1200" b="1" dirty="0">
                          <a:solidFill>
                            <a:schemeClr val="accent2"/>
                          </a:solidFill>
                          <a:latin typeface="微软雅黑" pitchFamily="34" charset="-122"/>
                          <a:ea typeface="微软雅黑" pitchFamily="34" charset="-122"/>
                        </a:rPr>
                        <a:t>2</a:t>
                      </a:r>
                      <a:endParaRPr lang="zh-CN" altLang="zh-CN" sz="1200" b="1" dirty="0">
                        <a:solidFill>
                          <a:schemeClr val="accent2"/>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xmlns="" val="10004"/>
                  </a:ext>
                </a:extLst>
              </a:tr>
              <a:tr h="380416">
                <a:tc>
                  <a:txBody>
                    <a:bodyPr/>
                    <a:lstStyle/>
                    <a:p>
                      <a:pPr lvl="0" algn="ctr" eaLnBrk="1" hangingPunct="1">
                        <a:buNone/>
                      </a:pPr>
                      <a:r>
                        <a:rPr lang="zh-CN" altLang="en-US" sz="1200" dirty="0">
                          <a:solidFill>
                            <a:srgbClr val="000000"/>
                          </a:solidFill>
                          <a:latin typeface="微软雅黑" pitchFamily="34" charset="-122"/>
                          <a:ea typeface="微软雅黑" pitchFamily="34" charset="-122"/>
                        </a:rPr>
                        <a:t>特重质原油</a:t>
                      </a:r>
                    </a:p>
                  </a:txBody>
                  <a:tcPr marL="53056" marR="53056" marT="0" marB="0" anchor="ctr">
                    <a:lnL>
                      <a:noFill/>
                    </a:lnL>
                    <a:lnR>
                      <a:noFill/>
                    </a:lnR>
                    <a:lnT>
                      <a:noFill/>
                    </a:lnT>
                    <a:lnB>
                      <a:noFill/>
                    </a:lnB>
                    <a:lnTlToBr>
                      <a:noFill/>
                    </a:lnTlToBr>
                    <a:lnBlToTr>
                      <a:noFill/>
                    </a:lnBlToTr>
                    <a:solidFill>
                      <a:srgbClr val="BFBFBF"/>
                    </a:solidFill>
                  </a:tcPr>
                </a:tc>
                <a:tc>
                  <a:txBody>
                    <a:bodyPr/>
                    <a:lstStyle/>
                    <a:p>
                      <a:pPr marL="0" lvl="1" indent="0" algn="ctr" eaLnBrk="1" hangingPunct="1">
                        <a:buNone/>
                      </a:pPr>
                      <a:r>
                        <a:rPr lang="zh-CN" altLang="en-US" sz="1200" dirty="0">
                          <a:solidFill>
                            <a:srgbClr val="000000"/>
                          </a:solidFill>
                          <a:latin typeface="微软雅黑" pitchFamily="34" charset="-122"/>
                          <a:ea typeface="微软雅黑" pitchFamily="34" charset="-122"/>
                        </a:rPr>
                        <a:t>＜</a:t>
                      </a:r>
                      <a:r>
                        <a:rPr lang="en-US" altLang="zh-CN" sz="1200" dirty="0">
                          <a:solidFill>
                            <a:srgbClr val="000000"/>
                          </a:solidFill>
                          <a:latin typeface="微软雅黑" pitchFamily="34" charset="-122"/>
                          <a:ea typeface="微软雅黑" pitchFamily="34" charset="-122"/>
                        </a:rPr>
                        <a:t>10</a:t>
                      </a:r>
                      <a:endParaRPr lang="zh-CN" altLang="zh-CN" sz="1200" dirty="0">
                        <a:latin typeface="微软雅黑" pitchFamily="34" charset="-122"/>
                        <a:ea typeface="微软雅黑" pitchFamily="34" charset="-122"/>
                      </a:endParaRPr>
                    </a:p>
                  </a:txBody>
                  <a:tcPr marL="48126" marR="48126" marT="0" marB="0" anchor="ctr">
                    <a:lnL>
                      <a:noFill/>
                    </a:lnL>
                    <a:lnR>
                      <a:noFill/>
                    </a:lnR>
                    <a:lnT>
                      <a:noFill/>
                    </a:lnT>
                    <a:lnB>
                      <a:noFill/>
                    </a:lnB>
                    <a:lnTlToBr>
                      <a:noFill/>
                    </a:lnTlToBr>
                    <a:lnBlToTr>
                      <a:noFill/>
                    </a:lnBlToTr>
                    <a:solidFill>
                      <a:srgbClr val="BFBFBF"/>
                    </a:solidFill>
                  </a:tcPr>
                </a:tc>
                <a:tc>
                  <a:txBody>
                    <a:bodyPr/>
                    <a:lstStyle/>
                    <a:p>
                      <a:pPr marL="0" lvl="1" indent="0" algn="ctr" eaLnBrk="1" hangingPunct="1">
                        <a:buNone/>
                      </a:pPr>
                      <a:endParaRPr lang="en-US" altLang="zh-CN" sz="1200" dirty="0">
                        <a:solidFill>
                          <a:srgbClr val="000000"/>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BFBFBF"/>
                    </a:solidFill>
                  </a:tcPr>
                </a:tc>
                <a:tc>
                  <a:txBody>
                    <a:bodyPr/>
                    <a:lstStyle/>
                    <a:p>
                      <a:pPr marL="0" lvl="1" indent="0" algn="ctr" eaLnBrk="1" hangingPunct="1">
                        <a:buNone/>
                      </a:pPr>
                      <a:endParaRPr lang="en-US" altLang="zh-CN" sz="1200" dirty="0">
                        <a:solidFill>
                          <a:srgbClr val="000000"/>
                        </a:solidFill>
                        <a:latin typeface="微软雅黑" pitchFamily="34" charset="-122"/>
                        <a:ea typeface="微软雅黑" pitchFamily="34" charset="-122"/>
                      </a:endParaRPr>
                    </a:p>
                  </a:txBody>
                  <a:tcPr marL="70736" marR="70736" marT="34443" marB="34443" anchor="ctr">
                    <a:lnL>
                      <a:noFill/>
                    </a:lnL>
                    <a:lnR>
                      <a:noFill/>
                    </a:lnR>
                    <a:lnT>
                      <a:noFill/>
                    </a:lnT>
                    <a:lnB>
                      <a:noFill/>
                    </a:lnB>
                    <a:lnTlToBr>
                      <a:noFill/>
                    </a:lnTlToBr>
                    <a:lnBlToTr>
                      <a:noFill/>
                    </a:lnBlToTr>
                    <a:solidFill>
                      <a:srgbClr val="BFBFBF"/>
                    </a:solidFill>
                  </a:tcPr>
                </a:tc>
                <a:extLst>
                  <a:ext uri="{0D108BD9-81ED-4DB2-BD59-A6C34878D82A}">
                    <a16:rowId xmlns:a16="http://schemas.microsoft.com/office/drawing/2014/main" xmlns="" val="10005"/>
                  </a:ext>
                </a:extLst>
              </a:tr>
            </a:tbl>
          </a:graphicData>
        </a:graphic>
      </p:graphicFrame>
      <p:sp>
        <p:nvSpPr>
          <p:cNvPr id="20" name="右箭头 19"/>
          <p:cNvSpPr/>
          <p:nvPr/>
        </p:nvSpPr>
        <p:spPr>
          <a:xfrm>
            <a:off x="3711441" y="2336006"/>
            <a:ext cx="289810" cy="304800"/>
          </a:xfrm>
          <a:prstGeom prst="rightArrow">
            <a:avLst/>
          </a:prstGeom>
          <a:solidFill>
            <a:srgbClr val="002B62"/>
          </a:solidFill>
          <a:ln>
            <a:solidFill>
              <a:srgbClr val="002B62"/>
            </a:solidFill>
          </a:ln>
        </p:spPr>
        <p:style>
          <a:lnRef idx="2">
            <a:schemeClr val="accent1">
              <a:shade val="50000"/>
            </a:schemeClr>
          </a:lnRef>
          <a:fillRef idx="1">
            <a:schemeClr val="accent1"/>
          </a:fillRef>
          <a:effectRef idx="0">
            <a:schemeClr val="accent1"/>
          </a:effectRef>
          <a:fontRef idx="minor">
            <a:schemeClr val="lt1"/>
          </a:fontRef>
        </p:style>
        <p:txBody>
          <a:bodyPr lIns="74057" tIns="37029" rIns="74057" bIns="37029" rtlCol="0" anchor="ctr"/>
          <a:lstStyle/>
          <a:p>
            <a:pPr algn="ctr" defTabSz="740573" fontAlgn="base" hangingPunct="1">
              <a:spcBef>
                <a:spcPct val="0"/>
              </a:spcBef>
              <a:spcAft>
                <a:spcPct val="0"/>
              </a:spcAft>
              <a:defRPr/>
            </a:pPr>
            <a:endParaRPr lang="zh-CN" altLang="en-US" sz="1500" kern="1200" dirty="0">
              <a:solidFill>
                <a:srgbClr val="FFFFFF"/>
              </a:solidFill>
            </a:endParaRPr>
          </a:p>
        </p:txBody>
      </p:sp>
      <p:sp>
        <p:nvSpPr>
          <p:cNvPr id="119836" name="TextBox 72"/>
          <p:cNvSpPr txBox="1"/>
          <p:nvPr/>
        </p:nvSpPr>
        <p:spPr>
          <a:xfrm>
            <a:off x="2950359" y="4442517"/>
            <a:ext cx="5169675" cy="490280"/>
          </a:xfrm>
          <a:prstGeom prst="rect">
            <a:avLst/>
          </a:prstGeom>
          <a:noFill/>
          <a:ln w="9525">
            <a:noFill/>
          </a:ln>
        </p:spPr>
        <p:txBody>
          <a:bodyPr wrap="square" lIns="74057" tIns="37029" rIns="74057" bIns="37029">
            <a:spAutoFit/>
          </a:bodyPr>
          <a:lstStyle/>
          <a:p>
            <a:pPr lvl="0" eaLnBrk="1" hangingPunct="1"/>
            <a:r>
              <a:rPr lang="zh-CN" altLang="en-US" sz="900" dirty="0">
                <a:latin typeface="微软雅黑" pitchFamily="34" charset="-122"/>
                <a:ea typeface="微软雅黑" pitchFamily="34" charset="-122"/>
              </a:rPr>
              <a:t>备注：不同国家或机构对原油依据</a:t>
            </a:r>
            <a:r>
              <a:rPr lang="en-US" altLang="zh-CN" sz="900" dirty="0">
                <a:latin typeface="微软雅黑" pitchFamily="34" charset="-122"/>
                <a:ea typeface="微软雅黑" pitchFamily="34" charset="-122"/>
              </a:rPr>
              <a:t>API</a:t>
            </a:r>
            <a:r>
              <a:rPr lang="zh-CN" altLang="en-US" sz="900" dirty="0">
                <a:latin typeface="微软雅黑" pitchFamily="34" charset="-122"/>
                <a:ea typeface="微软雅黑" pitchFamily="34" charset="-122"/>
              </a:rPr>
              <a:t>度、硫含量划分的标准各有差异，并非与上述指标完全</a:t>
            </a:r>
            <a:r>
              <a:rPr lang="zh-CN" altLang="en-US" sz="900" dirty="0" smtClean="0">
                <a:latin typeface="微软雅黑" pitchFamily="34" charset="-122"/>
                <a:ea typeface="微软雅黑" pitchFamily="34" charset="-122"/>
              </a:rPr>
              <a:t>一致。</a:t>
            </a:r>
            <a:endParaRPr lang="en-US" altLang="zh-CN" sz="900" dirty="0" smtClean="0">
              <a:latin typeface="微软雅黑" pitchFamily="34" charset="-122"/>
              <a:ea typeface="微软雅黑" pitchFamily="34" charset="-122"/>
            </a:endParaRPr>
          </a:p>
          <a:p>
            <a:pPr lvl="0" eaLnBrk="1" hangingPunct="1"/>
            <a:endParaRPr lang="en-US" altLang="zh-CN" sz="900" dirty="0" smtClean="0">
              <a:latin typeface="微软雅黑" pitchFamily="34" charset="-122"/>
              <a:ea typeface="微软雅黑" pitchFamily="34" charset="-122"/>
            </a:endParaRPr>
          </a:p>
          <a:p>
            <a:pPr lvl="0" eaLnBrk="1" hangingPunct="1"/>
            <a:r>
              <a:rPr lang="en-US" altLang="zh-CN" sz="900" dirty="0" smtClean="0">
                <a:latin typeface="微软雅黑" pitchFamily="34" charset="-122"/>
                <a:ea typeface="微软雅黑" pitchFamily="34" charset="-122"/>
              </a:rPr>
              <a:t>           API</a:t>
            </a:r>
            <a:r>
              <a:rPr lang="zh-CN" altLang="en-US" sz="900" dirty="0" smtClean="0">
                <a:latin typeface="微软雅黑" pitchFamily="34" charset="-122"/>
                <a:ea typeface="微软雅黑" pitchFamily="34" charset="-122"/>
              </a:rPr>
              <a:t>度</a:t>
            </a:r>
            <a:r>
              <a:rPr lang="en-US" altLang="zh-CN" sz="900" dirty="0" smtClean="0">
                <a:latin typeface="微软雅黑" pitchFamily="34" charset="-122"/>
                <a:ea typeface="微软雅黑" pitchFamily="34" charset="-122"/>
              </a:rPr>
              <a:t>=</a:t>
            </a:r>
            <a:r>
              <a:rPr lang="zh-CN" altLang="en-US" sz="900" dirty="0" smtClean="0">
                <a:latin typeface="微软雅黑" pitchFamily="34" charset="-122"/>
                <a:ea typeface="微软雅黑" pitchFamily="34" charset="-122"/>
              </a:rPr>
              <a:t>（</a:t>
            </a:r>
            <a:r>
              <a:rPr lang="en-US" altLang="zh-CN" sz="900" dirty="0" smtClean="0">
                <a:latin typeface="微软雅黑" pitchFamily="34" charset="-122"/>
                <a:ea typeface="微软雅黑" pitchFamily="34" charset="-122"/>
              </a:rPr>
              <a:t>141.5/15.5</a:t>
            </a:r>
            <a:r>
              <a:rPr lang="zh-CN" altLang="en-US" sz="900" dirty="0" smtClean="0">
                <a:latin typeface="微软雅黑" pitchFamily="34" charset="-122"/>
                <a:ea typeface="微软雅黑" pitchFamily="34" charset="-122"/>
              </a:rPr>
              <a:t>摄氏度时的比重）</a:t>
            </a:r>
            <a:r>
              <a:rPr lang="en-US" altLang="zh-CN" sz="900" dirty="0" smtClean="0">
                <a:latin typeface="微软雅黑" pitchFamily="34" charset="-122"/>
                <a:ea typeface="微软雅黑" pitchFamily="34" charset="-122"/>
              </a:rPr>
              <a:t>—131.5</a:t>
            </a:r>
            <a:endParaRPr lang="zh-CN" altLang="en-US" sz="900" dirty="0">
              <a:latin typeface="微软雅黑" pitchFamily="34" charset="-122"/>
              <a:ea typeface="微软雅黑" pitchFamily="34" charset="-122"/>
            </a:endParaRPr>
          </a:p>
        </p:txBody>
      </p:sp>
      <p:sp>
        <p:nvSpPr>
          <p:cNvPr id="3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smtClean="0"/>
              <a:t>合约标的</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sp>
        <p:nvSpPr>
          <p:cNvPr id="3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中质含硫原油</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pic>
        <p:nvPicPr>
          <p:cNvPr id="15" name="image6.png" descr="logo.psd"/>
          <p:cNvPicPr/>
          <p:nvPr/>
        </p:nvPicPr>
        <p:blipFill>
          <a:blip r:embed="rId3" cstate="print">
            <a:extLst/>
          </a:blip>
          <a:stretch>
            <a:fillRect/>
          </a:stretch>
        </p:blipFill>
        <p:spPr>
          <a:xfrm>
            <a:off x="-43449" y="3972511"/>
            <a:ext cx="1529350" cy="707185"/>
          </a:xfrm>
          <a:prstGeom prst="rect">
            <a:avLst/>
          </a:prstGeom>
          <a:ln w="12700">
            <a:miter lim="400000"/>
          </a:ln>
        </p:spPr>
      </p:pic>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120836" name="TextBox 14"/>
          <p:cNvSpPr txBox="1"/>
          <p:nvPr/>
        </p:nvSpPr>
        <p:spPr>
          <a:xfrm>
            <a:off x="2111396" y="945331"/>
            <a:ext cx="4635457" cy="274836"/>
          </a:xfrm>
          <a:prstGeom prst="rect">
            <a:avLst/>
          </a:prstGeom>
          <a:noFill/>
          <a:ln w="9525">
            <a:noFill/>
          </a:ln>
        </p:spPr>
        <p:txBody>
          <a:bodyPr wrap="square" lIns="74057" tIns="37029" rIns="74057" bIns="37029">
            <a:spAutoFit/>
          </a:bodyPr>
          <a:lstStyle/>
          <a:p>
            <a:pPr lvl="0" algn="ctr" eaLnBrk="1" hangingPunct="1"/>
            <a:r>
              <a:rPr lang="en-US" altLang="zh-CN" sz="1300" b="1" dirty="0">
                <a:latin typeface="微软雅黑" pitchFamily="34" charset="-122"/>
                <a:ea typeface="微软雅黑" pitchFamily="34" charset="-122"/>
              </a:rPr>
              <a:t>2015</a:t>
            </a:r>
            <a:r>
              <a:rPr lang="zh-CN" altLang="en-US" sz="1300" b="1" dirty="0">
                <a:latin typeface="微软雅黑" pitchFamily="34" charset="-122"/>
                <a:ea typeface="微软雅黑" pitchFamily="34" charset="-122"/>
              </a:rPr>
              <a:t>年全球原油产量按品质分布情况</a:t>
            </a:r>
          </a:p>
        </p:txBody>
      </p:sp>
      <p:sp>
        <p:nvSpPr>
          <p:cNvPr id="120837" name="TextBox 1"/>
          <p:cNvSpPr txBox="1"/>
          <p:nvPr/>
        </p:nvSpPr>
        <p:spPr>
          <a:xfrm>
            <a:off x="5925895" y="4827799"/>
            <a:ext cx="3044490" cy="213281"/>
          </a:xfrm>
          <a:prstGeom prst="rect">
            <a:avLst/>
          </a:prstGeom>
          <a:noFill/>
          <a:ln w="9525">
            <a:noFill/>
          </a:ln>
        </p:spPr>
        <p:txBody>
          <a:bodyPr lIns="74057" tIns="37029" rIns="74057" bIns="37029">
            <a:spAutoFit/>
          </a:bodyPr>
          <a:lstStyle/>
          <a:p>
            <a:pPr lvl="0" algn="r" eaLnBrk="1" hangingPunct="1"/>
            <a:r>
              <a:rPr lang="zh-CN" altLang="en-US" sz="900" dirty="0">
                <a:latin typeface="方正仿宋简体" pitchFamily="2" charset="-122"/>
                <a:ea typeface="方正仿宋简体" pitchFamily="2" charset="-122"/>
                <a:sym typeface="Calibri" panose="020F0502020204030204" pitchFamily="34" charset="0"/>
              </a:rPr>
              <a:t>数据来源：</a:t>
            </a:r>
            <a:r>
              <a:rPr lang="en-US" altLang="zh-CN" sz="900" dirty="0">
                <a:latin typeface="方正仿宋简体" pitchFamily="2" charset="-122"/>
                <a:ea typeface="方正仿宋简体" pitchFamily="2" charset="-122"/>
                <a:sym typeface="Calibri" panose="020F0502020204030204" pitchFamily="34" charset="0"/>
              </a:rPr>
              <a:t>ENI《World Oil and Gas Review 2016》</a:t>
            </a:r>
            <a:endParaRPr lang="zh-CN" altLang="en-US" sz="900" dirty="0">
              <a:latin typeface="方正仿宋简体" pitchFamily="2" charset="-122"/>
              <a:ea typeface="方正仿宋简体" pitchFamily="2" charset="-122"/>
              <a:sym typeface="Calibri" panose="020F0502020204030204" pitchFamily="34" charset="0"/>
            </a:endParaRPr>
          </a:p>
        </p:txBody>
      </p:sp>
      <p:sp>
        <p:nvSpPr>
          <p:cNvPr id="25"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smtClean="0"/>
              <a:t>合约标的</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sp>
        <p:nvSpPr>
          <p:cNvPr id="26"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中质含硫原油</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graphicFrame>
        <p:nvGraphicFramePr>
          <p:cNvPr id="8" name="图表 7"/>
          <p:cNvGraphicFramePr>
            <a:graphicFrameLocks/>
          </p:cNvGraphicFramePr>
          <p:nvPr>
            <p:extLst>
              <p:ext uri="{D42A27DB-BD31-4B8C-83A1-F6EECF244321}">
                <p14:modId xmlns:p14="http://schemas.microsoft.com/office/powerpoint/2010/main" val="1051363660"/>
              </p:ext>
            </p:extLst>
          </p:nvPr>
        </p:nvGraphicFramePr>
        <p:xfrm>
          <a:off x="2155448" y="1401410"/>
          <a:ext cx="4909161" cy="3430491"/>
        </p:xfrm>
        <a:graphic>
          <a:graphicData uri="http://schemas.openxmlformats.org/drawingml/2006/chart">
            <c:chart xmlns:c="http://schemas.openxmlformats.org/drawingml/2006/chart" xmlns:r="http://schemas.openxmlformats.org/officeDocument/2006/relationships" r:id="rId2"/>
          </a:graphicData>
        </a:graphic>
      </p:graphicFrame>
      <p:pic>
        <p:nvPicPr>
          <p:cNvPr id="9" name="image6.png" descr="logo.psd"/>
          <p:cNvPicPr/>
          <p:nvPr/>
        </p:nvPicPr>
        <p:blipFill>
          <a:blip r:embed="rId3" cstate="print">
            <a:extLst/>
          </a:blip>
          <a:stretch>
            <a:fillRect/>
          </a:stretch>
        </p:blipFill>
        <p:spPr>
          <a:xfrm>
            <a:off x="-43449" y="3972511"/>
            <a:ext cx="1529350" cy="707185"/>
          </a:xfrm>
          <a:prstGeom prst="rect">
            <a:avLst/>
          </a:prstGeom>
          <a:ln w="12700">
            <a:miter lim="400000"/>
          </a:ln>
        </p:spPr>
      </p:pic>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grpSp>
        <p:nvGrpSpPr>
          <p:cNvPr id="5" name="组合 66"/>
          <p:cNvGrpSpPr/>
          <p:nvPr/>
        </p:nvGrpSpPr>
        <p:grpSpPr>
          <a:xfrm>
            <a:off x="815185" y="1678867"/>
            <a:ext cx="7763714" cy="2671587"/>
            <a:chOff x="650805" y="2008352"/>
            <a:chExt cx="9189638" cy="3825148"/>
          </a:xfrm>
        </p:grpSpPr>
        <p:sp>
          <p:nvSpPr>
            <p:cNvPr id="68" name="AutoShape 6"/>
            <p:cNvSpPr>
              <a:spLocks noChangeArrowheads="1"/>
            </p:cNvSpPr>
            <p:nvPr/>
          </p:nvSpPr>
          <p:spPr bwMode="auto">
            <a:xfrm>
              <a:off x="781313" y="4623894"/>
              <a:ext cx="699623" cy="283733"/>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69" name="AutoShape 7"/>
            <p:cNvSpPr>
              <a:spLocks noChangeArrowheads="1"/>
            </p:cNvSpPr>
            <p:nvPr/>
          </p:nvSpPr>
          <p:spPr bwMode="auto">
            <a:xfrm>
              <a:off x="781313" y="2354033"/>
              <a:ext cx="699623" cy="283733"/>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0" name="AutoShape 8"/>
            <p:cNvSpPr>
              <a:spLocks noChangeArrowheads="1"/>
            </p:cNvSpPr>
            <p:nvPr/>
          </p:nvSpPr>
          <p:spPr bwMode="auto">
            <a:xfrm>
              <a:off x="781313" y="2634764"/>
              <a:ext cx="701165" cy="286735"/>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1" name="AutoShape 9"/>
            <p:cNvSpPr>
              <a:spLocks noChangeArrowheads="1"/>
            </p:cNvSpPr>
            <p:nvPr/>
          </p:nvSpPr>
          <p:spPr bwMode="auto">
            <a:xfrm>
              <a:off x="781313" y="2919998"/>
              <a:ext cx="699623" cy="285234"/>
            </a:xfrm>
            <a:prstGeom prst="can">
              <a:avLst>
                <a:gd name="adj" fmla="val 25000"/>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2" name="AutoShape 10"/>
            <p:cNvSpPr>
              <a:spLocks noChangeArrowheads="1"/>
            </p:cNvSpPr>
            <p:nvPr/>
          </p:nvSpPr>
          <p:spPr bwMode="auto">
            <a:xfrm>
              <a:off x="781313" y="3203730"/>
              <a:ext cx="699623" cy="285234"/>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3" name="AutoShape 11"/>
            <p:cNvSpPr>
              <a:spLocks noChangeArrowheads="1"/>
            </p:cNvSpPr>
            <p:nvPr/>
          </p:nvSpPr>
          <p:spPr bwMode="auto">
            <a:xfrm>
              <a:off x="781313" y="3488964"/>
              <a:ext cx="699623" cy="283733"/>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4" name="AutoShape 12"/>
            <p:cNvSpPr>
              <a:spLocks noChangeArrowheads="1"/>
            </p:cNvSpPr>
            <p:nvPr/>
          </p:nvSpPr>
          <p:spPr bwMode="auto">
            <a:xfrm>
              <a:off x="781313" y="3769694"/>
              <a:ext cx="699623" cy="288236"/>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5" name="AutoShape 13"/>
            <p:cNvSpPr>
              <a:spLocks noChangeArrowheads="1"/>
            </p:cNvSpPr>
            <p:nvPr/>
          </p:nvSpPr>
          <p:spPr bwMode="auto">
            <a:xfrm>
              <a:off x="781313" y="4054928"/>
              <a:ext cx="699623" cy="286735"/>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6" name="AutoShape 14"/>
            <p:cNvSpPr>
              <a:spLocks noChangeArrowheads="1"/>
            </p:cNvSpPr>
            <p:nvPr/>
          </p:nvSpPr>
          <p:spPr bwMode="auto">
            <a:xfrm>
              <a:off x="781313" y="4338660"/>
              <a:ext cx="699623" cy="285234"/>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7" name="AutoShape 15"/>
            <p:cNvSpPr>
              <a:spLocks noChangeArrowheads="1"/>
            </p:cNvSpPr>
            <p:nvPr/>
          </p:nvSpPr>
          <p:spPr bwMode="auto">
            <a:xfrm>
              <a:off x="781313" y="4906125"/>
              <a:ext cx="699623" cy="285234"/>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8" name="AutoShape 16"/>
            <p:cNvSpPr>
              <a:spLocks noChangeArrowheads="1"/>
            </p:cNvSpPr>
            <p:nvPr/>
          </p:nvSpPr>
          <p:spPr bwMode="auto">
            <a:xfrm>
              <a:off x="2006425" y="4623894"/>
              <a:ext cx="699623"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79" name="AutoShape 17"/>
            <p:cNvSpPr>
              <a:spLocks noChangeArrowheads="1"/>
            </p:cNvSpPr>
            <p:nvPr/>
          </p:nvSpPr>
          <p:spPr bwMode="auto">
            <a:xfrm>
              <a:off x="2006425" y="2352533"/>
              <a:ext cx="699623"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0" name="AutoShape 18"/>
            <p:cNvSpPr>
              <a:spLocks noChangeArrowheads="1"/>
            </p:cNvSpPr>
            <p:nvPr/>
          </p:nvSpPr>
          <p:spPr bwMode="auto">
            <a:xfrm>
              <a:off x="2006425" y="2634764"/>
              <a:ext cx="699623" cy="286735"/>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1" name="AutoShape 19"/>
            <p:cNvSpPr>
              <a:spLocks noChangeArrowheads="1"/>
            </p:cNvSpPr>
            <p:nvPr/>
          </p:nvSpPr>
          <p:spPr bwMode="auto">
            <a:xfrm>
              <a:off x="2006425" y="2919998"/>
              <a:ext cx="699623"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2" name="AutoShape 20"/>
            <p:cNvSpPr>
              <a:spLocks noChangeArrowheads="1"/>
            </p:cNvSpPr>
            <p:nvPr/>
          </p:nvSpPr>
          <p:spPr bwMode="auto">
            <a:xfrm>
              <a:off x="2006425" y="3203730"/>
              <a:ext cx="699623"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3" name="AutoShape 21"/>
            <p:cNvSpPr>
              <a:spLocks noChangeArrowheads="1"/>
            </p:cNvSpPr>
            <p:nvPr/>
          </p:nvSpPr>
          <p:spPr bwMode="auto">
            <a:xfrm>
              <a:off x="2006425" y="3487463"/>
              <a:ext cx="698082"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4" name="AutoShape 22"/>
            <p:cNvSpPr>
              <a:spLocks noChangeArrowheads="1"/>
            </p:cNvSpPr>
            <p:nvPr/>
          </p:nvSpPr>
          <p:spPr bwMode="auto">
            <a:xfrm>
              <a:off x="2006425" y="3769694"/>
              <a:ext cx="699623" cy="288236"/>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5" name="AutoShape 23"/>
            <p:cNvSpPr>
              <a:spLocks noChangeArrowheads="1"/>
            </p:cNvSpPr>
            <p:nvPr/>
          </p:nvSpPr>
          <p:spPr bwMode="auto">
            <a:xfrm>
              <a:off x="2006425" y="4054928"/>
              <a:ext cx="699623" cy="286735"/>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6" name="AutoShape 24"/>
            <p:cNvSpPr>
              <a:spLocks noChangeArrowheads="1"/>
            </p:cNvSpPr>
            <p:nvPr/>
          </p:nvSpPr>
          <p:spPr bwMode="auto">
            <a:xfrm>
              <a:off x="2006425" y="4338660"/>
              <a:ext cx="699623"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7" name="AutoShape 25"/>
            <p:cNvSpPr>
              <a:spLocks noChangeArrowheads="1"/>
            </p:cNvSpPr>
            <p:nvPr/>
          </p:nvSpPr>
          <p:spPr bwMode="auto">
            <a:xfrm>
              <a:off x="2006425" y="4906125"/>
              <a:ext cx="699623"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8" name="AutoShape 26"/>
            <p:cNvSpPr>
              <a:spLocks noChangeArrowheads="1"/>
            </p:cNvSpPr>
            <p:nvPr/>
          </p:nvSpPr>
          <p:spPr bwMode="auto">
            <a:xfrm>
              <a:off x="3229995" y="4625396"/>
              <a:ext cx="699623"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89" name="AutoShape 27"/>
            <p:cNvSpPr>
              <a:spLocks noChangeArrowheads="1"/>
            </p:cNvSpPr>
            <p:nvPr/>
          </p:nvSpPr>
          <p:spPr bwMode="auto">
            <a:xfrm>
              <a:off x="3229995" y="2354033"/>
              <a:ext cx="699623"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0" name="AutoShape 28"/>
            <p:cNvSpPr>
              <a:spLocks noChangeArrowheads="1"/>
            </p:cNvSpPr>
            <p:nvPr/>
          </p:nvSpPr>
          <p:spPr bwMode="auto">
            <a:xfrm>
              <a:off x="3229995" y="2639267"/>
              <a:ext cx="699623"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1" name="AutoShape 29"/>
            <p:cNvSpPr>
              <a:spLocks noChangeArrowheads="1"/>
            </p:cNvSpPr>
            <p:nvPr/>
          </p:nvSpPr>
          <p:spPr bwMode="auto">
            <a:xfrm>
              <a:off x="3229995" y="2919998"/>
              <a:ext cx="699623" cy="286735"/>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2" name="AutoShape 30"/>
            <p:cNvSpPr>
              <a:spLocks noChangeArrowheads="1"/>
            </p:cNvSpPr>
            <p:nvPr/>
          </p:nvSpPr>
          <p:spPr bwMode="auto">
            <a:xfrm>
              <a:off x="3229995" y="3206732"/>
              <a:ext cx="699623" cy="282231"/>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3" name="AutoShape 31"/>
            <p:cNvSpPr>
              <a:spLocks noChangeArrowheads="1"/>
            </p:cNvSpPr>
            <p:nvPr/>
          </p:nvSpPr>
          <p:spPr bwMode="auto">
            <a:xfrm>
              <a:off x="3229995" y="3488964"/>
              <a:ext cx="698082"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4" name="AutoShape 32"/>
            <p:cNvSpPr>
              <a:spLocks noChangeArrowheads="1"/>
            </p:cNvSpPr>
            <p:nvPr/>
          </p:nvSpPr>
          <p:spPr bwMode="auto">
            <a:xfrm>
              <a:off x="3229995" y="3772697"/>
              <a:ext cx="699623" cy="288236"/>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5" name="AutoShape 33"/>
            <p:cNvSpPr>
              <a:spLocks noChangeArrowheads="1"/>
            </p:cNvSpPr>
            <p:nvPr/>
          </p:nvSpPr>
          <p:spPr bwMode="auto">
            <a:xfrm>
              <a:off x="3229995" y="4054928"/>
              <a:ext cx="699623" cy="288236"/>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6" name="AutoShape 34"/>
            <p:cNvSpPr>
              <a:spLocks noChangeArrowheads="1"/>
            </p:cNvSpPr>
            <p:nvPr/>
          </p:nvSpPr>
          <p:spPr bwMode="auto">
            <a:xfrm>
              <a:off x="3229995" y="4341663"/>
              <a:ext cx="699623"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7" name="AutoShape 35"/>
            <p:cNvSpPr>
              <a:spLocks noChangeArrowheads="1"/>
            </p:cNvSpPr>
            <p:nvPr/>
          </p:nvSpPr>
          <p:spPr bwMode="auto">
            <a:xfrm>
              <a:off x="3229995" y="4909128"/>
              <a:ext cx="699623"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99" name="AutoShape 38"/>
            <p:cNvSpPr>
              <a:spLocks noChangeArrowheads="1"/>
            </p:cNvSpPr>
            <p:nvPr/>
          </p:nvSpPr>
          <p:spPr bwMode="auto">
            <a:xfrm>
              <a:off x="5330406" y="4194542"/>
              <a:ext cx="695001" cy="144118"/>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00" name="AutoShape 39"/>
            <p:cNvSpPr>
              <a:spLocks noChangeArrowheads="1"/>
            </p:cNvSpPr>
            <p:nvPr/>
          </p:nvSpPr>
          <p:spPr bwMode="auto">
            <a:xfrm>
              <a:off x="5330406" y="4337159"/>
              <a:ext cx="701165" cy="286735"/>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01" name="AutoShape 40"/>
            <p:cNvSpPr>
              <a:spLocks noChangeArrowheads="1"/>
            </p:cNvSpPr>
            <p:nvPr/>
          </p:nvSpPr>
          <p:spPr bwMode="auto">
            <a:xfrm>
              <a:off x="5330406" y="4623894"/>
              <a:ext cx="701165"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02" name="AutoShape 41"/>
            <p:cNvSpPr>
              <a:spLocks noChangeArrowheads="1"/>
            </p:cNvSpPr>
            <p:nvPr/>
          </p:nvSpPr>
          <p:spPr bwMode="auto">
            <a:xfrm>
              <a:off x="5330406" y="4906125"/>
              <a:ext cx="701165"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03" name="AutoShape 42"/>
            <p:cNvSpPr>
              <a:spLocks noChangeArrowheads="1"/>
            </p:cNvSpPr>
            <p:nvPr/>
          </p:nvSpPr>
          <p:spPr bwMode="auto">
            <a:xfrm>
              <a:off x="4279430" y="4906125"/>
              <a:ext cx="702705" cy="283733"/>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04" name="Text Box 43"/>
            <p:cNvSpPr txBox="1">
              <a:spLocks noChangeArrowheads="1"/>
            </p:cNvSpPr>
            <p:nvPr/>
          </p:nvSpPr>
          <p:spPr bwMode="auto">
            <a:xfrm>
              <a:off x="650805" y="2061295"/>
              <a:ext cx="956973" cy="708581"/>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75799" tIns="37899" rIns="75799" bIns="3789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fontAlgn="base" hangingPunct="1">
                <a:spcBef>
                  <a:spcPct val="0"/>
                </a:spcBef>
                <a:spcAft>
                  <a:spcPct val="0"/>
                </a:spcAft>
                <a:defRPr/>
              </a:pPr>
              <a:r>
                <a:rPr lang="en-US" altLang="zh-CN" sz="900" b="1" kern="1200" dirty="0">
                  <a:solidFill>
                    <a:srgbClr val="191816"/>
                  </a:solidFill>
                  <a:latin typeface="微软雅黑" panose="020B0503020204020204" pitchFamily="34" charset="-122"/>
                  <a:ea typeface="微软雅黑" panose="020B0503020204020204" pitchFamily="34" charset="-122"/>
                </a:rPr>
                <a:t>1000</a:t>
              </a:r>
              <a:r>
                <a:rPr lang="zh-CN" altLang="en-US" sz="900" b="1" kern="1200" dirty="0">
                  <a:solidFill>
                    <a:srgbClr val="191816"/>
                  </a:solidFill>
                  <a:latin typeface="微软雅黑" panose="020B0503020204020204" pitchFamily="34" charset="-122"/>
                  <a:ea typeface="微软雅黑" panose="020B0503020204020204" pitchFamily="34" charset="-122"/>
                </a:rPr>
                <a:t>桶</a:t>
              </a:r>
            </a:p>
          </p:txBody>
        </p:sp>
        <p:sp>
          <p:nvSpPr>
            <p:cNvPr id="105" name="Text Box 44"/>
            <p:cNvSpPr txBox="1">
              <a:spLocks noChangeArrowheads="1"/>
            </p:cNvSpPr>
            <p:nvPr/>
          </p:nvSpPr>
          <p:spPr bwMode="auto">
            <a:xfrm>
              <a:off x="5059186" y="3631581"/>
              <a:ext cx="1237440" cy="354290"/>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75799" tIns="37899" rIns="75799" bIns="3789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fontAlgn="base" hangingPunct="1">
                <a:spcBef>
                  <a:spcPct val="0"/>
                </a:spcBef>
                <a:spcAft>
                  <a:spcPct val="0"/>
                </a:spcAft>
                <a:defRPr/>
              </a:pPr>
              <a:r>
                <a:rPr lang="en-US" altLang="zh-CN" sz="900" b="1" kern="1200" dirty="0">
                  <a:solidFill>
                    <a:srgbClr val="191816"/>
                  </a:solidFill>
                  <a:latin typeface="微软雅黑" panose="020B0503020204020204" pitchFamily="34" charset="-122"/>
                  <a:ea typeface="微软雅黑" panose="020B0503020204020204" pitchFamily="34" charset="-122"/>
                </a:rPr>
                <a:t>50</a:t>
              </a:r>
              <a:r>
                <a:rPr lang="zh-CN" altLang="en-US" sz="900" b="1" kern="1200" dirty="0">
                  <a:solidFill>
                    <a:srgbClr val="191816"/>
                  </a:solidFill>
                  <a:latin typeface="微软雅黑" panose="020B0503020204020204" pitchFamily="34" charset="-122"/>
                  <a:ea typeface="微软雅黑" panose="020B0503020204020204" pitchFamily="34" charset="-122"/>
                </a:rPr>
                <a:t>千升</a:t>
              </a:r>
              <a:r>
                <a:rPr lang="en-US" altLang="zh-CN" sz="900" b="1" kern="1200" dirty="0">
                  <a:solidFill>
                    <a:srgbClr val="191816"/>
                  </a:solidFill>
                  <a:latin typeface="微软雅黑" panose="020B0503020204020204" pitchFamily="34" charset="-122"/>
                  <a:ea typeface="微软雅黑" panose="020B0503020204020204" pitchFamily="34" charset="-122"/>
                </a:rPr>
                <a:t>/</a:t>
              </a:r>
              <a:r>
                <a:rPr lang="zh-CN" altLang="en-US" sz="900" b="1" kern="1200" dirty="0">
                  <a:solidFill>
                    <a:srgbClr val="191816"/>
                  </a:solidFill>
                  <a:latin typeface="微软雅黑" panose="020B0503020204020204" pitchFamily="34" charset="-122"/>
                  <a:ea typeface="微软雅黑" panose="020B0503020204020204" pitchFamily="34" charset="-122"/>
                </a:rPr>
                <a:t>手</a:t>
              </a:r>
              <a:endParaRPr lang="en-US" altLang="zh-CN" sz="900" b="1" kern="1200" dirty="0">
                <a:solidFill>
                  <a:srgbClr val="191816"/>
                </a:solidFill>
                <a:latin typeface="微软雅黑" panose="020B0503020204020204" pitchFamily="34" charset="-122"/>
                <a:ea typeface="微软雅黑" panose="020B0503020204020204" pitchFamily="34" charset="-122"/>
              </a:endParaRPr>
            </a:p>
            <a:p>
              <a:pPr algn="ctr" defTabSz="685030" eaLnBrk="1" fontAlgn="base" hangingPunct="1">
                <a:spcBef>
                  <a:spcPct val="0"/>
                </a:spcBef>
                <a:spcAft>
                  <a:spcPct val="0"/>
                </a:spcAft>
                <a:defRPr/>
              </a:pPr>
              <a:r>
                <a:rPr lang="en-US" altLang="zh-CN" sz="900" b="1" kern="1200" dirty="0" smtClean="0">
                  <a:solidFill>
                    <a:srgbClr val="191816"/>
                  </a:solidFill>
                  <a:latin typeface="微软雅黑" panose="020B0503020204020204" pitchFamily="34" charset="-122"/>
                  <a:ea typeface="微软雅黑" panose="020B0503020204020204" pitchFamily="34" charset="-122"/>
                </a:rPr>
                <a:t>315</a:t>
              </a:r>
              <a:r>
                <a:rPr lang="zh-CN" altLang="en-US" sz="900" b="1" kern="1200" dirty="0">
                  <a:solidFill>
                    <a:srgbClr val="191816"/>
                  </a:solidFill>
                  <a:latin typeface="微软雅黑" panose="020B0503020204020204" pitchFamily="34" charset="-122"/>
                  <a:ea typeface="微软雅黑" panose="020B0503020204020204" pitchFamily="34" charset="-122"/>
                </a:rPr>
                <a:t>桶</a:t>
              </a:r>
            </a:p>
          </p:txBody>
        </p:sp>
        <p:sp>
          <p:nvSpPr>
            <p:cNvPr id="106" name="Text Box 45"/>
            <p:cNvSpPr txBox="1">
              <a:spLocks noChangeArrowheads="1"/>
            </p:cNvSpPr>
            <p:nvPr/>
          </p:nvSpPr>
          <p:spPr bwMode="auto">
            <a:xfrm>
              <a:off x="4202379" y="4581859"/>
              <a:ext cx="867595" cy="352790"/>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75799" tIns="37899" rIns="75799" bIns="3789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fontAlgn="base" hangingPunct="1">
                <a:spcBef>
                  <a:spcPct val="0"/>
                </a:spcBef>
                <a:spcAft>
                  <a:spcPct val="0"/>
                </a:spcAft>
                <a:defRPr/>
              </a:pPr>
              <a:r>
                <a:rPr lang="en-US" altLang="zh-CN" sz="900" b="1" kern="1200" dirty="0">
                  <a:solidFill>
                    <a:srgbClr val="191816"/>
                  </a:solidFill>
                  <a:latin typeface="微软雅黑" panose="020B0503020204020204" pitchFamily="34" charset="-122"/>
                  <a:ea typeface="微软雅黑" panose="020B0503020204020204" pitchFamily="34" charset="-122"/>
                </a:rPr>
                <a:t>100</a:t>
              </a:r>
              <a:r>
                <a:rPr lang="zh-CN" altLang="en-US" sz="900" b="1" kern="1200" dirty="0">
                  <a:solidFill>
                    <a:srgbClr val="191816"/>
                  </a:solidFill>
                  <a:latin typeface="微软雅黑" panose="020B0503020204020204" pitchFamily="34" charset="-122"/>
                  <a:ea typeface="微软雅黑" panose="020B0503020204020204" pitchFamily="34" charset="-122"/>
                </a:rPr>
                <a:t>桶</a:t>
              </a:r>
            </a:p>
          </p:txBody>
        </p:sp>
        <p:sp>
          <p:nvSpPr>
            <p:cNvPr id="107" name="Text Box 46"/>
            <p:cNvSpPr txBox="1">
              <a:spLocks noChangeArrowheads="1"/>
            </p:cNvSpPr>
            <p:nvPr/>
          </p:nvSpPr>
          <p:spPr bwMode="auto">
            <a:xfrm>
              <a:off x="3142080" y="2061295"/>
              <a:ext cx="879923" cy="717588"/>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75799" tIns="37899" rIns="75799" bIns="3789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fontAlgn="base" hangingPunct="1">
                <a:spcBef>
                  <a:spcPct val="0"/>
                </a:spcBef>
                <a:spcAft>
                  <a:spcPct val="0"/>
                </a:spcAft>
                <a:defRPr/>
              </a:pPr>
              <a:r>
                <a:rPr lang="en-US" altLang="zh-CN" sz="900" b="1" kern="1200" dirty="0">
                  <a:solidFill>
                    <a:srgbClr val="191816"/>
                  </a:solidFill>
                  <a:latin typeface="微软雅黑" panose="020B0503020204020204" pitchFamily="34" charset="-122"/>
                  <a:ea typeface="微软雅黑" panose="020B0503020204020204" pitchFamily="34" charset="-122"/>
                </a:rPr>
                <a:t>1000</a:t>
              </a:r>
              <a:r>
                <a:rPr lang="zh-CN" altLang="en-US" sz="900" b="1" kern="1200" dirty="0">
                  <a:solidFill>
                    <a:srgbClr val="191816"/>
                  </a:solidFill>
                  <a:latin typeface="微软雅黑" panose="020B0503020204020204" pitchFamily="34" charset="-122"/>
                  <a:ea typeface="微软雅黑" panose="020B0503020204020204" pitchFamily="34" charset="-122"/>
                </a:rPr>
                <a:t>桶</a:t>
              </a:r>
            </a:p>
          </p:txBody>
        </p:sp>
        <p:sp>
          <p:nvSpPr>
            <p:cNvPr id="108" name="Text Box 47"/>
            <p:cNvSpPr txBox="1">
              <a:spLocks noChangeArrowheads="1"/>
            </p:cNvSpPr>
            <p:nvPr/>
          </p:nvSpPr>
          <p:spPr bwMode="auto">
            <a:xfrm>
              <a:off x="1900913" y="2061295"/>
              <a:ext cx="978548" cy="717588"/>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75799" tIns="37899" rIns="75799" bIns="3789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fontAlgn="base" hangingPunct="1">
                <a:spcBef>
                  <a:spcPct val="0"/>
                </a:spcBef>
                <a:spcAft>
                  <a:spcPct val="0"/>
                </a:spcAft>
                <a:defRPr/>
              </a:pPr>
              <a:r>
                <a:rPr lang="en-US" altLang="zh-CN" sz="900" b="1" kern="1200" dirty="0">
                  <a:solidFill>
                    <a:srgbClr val="191816"/>
                  </a:solidFill>
                  <a:latin typeface="微软雅黑" panose="020B0503020204020204" pitchFamily="34" charset="-122"/>
                  <a:ea typeface="微软雅黑" panose="020B0503020204020204" pitchFamily="34" charset="-122"/>
                </a:rPr>
                <a:t>1000</a:t>
              </a:r>
              <a:r>
                <a:rPr lang="zh-CN" altLang="en-US" sz="900" b="1" kern="1200" dirty="0">
                  <a:solidFill>
                    <a:srgbClr val="191816"/>
                  </a:solidFill>
                  <a:latin typeface="微软雅黑" panose="020B0503020204020204" pitchFamily="34" charset="-122"/>
                  <a:ea typeface="微软雅黑" panose="020B0503020204020204" pitchFamily="34" charset="-122"/>
                </a:rPr>
                <a:t>桶</a:t>
              </a:r>
            </a:p>
          </p:txBody>
        </p:sp>
        <p:sp>
          <p:nvSpPr>
            <p:cNvPr id="109" name="Text Box 48"/>
            <p:cNvSpPr txBox="1">
              <a:spLocks noChangeArrowheads="1"/>
            </p:cNvSpPr>
            <p:nvPr/>
          </p:nvSpPr>
          <p:spPr bwMode="auto">
            <a:xfrm>
              <a:off x="8616873" y="2008352"/>
              <a:ext cx="1223570" cy="354290"/>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75799" tIns="37899" rIns="75799" bIns="3789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fontAlgn="base" hangingPunct="1">
                <a:spcBef>
                  <a:spcPct val="0"/>
                </a:spcBef>
                <a:spcAft>
                  <a:spcPct val="0"/>
                </a:spcAft>
                <a:defRPr/>
              </a:pPr>
              <a:r>
                <a:rPr lang="en-US" altLang="zh-CN" sz="900" b="1" kern="1200" dirty="0" smtClean="0">
                  <a:solidFill>
                    <a:srgbClr val="191816"/>
                  </a:solidFill>
                  <a:latin typeface="微软雅黑" panose="020B0503020204020204" pitchFamily="34" charset="-122"/>
                  <a:ea typeface="微软雅黑" panose="020B0503020204020204" pitchFamily="34" charset="-122"/>
                </a:rPr>
                <a:t>1000</a:t>
              </a:r>
              <a:r>
                <a:rPr lang="zh-CN" altLang="en-US" sz="900" b="1" kern="1200" dirty="0">
                  <a:solidFill>
                    <a:srgbClr val="191816"/>
                  </a:solidFill>
                  <a:latin typeface="微软雅黑" panose="020B0503020204020204" pitchFamily="34" charset="-122"/>
                  <a:ea typeface="微软雅黑" panose="020B0503020204020204" pitchFamily="34" charset="-122"/>
                </a:rPr>
                <a:t>桶</a:t>
              </a:r>
            </a:p>
          </p:txBody>
        </p:sp>
        <p:sp>
          <p:nvSpPr>
            <p:cNvPr id="112" name="AutoShape 52"/>
            <p:cNvSpPr>
              <a:spLocks noChangeArrowheads="1"/>
            </p:cNvSpPr>
            <p:nvPr/>
          </p:nvSpPr>
          <p:spPr bwMode="auto">
            <a:xfrm>
              <a:off x="6472073" y="3816749"/>
              <a:ext cx="701164" cy="286735"/>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13" name="AutoShape 53"/>
            <p:cNvSpPr>
              <a:spLocks noChangeArrowheads="1"/>
            </p:cNvSpPr>
            <p:nvPr/>
          </p:nvSpPr>
          <p:spPr bwMode="auto">
            <a:xfrm>
              <a:off x="6472070" y="4124111"/>
              <a:ext cx="701164"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14" name="AutoShape 54"/>
            <p:cNvSpPr>
              <a:spLocks noChangeArrowheads="1"/>
            </p:cNvSpPr>
            <p:nvPr/>
          </p:nvSpPr>
          <p:spPr bwMode="auto">
            <a:xfrm>
              <a:off x="6472073" y="4385715"/>
              <a:ext cx="701164" cy="285234"/>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15" name="AutoShape 55"/>
            <p:cNvSpPr>
              <a:spLocks noChangeArrowheads="1"/>
            </p:cNvSpPr>
            <p:nvPr/>
          </p:nvSpPr>
          <p:spPr bwMode="auto">
            <a:xfrm>
              <a:off x="6472070" y="4691576"/>
              <a:ext cx="701164" cy="280731"/>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16" name="AutoShape 56"/>
            <p:cNvSpPr>
              <a:spLocks noChangeArrowheads="1"/>
            </p:cNvSpPr>
            <p:nvPr/>
          </p:nvSpPr>
          <p:spPr bwMode="auto">
            <a:xfrm>
              <a:off x="6472073" y="4951679"/>
              <a:ext cx="698082" cy="286735"/>
            </a:xfrm>
            <a:prstGeom prst="can">
              <a:avLst>
                <a:gd name="adj" fmla="val 25000"/>
              </a:avLst>
            </a:prstGeom>
            <a:noFill/>
            <a:ln>
              <a:solidFill>
                <a:srgbClr val="003366"/>
              </a:solidFill>
            </a:ln>
          </p:spPr>
          <p:style>
            <a:lnRef idx="2">
              <a:schemeClr val="accent6"/>
            </a:lnRef>
            <a:fillRef idx="1">
              <a:schemeClr val="lt1"/>
            </a:fillRef>
            <a:effectRef idx="0">
              <a:schemeClr val="accent6"/>
            </a:effectRef>
            <a:fontRef idx="minor">
              <a:schemeClr val="dk1"/>
            </a:fontRef>
          </p:style>
          <p:txBody>
            <a:bodyPr/>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17" name="Text Box 57"/>
            <p:cNvSpPr txBox="1">
              <a:spLocks noChangeArrowheads="1"/>
            </p:cNvSpPr>
            <p:nvPr/>
          </p:nvSpPr>
          <p:spPr bwMode="auto">
            <a:xfrm>
              <a:off x="6296396" y="3498488"/>
              <a:ext cx="1050976" cy="354290"/>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75799" tIns="37899" rIns="75799" bIns="37899"/>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fontAlgn="base" hangingPunct="1">
                <a:spcBef>
                  <a:spcPct val="0"/>
                </a:spcBef>
                <a:spcAft>
                  <a:spcPct val="0"/>
                </a:spcAft>
                <a:defRPr/>
              </a:pPr>
              <a:r>
                <a:rPr lang="en-US" altLang="zh-CN" sz="900" b="1" kern="1200" dirty="0">
                  <a:solidFill>
                    <a:srgbClr val="191816"/>
                  </a:solidFill>
                  <a:latin typeface="微软雅黑" panose="020B0503020204020204" pitchFamily="34" charset="-122"/>
                  <a:ea typeface="微软雅黑" panose="020B0503020204020204" pitchFamily="34" charset="-122"/>
                </a:rPr>
                <a:t>500</a:t>
              </a:r>
              <a:r>
                <a:rPr lang="zh-CN" altLang="en-US" sz="900" b="1" kern="1200" dirty="0">
                  <a:solidFill>
                    <a:srgbClr val="191816"/>
                  </a:solidFill>
                  <a:latin typeface="微软雅黑" panose="020B0503020204020204" pitchFamily="34" charset="-122"/>
                  <a:ea typeface="微软雅黑" panose="020B0503020204020204" pitchFamily="34" charset="-122"/>
                </a:rPr>
                <a:t>桶</a:t>
              </a:r>
            </a:p>
          </p:txBody>
        </p:sp>
        <p:sp>
          <p:nvSpPr>
            <p:cNvPr id="43061" name="Text Box 45"/>
            <p:cNvSpPr txBox="1"/>
            <p:nvPr/>
          </p:nvSpPr>
          <p:spPr>
            <a:xfrm>
              <a:off x="781507" y="5492608"/>
              <a:ext cx="672512" cy="293940"/>
            </a:xfrm>
            <a:prstGeom prst="rect">
              <a:avLst/>
            </a:prstGeom>
            <a:noFill/>
            <a:ln w="9525">
              <a:noFill/>
            </a:ln>
          </p:spPr>
          <p:txBody>
            <a:bodyPr lIns="75799" tIns="37899" rIns="75799" bIns="37899" anchor="t"/>
            <a:lstStyle/>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CME</a:t>
              </a:r>
            </a:p>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WTI</a:t>
              </a:r>
            </a:p>
          </p:txBody>
        </p:sp>
        <p:sp>
          <p:nvSpPr>
            <p:cNvPr id="43062" name="Text Box 45"/>
            <p:cNvSpPr txBox="1"/>
            <p:nvPr/>
          </p:nvSpPr>
          <p:spPr>
            <a:xfrm>
              <a:off x="2019057" y="5485979"/>
              <a:ext cx="672512" cy="293940"/>
            </a:xfrm>
            <a:prstGeom prst="rect">
              <a:avLst/>
            </a:prstGeom>
            <a:noFill/>
            <a:ln w="9525">
              <a:noFill/>
            </a:ln>
          </p:spPr>
          <p:txBody>
            <a:bodyPr lIns="75799" tIns="37899" rIns="75799" bIns="37899" anchor="t"/>
            <a:lstStyle/>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ICE</a:t>
              </a:r>
            </a:p>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BRENT</a:t>
              </a:r>
            </a:p>
          </p:txBody>
        </p:sp>
        <p:sp>
          <p:nvSpPr>
            <p:cNvPr id="43063" name="Text Box 45"/>
            <p:cNvSpPr txBox="1"/>
            <p:nvPr/>
          </p:nvSpPr>
          <p:spPr>
            <a:xfrm>
              <a:off x="3257723" y="5513131"/>
              <a:ext cx="672512" cy="293940"/>
            </a:xfrm>
            <a:prstGeom prst="rect">
              <a:avLst/>
            </a:prstGeom>
            <a:noFill/>
            <a:ln w="9525">
              <a:noFill/>
            </a:ln>
          </p:spPr>
          <p:txBody>
            <a:bodyPr lIns="75799" tIns="37899" rIns="75799" bIns="37899" anchor="t"/>
            <a:lstStyle/>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DME</a:t>
              </a:r>
            </a:p>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OMAN</a:t>
              </a:r>
            </a:p>
          </p:txBody>
        </p:sp>
        <p:sp>
          <p:nvSpPr>
            <p:cNvPr id="43064" name="Text Box 45"/>
            <p:cNvSpPr txBox="1"/>
            <p:nvPr/>
          </p:nvSpPr>
          <p:spPr>
            <a:xfrm>
              <a:off x="4342591" y="5513131"/>
              <a:ext cx="672512" cy="293940"/>
            </a:xfrm>
            <a:prstGeom prst="rect">
              <a:avLst/>
            </a:prstGeom>
            <a:noFill/>
            <a:ln w="9525">
              <a:noFill/>
            </a:ln>
          </p:spPr>
          <p:txBody>
            <a:bodyPr lIns="75799" tIns="37899" rIns="75799" bIns="37899" anchor="t"/>
            <a:lstStyle/>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MCX</a:t>
              </a:r>
            </a:p>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WTI</a:t>
              </a:r>
            </a:p>
          </p:txBody>
        </p:sp>
        <p:sp>
          <p:nvSpPr>
            <p:cNvPr id="43065" name="Text Box 45"/>
            <p:cNvSpPr txBox="1"/>
            <p:nvPr/>
          </p:nvSpPr>
          <p:spPr>
            <a:xfrm>
              <a:off x="5278070" y="5520327"/>
              <a:ext cx="799443" cy="294043"/>
            </a:xfrm>
            <a:prstGeom prst="rect">
              <a:avLst/>
            </a:prstGeom>
            <a:noFill/>
            <a:ln w="9525">
              <a:noFill/>
            </a:ln>
          </p:spPr>
          <p:txBody>
            <a:bodyPr lIns="75799" tIns="37899" rIns="75799" bIns="37899" anchor="t"/>
            <a:lstStyle/>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TOCOM</a:t>
              </a:r>
            </a:p>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MECO</a:t>
              </a:r>
            </a:p>
          </p:txBody>
        </p:sp>
        <p:sp>
          <p:nvSpPr>
            <p:cNvPr id="43067" name="Text Box 45"/>
            <p:cNvSpPr txBox="1"/>
            <p:nvPr/>
          </p:nvSpPr>
          <p:spPr>
            <a:xfrm>
              <a:off x="6421634" y="5539560"/>
              <a:ext cx="799038" cy="293940"/>
            </a:xfrm>
            <a:prstGeom prst="rect">
              <a:avLst/>
            </a:prstGeom>
            <a:noFill/>
            <a:ln w="9525">
              <a:noFill/>
            </a:ln>
          </p:spPr>
          <p:txBody>
            <a:bodyPr lIns="75799" tIns="37899" rIns="75799" bIns="37899" anchor="t"/>
            <a:lstStyle/>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CME</a:t>
              </a:r>
            </a:p>
            <a:p>
              <a:pPr algn="ct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WTImini</a:t>
              </a:r>
            </a:p>
          </p:txBody>
        </p:sp>
        <p:sp>
          <p:nvSpPr>
            <p:cNvPr id="43068" name="Text Box 45"/>
            <p:cNvSpPr txBox="1"/>
            <p:nvPr/>
          </p:nvSpPr>
          <p:spPr>
            <a:xfrm>
              <a:off x="8929947" y="5492505"/>
              <a:ext cx="672512" cy="293940"/>
            </a:xfrm>
            <a:prstGeom prst="rect">
              <a:avLst/>
            </a:prstGeom>
            <a:noFill/>
            <a:ln w="9525">
              <a:noFill/>
            </a:ln>
          </p:spPr>
          <p:txBody>
            <a:bodyPr lIns="75799" tIns="37899" rIns="75799" bIns="37899" anchor="t"/>
            <a:lstStyle/>
            <a:p>
              <a:pPr algn="ctr"/>
              <a:r>
                <a:rPr lang="en-US" altLang="zh-CN" sz="900" b="1" dirty="0" smtClean="0">
                  <a:solidFill>
                    <a:schemeClr val="accent2"/>
                  </a:solidFill>
                  <a:latin typeface="微软雅黑" panose="020B0503020204020204" pitchFamily="34" charset="-122"/>
                  <a:ea typeface="微软雅黑" panose="020B0503020204020204" pitchFamily="34" charset="-122"/>
                  <a:sym typeface="Calibri" panose="020F0502020204030204" pitchFamily="34" charset="0"/>
                </a:rPr>
                <a:t>INE</a:t>
              </a:r>
            </a:p>
            <a:p>
              <a:pPr algn="ctr"/>
              <a:r>
                <a:rPr lang="en-US" altLang="zh-CN" sz="900" b="1" dirty="0" smtClean="0">
                  <a:solidFill>
                    <a:schemeClr val="accent2"/>
                  </a:solidFill>
                  <a:latin typeface="微软雅黑" panose="020B0503020204020204" pitchFamily="34" charset="-122"/>
                  <a:ea typeface="微软雅黑" panose="020B0503020204020204" pitchFamily="34" charset="-122"/>
                  <a:sym typeface="Calibri" panose="020F0502020204030204" pitchFamily="34" charset="0"/>
                </a:rPr>
                <a:t>SC</a:t>
              </a:r>
              <a:endParaRPr lang="en-US" altLang="zh-CN" sz="900" b="1" dirty="0">
                <a:solidFill>
                  <a:schemeClr val="accent2"/>
                </a:solidFill>
                <a:latin typeface="微软雅黑" panose="020B0503020204020204" pitchFamily="34" charset="-122"/>
                <a:ea typeface="微软雅黑" panose="020B0503020204020204" pitchFamily="34" charset="-122"/>
                <a:sym typeface="Calibri" panose="020F0502020204030204" pitchFamily="34" charset="0"/>
              </a:endParaRPr>
            </a:p>
          </p:txBody>
        </p:sp>
      </p:grpSp>
      <p:sp>
        <p:nvSpPr>
          <p:cNvPr id="66" name="AutoShape 6"/>
          <p:cNvSpPr>
            <a:spLocks noChangeArrowheads="1"/>
          </p:cNvSpPr>
          <p:nvPr/>
        </p:nvSpPr>
        <p:spPr bwMode="auto">
          <a:xfrm>
            <a:off x="7764132" y="3512079"/>
            <a:ext cx="591052" cy="198130"/>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67" name="AutoShape 8"/>
          <p:cNvSpPr>
            <a:spLocks noChangeArrowheads="1"/>
          </p:cNvSpPr>
          <p:nvPr/>
        </p:nvSpPr>
        <p:spPr bwMode="auto">
          <a:xfrm>
            <a:off x="7764132" y="2123077"/>
            <a:ext cx="592355" cy="200226"/>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18" name="AutoShape 9"/>
          <p:cNvSpPr>
            <a:spLocks noChangeArrowheads="1"/>
          </p:cNvSpPr>
          <p:nvPr/>
        </p:nvSpPr>
        <p:spPr bwMode="auto">
          <a:xfrm>
            <a:off x="7764132" y="2322254"/>
            <a:ext cx="591052" cy="199178"/>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19" name="AutoShape 10"/>
          <p:cNvSpPr>
            <a:spLocks noChangeArrowheads="1"/>
          </p:cNvSpPr>
          <p:nvPr/>
        </p:nvSpPr>
        <p:spPr bwMode="auto">
          <a:xfrm>
            <a:off x="7764132" y="2520383"/>
            <a:ext cx="591052" cy="199178"/>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20" name="AutoShape 11"/>
          <p:cNvSpPr>
            <a:spLocks noChangeArrowheads="1"/>
          </p:cNvSpPr>
          <p:nvPr/>
        </p:nvSpPr>
        <p:spPr bwMode="auto">
          <a:xfrm>
            <a:off x="7764132" y="2719561"/>
            <a:ext cx="591052" cy="198130"/>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21" name="AutoShape 12"/>
          <p:cNvSpPr>
            <a:spLocks noChangeArrowheads="1"/>
          </p:cNvSpPr>
          <p:nvPr/>
        </p:nvSpPr>
        <p:spPr bwMode="auto">
          <a:xfrm>
            <a:off x="7764132" y="2915594"/>
            <a:ext cx="591052" cy="201274"/>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22" name="AutoShape 13"/>
          <p:cNvSpPr>
            <a:spLocks noChangeArrowheads="1"/>
          </p:cNvSpPr>
          <p:nvPr/>
        </p:nvSpPr>
        <p:spPr bwMode="auto">
          <a:xfrm>
            <a:off x="7764132" y="3114772"/>
            <a:ext cx="591052" cy="200226"/>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23" name="AutoShape 14"/>
          <p:cNvSpPr>
            <a:spLocks noChangeArrowheads="1"/>
          </p:cNvSpPr>
          <p:nvPr/>
        </p:nvSpPr>
        <p:spPr bwMode="auto">
          <a:xfrm>
            <a:off x="7764132" y="3312901"/>
            <a:ext cx="591052" cy="199178"/>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24" name="AutoShape 15"/>
          <p:cNvSpPr>
            <a:spLocks noChangeArrowheads="1"/>
          </p:cNvSpPr>
          <p:nvPr/>
        </p:nvSpPr>
        <p:spPr bwMode="auto">
          <a:xfrm>
            <a:off x="7764132" y="3709159"/>
            <a:ext cx="591052" cy="199178"/>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126" name="AutoShape 9"/>
          <p:cNvSpPr>
            <a:spLocks noChangeArrowheads="1"/>
          </p:cNvSpPr>
          <p:nvPr/>
        </p:nvSpPr>
        <p:spPr bwMode="auto">
          <a:xfrm>
            <a:off x="7755019" y="1898740"/>
            <a:ext cx="591052" cy="199178"/>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fontAlgn="base">
              <a:spcBef>
                <a:spcPct val="0"/>
              </a:spcBef>
              <a:spcAft>
                <a:spcPct val="0"/>
              </a:spcAft>
              <a:defRPr/>
            </a:pPr>
            <a:endParaRPr lang="zh-CN" altLang="en-US" sz="1300" kern="1200" dirty="0">
              <a:solidFill>
                <a:srgbClr val="191816"/>
              </a:solidFill>
              <a:latin typeface="微软雅黑" panose="020B0503020204020204" pitchFamily="34" charset="-122"/>
              <a:ea typeface="微软雅黑" panose="020B0503020204020204" pitchFamily="34" charset="-122"/>
            </a:endParaRPr>
          </a:p>
        </p:txBody>
      </p:sp>
      <p:sp>
        <p:nvSpPr>
          <p:cNvPr id="43010" name="TextBox 65"/>
          <p:cNvSpPr txBox="1"/>
          <p:nvPr/>
        </p:nvSpPr>
        <p:spPr>
          <a:xfrm>
            <a:off x="484105" y="1002826"/>
            <a:ext cx="8257808" cy="505668"/>
          </a:xfrm>
          <a:prstGeom prst="rect">
            <a:avLst/>
          </a:prstGeom>
          <a:noFill/>
          <a:ln w="9525">
            <a:noFill/>
          </a:ln>
        </p:spPr>
        <p:txBody>
          <a:bodyPr lIns="74057" tIns="37029" rIns="74057" bIns="37029" anchor="t">
            <a:spAutoFit/>
          </a:bodyPr>
          <a:lstStyle/>
          <a:p>
            <a:pPr marL="277715" indent="-277715" eaLnBrk="0">
              <a:buFont typeface="Arial" panose="020B0604020202020204" pitchFamily="34" charset="0"/>
              <a:buChar char="•"/>
            </a:pPr>
            <a:r>
              <a:rPr lang="zh-CN" altLang="en-US" sz="1400" dirty="0">
                <a:solidFill>
                  <a:srgbClr val="191816"/>
                </a:solidFill>
                <a:latin typeface="微软雅黑" panose="020B0503020204020204" pitchFamily="34" charset="-122"/>
                <a:ea typeface="微软雅黑" panose="020B0503020204020204" pitchFamily="34" charset="-122"/>
              </a:rPr>
              <a:t>交易单位为</a:t>
            </a:r>
            <a:r>
              <a:rPr lang="en-US" altLang="zh-CN" sz="1400" dirty="0">
                <a:solidFill>
                  <a:srgbClr val="191816"/>
                </a:solidFill>
                <a:latin typeface="微软雅黑" panose="020B0503020204020204" pitchFamily="34" charset="-122"/>
                <a:ea typeface="微软雅黑" panose="020B0503020204020204" pitchFamily="34" charset="-122"/>
              </a:rPr>
              <a:t>1000</a:t>
            </a:r>
            <a:r>
              <a:rPr lang="zh-CN" altLang="en-US" sz="1400" dirty="0">
                <a:solidFill>
                  <a:srgbClr val="191816"/>
                </a:solidFill>
                <a:latin typeface="微软雅黑" panose="020B0503020204020204" pitchFamily="34" charset="-122"/>
                <a:ea typeface="微软雅黑" panose="020B0503020204020204" pitchFamily="34" charset="-122"/>
              </a:rPr>
              <a:t>桶</a:t>
            </a:r>
            <a:r>
              <a:rPr lang="en-US" altLang="zh-CN" sz="1400" dirty="0">
                <a:solidFill>
                  <a:srgbClr val="191816"/>
                </a:solidFill>
                <a:latin typeface="微软雅黑" panose="020B0503020204020204" pitchFamily="34" charset="-122"/>
                <a:ea typeface="微软雅黑" panose="020B0503020204020204" pitchFamily="34" charset="-122"/>
              </a:rPr>
              <a:t>/</a:t>
            </a:r>
            <a:r>
              <a:rPr lang="zh-CN" altLang="en-US" sz="1400" dirty="0">
                <a:solidFill>
                  <a:srgbClr val="191816"/>
                </a:solidFill>
                <a:latin typeface="微软雅黑" panose="020B0503020204020204" pitchFamily="34" charset="-122"/>
                <a:ea typeface="微软雅黑" panose="020B0503020204020204" pitchFamily="34" charset="-122"/>
              </a:rPr>
              <a:t>手，合约价值约为</a:t>
            </a:r>
            <a:r>
              <a:rPr lang="en-US" altLang="zh-CN" sz="1400" dirty="0">
                <a:solidFill>
                  <a:srgbClr val="191816"/>
                </a:solidFill>
                <a:latin typeface="微软雅黑" panose="020B0503020204020204" pitchFamily="34" charset="-122"/>
                <a:ea typeface="微软雅黑" panose="020B0503020204020204" pitchFamily="34" charset="-122"/>
                <a:sym typeface="+mn-ea"/>
              </a:rPr>
              <a:t>1000</a:t>
            </a:r>
            <a:r>
              <a:rPr lang="zh-CN" altLang="en-US" sz="1400" dirty="0">
                <a:solidFill>
                  <a:srgbClr val="191816"/>
                </a:solidFill>
                <a:latin typeface="微软雅黑" panose="020B0503020204020204" pitchFamily="34" charset="-122"/>
                <a:ea typeface="微软雅黑" panose="020B0503020204020204" pitchFamily="34" charset="-122"/>
                <a:sym typeface="+mn-ea"/>
              </a:rPr>
              <a:t>桶</a:t>
            </a:r>
            <a:r>
              <a:rPr lang="en-US" altLang="zh-CN" sz="1400" dirty="0">
                <a:solidFill>
                  <a:srgbClr val="191816"/>
                </a:solidFill>
                <a:latin typeface="微软雅黑" panose="020B0503020204020204" pitchFamily="34" charset="-122"/>
                <a:ea typeface="微软雅黑" panose="020B0503020204020204" pitchFamily="34" charset="-122"/>
                <a:sym typeface="+mn-ea"/>
              </a:rPr>
              <a:t>/</a:t>
            </a:r>
            <a:r>
              <a:rPr lang="zh-CN" altLang="en-US" sz="1400" dirty="0">
                <a:solidFill>
                  <a:srgbClr val="191816"/>
                </a:solidFill>
                <a:latin typeface="微软雅黑" panose="020B0503020204020204" pitchFamily="34" charset="-122"/>
                <a:ea typeface="微软雅黑" panose="020B0503020204020204" pitchFamily="34" charset="-122"/>
                <a:sym typeface="+mn-ea"/>
              </a:rPr>
              <a:t>手</a:t>
            </a:r>
            <a:r>
              <a:rPr lang="en-US" altLang="zh-CN" sz="1400" dirty="0">
                <a:solidFill>
                  <a:srgbClr val="191816"/>
                </a:solidFill>
                <a:latin typeface="微软雅黑" panose="020B0503020204020204" pitchFamily="34" charset="-122"/>
                <a:ea typeface="微软雅黑" panose="020B0503020204020204" pitchFamily="34" charset="-122"/>
                <a:sym typeface="+mn-ea"/>
              </a:rPr>
              <a:t>*50</a:t>
            </a:r>
            <a:r>
              <a:rPr lang="zh-CN" altLang="en-US" sz="1400" dirty="0">
                <a:solidFill>
                  <a:srgbClr val="191816"/>
                </a:solidFill>
                <a:latin typeface="微软雅黑" panose="020B0503020204020204" pitchFamily="34" charset="-122"/>
                <a:ea typeface="微软雅黑" panose="020B0503020204020204" pitchFamily="34" charset="-122"/>
                <a:sym typeface="+mn-ea"/>
              </a:rPr>
              <a:t>美元</a:t>
            </a:r>
            <a:r>
              <a:rPr lang="en-US" altLang="zh-CN" sz="1400" dirty="0">
                <a:solidFill>
                  <a:srgbClr val="191816"/>
                </a:solidFill>
                <a:latin typeface="微软雅黑" panose="020B0503020204020204" pitchFamily="34" charset="-122"/>
                <a:ea typeface="微软雅黑" panose="020B0503020204020204" pitchFamily="34" charset="-122"/>
                <a:sym typeface="+mn-ea"/>
              </a:rPr>
              <a:t>/</a:t>
            </a:r>
            <a:r>
              <a:rPr lang="zh-CN" altLang="en-US" sz="1400" dirty="0">
                <a:solidFill>
                  <a:srgbClr val="191816"/>
                </a:solidFill>
                <a:latin typeface="微软雅黑" panose="020B0503020204020204" pitchFamily="34" charset="-122"/>
                <a:ea typeface="微软雅黑" panose="020B0503020204020204" pitchFamily="34" charset="-122"/>
                <a:sym typeface="+mn-ea"/>
              </a:rPr>
              <a:t>桶</a:t>
            </a:r>
            <a:r>
              <a:rPr lang="en-US" altLang="zh-CN" sz="1400" dirty="0">
                <a:solidFill>
                  <a:srgbClr val="191816"/>
                </a:solidFill>
                <a:latin typeface="微软雅黑" panose="020B0503020204020204" pitchFamily="34" charset="-122"/>
                <a:ea typeface="微软雅黑" panose="020B0503020204020204" pitchFamily="34" charset="-122"/>
                <a:sym typeface="+mn-ea"/>
              </a:rPr>
              <a:t>*6.9</a:t>
            </a:r>
            <a:r>
              <a:rPr lang="zh-CN" altLang="en-US" sz="1400" dirty="0">
                <a:solidFill>
                  <a:srgbClr val="191816"/>
                </a:solidFill>
                <a:latin typeface="微软雅黑" panose="020B0503020204020204" pitchFamily="34" charset="-122"/>
                <a:ea typeface="微软雅黑" panose="020B0503020204020204" pitchFamily="34" charset="-122"/>
                <a:sym typeface="+mn-ea"/>
              </a:rPr>
              <a:t>（汇率）＝</a:t>
            </a:r>
            <a:r>
              <a:rPr lang="en-US" altLang="zh-CN" sz="1400" dirty="0">
                <a:solidFill>
                  <a:srgbClr val="191816"/>
                </a:solidFill>
                <a:latin typeface="微软雅黑" panose="020B0503020204020204" pitchFamily="34" charset="-122"/>
                <a:ea typeface="微软雅黑" panose="020B0503020204020204" pitchFamily="34" charset="-122"/>
                <a:sym typeface="+mn-ea"/>
              </a:rPr>
              <a:t>345000</a:t>
            </a:r>
            <a:r>
              <a:rPr lang="zh-CN" altLang="en-US" sz="1400" dirty="0">
                <a:solidFill>
                  <a:srgbClr val="191816"/>
                </a:solidFill>
                <a:latin typeface="微软雅黑" panose="020B0503020204020204" pitchFamily="34" charset="-122"/>
                <a:ea typeface="微软雅黑" panose="020B0503020204020204" pitchFamily="34" charset="-122"/>
                <a:sym typeface="+mn-ea"/>
              </a:rPr>
              <a:t>元</a:t>
            </a:r>
            <a:r>
              <a:rPr lang="zh-CN" altLang="en-US" sz="1400" dirty="0" smtClean="0">
                <a:solidFill>
                  <a:srgbClr val="191816"/>
                </a:solidFill>
                <a:latin typeface="微软雅黑" panose="020B0503020204020204" pitchFamily="34" charset="-122"/>
                <a:ea typeface="微软雅黑" panose="020B0503020204020204" pitchFamily="34" charset="-122"/>
              </a:rPr>
              <a:t>；</a:t>
            </a:r>
            <a:endParaRPr lang="en-US" altLang="zh-CN" sz="1400" dirty="0" smtClean="0">
              <a:solidFill>
                <a:srgbClr val="191816"/>
              </a:solidFill>
              <a:latin typeface="微软雅黑" panose="020B0503020204020204" pitchFamily="34" charset="-122"/>
              <a:ea typeface="微软雅黑" panose="020B0503020204020204" pitchFamily="34" charset="-122"/>
            </a:endParaRPr>
          </a:p>
          <a:p>
            <a:pPr marL="277715" indent="-277715" eaLnBrk="0">
              <a:buFont typeface="Arial" panose="020B0604020202020204" pitchFamily="34" charset="0"/>
              <a:buChar char="•"/>
            </a:pPr>
            <a:r>
              <a:rPr lang="zh-CN" altLang="en-US" sz="1400" dirty="0" smtClean="0">
                <a:solidFill>
                  <a:srgbClr val="191816"/>
                </a:solidFill>
                <a:latin typeface="微软雅黑" panose="020B0503020204020204" pitchFamily="34" charset="-122"/>
                <a:ea typeface="微软雅黑" panose="020B0503020204020204" pitchFamily="34" charset="-122"/>
              </a:rPr>
              <a:t>以</a:t>
            </a:r>
            <a:r>
              <a:rPr lang="en-US" altLang="zh-CN" sz="1400" dirty="0">
                <a:solidFill>
                  <a:srgbClr val="191816"/>
                </a:solidFill>
                <a:latin typeface="微软雅黑" panose="020B0503020204020204" pitchFamily="34" charset="-122"/>
                <a:ea typeface="微软雅黑" panose="020B0503020204020204" pitchFamily="34" charset="-122"/>
              </a:rPr>
              <a:t>5%</a:t>
            </a:r>
            <a:r>
              <a:rPr lang="zh-CN" altLang="en-US" sz="1400" dirty="0">
                <a:solidFill>
                  <a:srgbClr val="191816"/>
                </a:solidFill>
                <a:latin typeface="微软雅黑" panose="020B0503020204020204" pitchFamily="34" charset="-122"/>
                <a:ea typeface="微软雅黑" panose="020B0503020204020204" pitchFamily="34" charset="-122"/>
              </a:rPr>
              <a:t>最低保证金</a:t>
            </a:r>
            <a:r>
              <a:rPr lang="zh-CN" altLang="en-US" sz="1400" dirty="0" smtClean="0">
                <a:solidFill>
                  <a:srgbClr val="191816"/>
                </a:solidFill>
                <a:latin typeface="微软雅黑" panose="020B0503020204020204" pitchFamily="34" charset="-122"/>
                <a:ea typeface="微软雅黑" panose="020B0503020204020204" pitchFamily="34" charset="-122"/>
              </a:rPr>
              <a:t>计算，</a:t>
            </a:r>
            <a:r>
              <a:rPr lang="en-US" altLang="zh-CN" sz="1400" dirty="0" smtClean="0">
                <a:solidFill>
                  <a:srgbClr val="191816"/>
                </a:solidFill>
                <a:latin typeface="微软雅黑" panose="020B0503020204020204" pitchFamily="34" charset="-122"/>
                <a:ea typeface="微软雅黑" panose="020B0503020204020204" pitchFamily="34" charset="-122"/>
              </a:rPr>
              <a:t>1</a:t>
            </a:r>
            <a:r>
              <a:rPr lang="zh-CN" altLang="en-US" sz="1400" dirty="0">
                <a:solidFill>
                  <a:srgbClr val="191816"/>
                </a:solidFill>
                <a:latin typeface="微软雅黑" panose="020B0503020204020204" pitchFamily="34" charset="-122"/>
                <a:ea typeface="微软雅黑" panose="020B0503020204020204" pitchFamily="34" charset="-122"/>
              </a:rPr>
              <a:t>手</a:t>
            </a:r>
            <a:r>
              <a:rPr lang="zh-CN" altLang="en-US" sz="1400" dirty="0" smtClean="0">
                <a:solidFill>
                  <a:srgbClr val="191816"/>
                </a:solidFill>
                <a:latin typeface="微软雅黑" panose="020B0503020204020204" pitchFamily="34" charset="-122"/>
                <a:ea typeface="微软雅黑" panose="020B0503020204020204" pitchFamily="34" charset="-122"/>
              </a:rPr>
              <a:t>合约能源中心收取的保证金</a:t>
            </a:r>
            <a:r>
              <a:rPr lang="zh-CN" altLang="en-US" sz="1400" dirty="0">
                <a:solidFill>
                  <a:srgbClr val="191816"/>
                </a:solidFill>
                <a:latin typeface="微软雅黑" panose="020B0503020204020204" pitchFamily="34" charset="-122"/>
                <a:ea typeface="微软雅黑" panose="020B0503020204020204" pitchFamily="34" charset="-122"/>
              </a:rPr>
              <a:t>金额约为</a:t>
            </a:r>
            <a:r>
              <a:rPr lang="en-US" altLang="zh-CN" sz="1400" dirty="0">
                <a:solidFill>
                  <a:srgbClr val="191816"/>
                </a:solidFill>
                <a:latin typeface="微软雅黑" panose="020B0503020204020204" pitchFamily="34" charset="-122"/>
                <a:ea typeface="微软雅黑" panose="020B0503020204020204" pitchFamily="34" charset="-122"/>
              </a:rPr>
              <a:t>17250</a:t>
            </a:r>
            <a:r>
              <a:rPr lang="zh-CN" altLang="en-US" sz="1400" dirty="0">
                <a:solidFill>
                  <a:srgbClr val="191816"/>
                </a:solidFill>
                <a:latin typeface="微软雅黑" panose="020B0503020204020204" pitchFamily="34" charset="-122"/>
                <a:ea typeface="微软雅黑" panose="020B0503020204020204" pitchFamily="34" charset="-122"/>
              </a:rPr>
              <a:t>元。</a:t>
            </a:r>
            <a:endParaRPr lang="en-US" altLang="zh-CN" sz="1400" dirty="0">
              <a:solidFill>
                <a:srgbClr val="191816"/>
              </a:solidFill>
              <a:latin typeface="微软雅黑" panose="020B0503020204020204" pitchFamily="34" charset="-122"/>
              <a:ea typeface="微软雅黑" panose="020B0503020204020204" pitchFamily="34" charset="-122"/>
            </a:endParaRPr>
          </a:p>
        </p:txBody>
      </p:sp>
      <p:sp>
        <p:nvSpPr>
          <p:cNvPr id="98" name="AutoShape 50"/>
          <p:cNvSpPr>
            <a:spLocks noChangeArrowheads="1"/>
          </p:cNvSpPr>
          <p:nvPr/>
        </p:nvSpPr>
        <p:spPr bwMode="auto">
          <a:xfrm rot="10800000" flipV="1">
            <a:off x="6774863" y="3734889"/>
            <a:ext cx="563288" cy="214604"/>
          </a:xfrm>
          <a:prstGeom prst="can">
            <a:avLst>
              <a:gd name="adj" fmla="val 25000"/>
            </a:avLst>
          </a:prstGeom>
          <a:ln>
            <a:solidFill>
              <a:srgbClr val="003366"/>
            </a:solidFill>
          </a:ln>
        </p:spPr>
        <p:style>
          <a:lnRef idx="2">
            <a:schemeClr val="accent6"/>
          </a:lnRef>
          <a:fillRef idx="1">
            <a:schemeClr val="lt1"/>
          </a:fillRef>
          <a:effectRef idx="0">
            <a:schemeClr val="accent6"/>
          </a:effectRef>
          <a:fontRef idx="minor">
            <a:schemeClr val="dk1"/>
          </a:fontRef>
        </p:style>
        <p:txBody>
          <a:bodyPr lIns="74057" tIns="37029" rIns="74057" bIns="37029"/>
          <a:lstStyle/>
          <a:p>
            <a:pPr defTabSz="685030" eaLnBrk="0">
              <a:defRPr/>
            </a:pPr>
            <a:endParaRPr lang="zh-CN" altLang="en-US" sz="1200" dirty="0">
              <a:solidFill>
                <a:srgbClr val="191816"/>
              </a:solidFill>
              <a:latin typeface="微软雅黑" panose="020B0503020204020204" pitchFamily="34" charset="-122"/>
              <a:ea typeface="微软雅黑" panose="020B0503020204020204" pitchFamily="34" charset="-122"/>
            </a:endParaRPr>
          </a:p>
        </p:txBody>
      </p:sp>
      <p:sp>
        <p:nvSpPr>
          <p:cNvPr id="110" name="Text Box 51"/>
          <p:cNvSpPr txBox="1">
            <a:spLocks noChangeArrowheads="1"/>
          </p:cNvSpPr>
          <p:nvPr/>
        </p:nvSpPr>
        <p:spPr bwMode="auto">
          <a:xfrm>
            <a:off x="6552332" y="3466723"/>
            <a:ext cx="1059485" cy="234102"/>
          </a:xfrm>
          <a:prstGeom prst="rect">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lIns="58032" tIns="29015" rIns="58032" bIns="29015"/>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030" eaLnBrk="1" hangingPunct="1">
              <a:defRPr/>
            </a:pPr>
            <a:r>
              <a:rPr lang="en-US" altLang="zh-CN" sz="900" b="1" dirty="0">
                <a:solidFill>
                  <a:srgbClr val="191816"/>
                </a:solidFill>
                <a:latin typeface="微软雅黑" panose="020B0503020204020204" pitchFamily="34" charset="-122"/>
                <a:ea typeface="微软雅黑" panose="020B0503020204020204" pitchFamily="34" charset="-122"/>
              </a:rPr>
              <a:t>10</a:t>
            </a:r>
            <a:r>
              <a:rPr lang="zh-CN" altLang="en-US" sz="900" b="1" dirty="0">
                <a:solidFill>
                  <a:srgbClr val="191816"/>
                </a:solidFill>
                <a:latin typeface="微软雅黑" panose="020B0503020204020204" pitchFamily="34" charset="-122"/>
                <a:ea typeface="微软雅黑" panose="020B0503020204020204" pitchFamily="34" charset="-122"/>
              </a:rPr>
              <a:t>桶</a:t>
            </a:r>
          </a:p>
        </p:txBody>
      </p:sp>
      <p:sp>
        <p:nvSpPr>
          <p:cNvPr id="111" name="Text Box 45"/>
          <p:cNvSpPr txBox="1"/>
          <p:nvPr/>
        </p:nvSpPr>
        <p:spPr bwMode="auto">
          <a:xfrm>
            <a:off x="6759488" y="4148703"/>
            <a:ext cx="536731" cy="194711"/>
          </a:xfrm>
          <a:prstGeom prst="rect">
            <a:avLst/>
          </a:prstGeom>
          <a:noFill/>
          <a:ln w="9525">
            <a:noFill/>
          </a:ln>
        </p:spPr>
        <p:txBody>
          <a:bodyPr lIns="58032" tIns="29015" rIns="58032" bIns="29015"/>
          <a:lstStyle/>
          <a:p>
            <a:pPr algn="ctr">
              <a:defRPr/>
            </a:pP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MOE</a:t>
            </a:r>
          </a:p>
          <a:p>
            <a:pPr algn="ctr">
              <a:defRPr/>
            </a:pPr>
            <a:r>
              <a:rPr lang="en-US" altLang="zh-CN" sz="900" b="1" dirty="0">
                <a:solidFill>
                  <a:srgbClr val="191816"/>
                </a:solidFill>
                <a:latin typeface="微软雅黑" panose="020B0503020204020204" pitchFamily="34" charset="-122"/>
                <a:ea typeface="微软雅黑" panose="020B0503020204020204" pitchFamily="34" charset="-122"/>
                <a:sym typeface="Calibri" panose="020F0502020204030204" pitchFamily="34" charset="0"/>
              </a:rPr>
              <a:t>BRENT</a:t>
            </a:r>
          </a:p>
        </p:txBody>
      </p:sp>
      <p:sp>
        <p:nvSpPr>
          <p:cNvPr id="128"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sp>
        <p:nvSpPr>
          <p:cNvPr id="129"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合约交易单位</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pic>
        <p:nvPicPr>
          <p:cNvPr id="125" name="image6.png" descr="logo.psd"/>
          <p:cNvPicPr/>
          <p:nvPr/>
        </p:nvPicPr>
        <p:blipFill>
          <a:blip r:embed="rId2" cstate="print">
            <a:extLst/>
          </a:blip>
          <a:stretch>
            <a:fillRect/>
          </a:stretch>
        </p:blipFill>
        <p:spPr>
          <a:xfrm>
            <a:off x="-3" y="4145158"/>
            <a:ext cx="1322709" cy="540520"/>
          </a:xfrm>
          <a:prstGeom prst="rect">
            <a:avLst/>
          </a:prstGeom>
          <a:ln w="12700">
            <a:miter lim="400000"/>
          </a:ln>
        </p:spPr>
      </p:pic>
      <p:sp>
        <p:nvSpPr>
          <p:cNvPr id="127"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lang="zh-CN" altLang="en-US" sz="2400" b="1" dirty="0"/>
          </a:p>
        </p:txBody>
      </p:sp>
      <p:sp>
        <p:nvSpPr>
          <p:cNvPr id="2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合约最小变动价位</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sp>
        <p:nvSpPr>
          <p:cNvPr id="2" name="矩形 1"/>
          <p:cNvSpPr/>
          <p:nvPr/>
        </p:nvSpPr>
        <p:spPr>
          <a:xfrm>
            <a:off x="476220" y="1071548"/>
            <a:ext cx="7896255" cy="830997"/>
          </a:xfrm>
          <a:prstGeom prst="rect">
            <a:avLst/>
          </a:prstGeom>
        </p:spPr>
        <p:txBody>
          <a:bodyPr wrap="square">
            <a:spAutoFit/>
          </a:bodyPr>
          <a:lstStyle/>
          <a:p>
            <a:pPr>
              <a:lnSpc>
                <a:spcPct val="150000"/>
              </a:lnSpc>
            </a:pPr>
            <a:r>
              <a:rPr lang="zh-CN" altLang="en-US" sz="1600" dirty="0">
                <a:solidFill>
                  <a:schemeClr val="bg2"/>
                </a:solidFill>
                <a:latin typeface="微软雅黑" panose="020B0503020204020204" pitchFamily="34" charset="-122"/>
                <a:ea typeface="微软雅黑" panose="020B0503020204020204" pitchFamily="34" charset="-122"/>
              </a:rPr>
              <a:t>考虑交易成本对价格变动影响以及国际上期货合约在最小变动价位上的设计惯例将最小变动价位定为</a:t>
            </a:r>
            <a:r>
              <a:rPr lang="en-US" altLang="zh-CN" sz="1600" dirty="0">
                <a:solidFill>
                  <a:schemeClr val="bg2"/>
                </a:solidFill>
                <a:latin typeface="微软雅黑" panose="020B0503020204020204" pitchFamily="34" charset="-122"/>
                <a:ea typeface="微软雅黑" panose="020B0503020204020204" pitchFamily="34" charset="-122"/>
              </a:rPr>
              <a:t>0.1</a:t>
            </a:r>
            <a:r>
              <a:rPr lang="zh-CN" altLang="en-US" sz="1600" dirty="0">
                <a:solidFill>
                  <a:schemeClr val="bg2"/>
                </a:solidFill>
                <a:latin typeface="微软雅黑" panose="020B0503020204020204" pitchFamily="34" charset="-122"/>
                <a:ea typeface="微软雅黑" panose="020B0503020204020204" pitchFamily="34" charset="-122"/>
              </a:rPr>
              <a:t>元</a:t>
            </a:r>
            <a:r>
              <a:rPr lang="en-US" altLang="zh-CN" sz="1600" dirty="0">
                <a:solidFill>
                  <a:schemeClr val="bg2"/>
                </a:solidFill>
                <a:latin typeface="微软雅黑" panose="020B0503020204020204" pitchFamily="34" charset="-122"/>
                <a:ea typeface="微软雅黑" panose="020B0503020204020204" pitchFamily="34" charset="-122"/>
              </a:rPr>
              <a:t>/</a:t>
            </a:r>
            <a:r>
              <a:rPr lang="zh-CN" altLang="en-US" sz="1600" dirty="0">
                <a:solidFill>
                  <a:schemeClr val="bg2"/>
                </a:solidFill>
                <a:latin typeface="微软雅黑" panose="020B0503020204020204" pitchFamily="34" charset="-122"/>
                <a:ea typeface="微软雅黑" panose="020B0503020204020204" pitchFamily="34" charset="-122"/>
              </a:rPr>
              <a:t>桶。</a:t>
            </a:r>
            <a:endParaRPr lang="en-US" altLang="zh-CN" sz="1600" dirty="0">
              <a:solidFill>
                <a:schemeClr val="bg2"/>
              </a:solidFill>
              <a:latin typeface="微软雅黑" panose="020B0503020204020204" pitchFamily="34" charset="-122"/>
              <a:ea typeface="微软雅黑" panose="020B0503020204020204" pitchFamily="34" charset="-122"/>
            </a:endParaRPr>
          </a:p>
        </p:txBody>
      </p:sp>
      <p:graphicFrame>
        <p:nvGraphicFramePr>
          <p:cNvPr id="8" name="表格 7"/>
          <p:cNvGraphicFramePr>
            <a:graphicFrameLocks noGrp="1"/>
          </p:cNvGraphicFramePr>
          <p:nvPr>
            <p:extLst>
              <p:ext uri="{D42A27DB-BD31-4B8C-83A1-F6EECF244321}">
                <p14:modId xmlns:p14="http://schemas.microsoft.com/office/powerpoint/2010/main" val="417732989"/>
              </p:ext>
            </p:extLst>
          </p:nvPr>
        </p:nvGraphicFramePr>
        <p:xfrm>
          <a:off x="540224" y="2264319"/>
          <a:ext cx="7832251" cy="2311129"/>
        </p:xfrm>
        <a:graphic>
          <a:graphicData uri="http://schemas.openxmlformats.org/drawingml/2006/table">
            <a:tbl>
              <a:tblPr firstRow="1" firstCol="1" bandRow="1">
                <a:tableStyleId>{4C3C2611-4C71-4FC5-86AE-919BDF0F9419}</a:tableStyleId>
              </a:tblPr>
              <a:tblGrid>
                <a:gridCol w="2180954">
                  <a:extLst>
                    <a:ext uri="{9D8B030D-6E8A-4147-A177-3AD203B41FA5}">
                      <a16:colId xmlns:a16="http://schemas.microsoft.com/office/drawing/2014/main" xmlns="" val="20000"/>
                    </a:ext>
                  </a:extLst>
                </a:gridCol>
                <a:gridCol w="2423281">
                  <a:extLst>
                    <a:ext uri="{9D8B030D-6E8A-4147-A177-3AD203B41FA5}">
                      <a16:colId xmlns:a16="http://schemas.microsoft.com/office/drawing/2014/main" xmlns="" val="20001"/>
                    </a:ext>
                  </a:extLst>
                </a:gridCol>
                <a:gridCol w="3228016">
                  <a:extLst>
                    <a:ext uri="{9D8B030D-6E8A-4147-A177-3AD203B41FA5}">
                      <a16:colId xmlns:a16="http://schemas.microsoft.com/office/drawing/2014/main" xmlns="" val="20002"/>
                    </a:ext>
                  </a:extLst>
                </a:gridCol>
              </a:tblGrid>
              <a:tr h="307489">
                <a:tc>
                  <a:txBody>
                    <a:bodyPr/>
                    <a:lstStyle/>
                    <a:p>
                      <a:pPr algn="ctr" fontAlgn="ctr"/>
                      <a:r>
                        <a:rPr lang="zh-CN" altLang="en-US" sz="1200" b="1" u="none" strike="noStrike" dirty="0">
                          <a:ln>
                            <a:noFill/>
                          </a:ln>
                          <a:solidFill>
                            <a:schemeClr val="bg1"/>
                          </a:solidFill>
                          <a:effectLst/>
                          <a:latin typeface="微软雅黑" panose="020B0503020204020204" pitchFamily="34" charset="-122"/>
                          <a:ea typeface="微软雅黑" panose="020B0503020204020204" pitchFamily="34" charset="-122"/>
                        </a:rPr>
                        <a:t>交易所</a:t>
                      </a:r>
                      <a:endParaRPr lang="zh-CN" altLang="en-US" sz="1200" b="1" i="0" u="none" strike="noStrike" dirty="0">
                        <a:ln>
                          <a:noFill/>
                        </a:ln>
                        <a:solidFill>
                          <a:schemeClr val="bg1"/>
                        </a:solidFill>
                        <a:effectLst/>
                        <a:latin typeface="微软雅黑" pitchFamily="34" charset="-122"/>
                        <a:ea typeface="微软雅黑" pitchFamily="34" charset="-122"/>
                      </a:endParaRPr>
                    </a:p>
                  </a:txBody>
                  <a:tcPr marL="9037" marR="9037" marT="8197" marB="0" anchor="ctr">
                    <a:solidFill>
                      <a:srgbClr val="002B62"/>
                    </a:solidFill>
                  </a:tcPr>
                </a:tc>
                <a:tc>
                  <a:txBody>
                    <a:bodyPr/>
                    <a:lstStyle/>
                    <a:p>
                      <a:pPr algn="ctr" fontAlgn="ctr"/>
                      <a:r>
                        <a:rPr lang="zh-CN" altLang="en-US" sz="1200" b="1" u="none" strike="noStrike" dirty="0">
                          <a:ln>
                            <a:noFill/>
                          </a:ln>
                          <a:solidFill>
                            <a:schemeClr val="bg1"/>
                          </a:solidFill>
                          <a:effectLst/>
                          <a:latin typeface="微软雅黑" panose="020B0503020204020204" pitchFamily="34" charset="-122"/>
                          <a:ea typeface="微软雅黑" panose="020B0503020204020204" pitchFamily="34" charset="-122"/>
                        </a:rPr>
                        <a:t>品种名称</a:t>
                      </a:r>
                      <a:endParaRPr lang="zh-CN" altLang="en-US" sz="1200" b="1" i="0" u="none" strike="noStrike" dirty="0">
                        <a:ln>
                          <a:noFill/>
                        </a:ln>
                        <a:solidFill>
                          <a:schemeClr val="bg1"/>
                        </a:solidFill>
                        <a:effectLst/>
                        <a:latin typeface="微软雅黑" pitchFamily="34" charset="-122"/>
                        <a:ea typeface="微软雅黑" pitchFamily="34" charset="-122"/>
                      </a:endParaRPr>
                    </a:p>
                  </a:txBody>
                  <a:tcPr marL="9037" marR="9037" marT="8197" marB="0" anchor="ctr">
                    <a:solidFill>
                      <a:srgbClr val="002B62"/>
                    </a:solidFill>
                  </a:tcPr>
                </a:tc>
                <a:tc>
                  <a:txBody>
                    <a:bodyPr/>
                    <a:lstStyle/>
                    <a:p>
                      <a:pPr algn="ctr" fontAlgn="ctr"/>
                      <a:r>
                        <a:rPr lang="zh-CN" altLang="en-US" sz="1200" b="1" u="none" strike="noStrike" dirty="0">
                          <a:ln>
                            <a:noFill/>
                          </a:ln>
                          <a:solidFill>
                            <a:schemeClr val="bg1"/>
                          </a:solidFill>
                          <a:effectLst/>
                          <a:latin typeface="微软雅黑" panose="020B0503020204020204" pitchFamily="34" charset="-122"/>
                          <a:ea typeface="微软雅黑" panose="020B0503020204020204" pitchFamily="34" charset="-122"/>
                        </a:rPr>
                        <a:t>最小变动价位</a:t>
                      </a:r>
                      <a:endParaRPr lang="zh-CN" altLang="en-US" sz="1200" b="1" i="0" u="none" strike="noStrike" dirty="0">
                        <a:ln>
                          <a:noFill/>
                        </a:ln>
                        <a:solidFill>
                          <a:schemeClr val="bg1"/>
                        </a:solidFill>
                        <a:effectLst/>
                        <a:latin typeface="微软雅黑" pitchFamily="34" charset="-122"/>
                        <a:ea typeface="微软雅黑" pitchFamily="34" charset="-122"/>
                      </a:endParaRPr>
                    </a:p>
                  </a:txBody>
                  <a:tcPr marL="9037" marR="9037" marT="8197" marB="0" anchor="ctr">
                    <a:solidFill>
                      <a:srgbClr val="002B62"/>
                    </a:solidFill>
                  </a:tcPr>
                </a:tc>
                <a:extLst>
                  <a:ext uri="{0D108BD9-81ED-4DB2-BD59-A6C34878D82A}">
                    <a16:rowId xmlns:a16="http://schemas.microsoft.com/office/drawing/2014/main" xmlns="" val="10000"/>
                  </a:ext>
                </a:extLst>
              </a:tr>
              <a:tr h="333940">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rPr>
                        <a:t>CME</a:t>
                      </a:r>
                      <a:endParaRPr lang="en-US" sz="1200" b="1" i="0" u="none" strike="noStrike" dirty="0">
                        <a:solidFill>
                          <a:srgbClr val="000000"/>
                        </a:solidFill>
                        <a:effectLst/>
                        <a:latin typeface="微软雅黑" pitchFamily="34" charset="-122"/>
                        <a:ea typeface="微软雅黑" pitchFamily="34" charset="-122"/>
                      </a:endParaRPr>
                    </a:p>
                  </a:txBody>
                  <a:tcPr marL="9037" marR="9037" marT="8197" marB="0" anchor="ctr">
                    <a:solidFill>
                      <a:srgbClr val="002B62"/>
                    </a:solidFill>
                  </a:tcPr>
                </a:tc>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rPr>
                        <a:t>WTI</a:t>
                      </a:r>
                      <a:endParaRPr lang="en-US" sz="1200" b="1" i="0" u="none" strike="noStrike" dirty="0">
                        <a:solidFill>
                          <a:srgbClr val="000000"/>
                        </a:solidFill>
                        <a:effectLst/>
                        <a:latin typeface="微软雅黑" pitchFamily="34" charset="-122"/>
                        <a:ea typeface="微软雅黑" pitchFamily="34" charset="-122"/>
                      </a:endParaRPr>
                    </a:p>
                  </a:txBody>
                  <a:tcPr marL="9037" marR="9037" marT="8197" marB="0" anchor="ctr"/>
                </a:tc>
                <a:tc>
                  <a:txBody>
                    <a:bodyPr/>
                    <a:lstStyle/>
                    <a:p>
                      <a:pPr algn="ctr" fontAlgn="ctr"/>
                      <a:r>
                        <a:rPr lang="en-US" altLang="zh-CN" sz="1200" u="none" strike="noStrike" dirty="0" smtClean="0">
                          <a:effectLst/>
                          <a:latin typeface="微软雅黑" panose="020B0503020204020204" pitchFamily="34" charset="-122"/>
                          <a:ea typeface="微软雅黑" panose="020B0503020204020204" pitchFamily="34" charset="-122"/>
                        </a:rPr>
                        <a:t>0.01</a:t>
                      </a:r>
                      <a:r>
                        <a:rPr lang="zh-CN" altLang="en-US" sz="1200" u="none" strike="noStrike" dirty="0" smtClean="0">
                          <a:effectLst/>
                          <a:latin typeface="微软雅黑" panose="020B0503020204020204" pitchFamily="34" charset="-122"/>
                          <a:ea typeface="微软雅黑" panose="020B0503020204020204" pitchFamily="34" charset="-122"/>
                        </a:rPr>
                        <a:t>美元</a:t>
                      </a:r>
                      <a:r>
                        <a:rPr lang="en-US" altLang="zh-CN" sz="1200" u="none" strike="noStrike" dirty="0" smtClean="0">
                          <a:effectLst/>
                          <a:latin typeface="微软雅黑" panose="020B0503020204020204" pitchFamily="34" charset="-122"/>
                          <a:ea typeface="微软雅黑" panose="020B0503020204020204" pitchFamily="34" charset="-122"/>
                        </a:rPr>
                        <a:t>/</a:t>
                      </a:r>
                      <a:r>
                        <a:rPr lang="zh-CN" altLang="en-US" sz="1200" u="none" strike="noStrike" dirty="0" smtClean="0">
                          <a:effectLst/>
                          <a:latin typeface="微软雅黑" panose="020B0503020204020204" pitchFamily="34" charset="-122"/>
                          <a:ea typeface="微软雅黑" panose="020B0503020204020204" pitchFamily="34" charset="-122"/>
                        </a:rPr>
                        <a:t>桶</a:t>
                      </a:r>
                      <a:endParaRPr lang="zh-CN" altLang="en-US" sz="1200" b="0" i="0" u="none" strike="noStrike" dirty="0">
                        <a:solidFill>
                          <a:srgbClr val="000000"/>
                        </a:solidFill>
                        <a:effectLst/>
                        <a:latin typeface="微软雅黑" pitchFamily="34" charset="-122"/>
                        <a:ea typeface="微软雅黑" pitchFamily="34" charset="-122"/>
                      </a:endParaRPr>
                    </a:p>
                  </a:txBody>
                  <a:tcPr marL="9037" marR="9037" marT="8197" marB="0" anchor="ctr"/>
                </a:tc>
                <a:extLst>
                  <a:ext uri="{0D108BD9-81ED-4DB2-BD59-A6C34878D82A}">
                    <a16:rowId xmlns:a16="http://schemas.microsoft.com/office/drawing/2014/main" xmlns="" val="10001"/>
                  </a:ext>
                </a:extLst>
              </a:tr>
              <a:tr h="333940">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rPr>
                        <a:t>ICE</a:t>
                      </a:r>
                      <a:endParaRPr lang="en-US" sz="1200" b="1" i="0" u="none" strike="noStrike" dirty="0">
                        <a:solidFill>
                          <a:srgbClr val="000000"/>
                        </a:solidFill>
                        <a:effectLst/>
                        <a:latin typeface="微软雅黑" pitchFamily="34" charset="-122"/>
                        <a:ea typeface="微软雅黑" pitchFamily="34" charset="-122"/>
                      </a:endParaRPr>
                    </a:p>
                  </a:txBody>
                  <a:tcPr marL="9037" marR="9037" marT="8197" marB="0" anchor="ctr">
                    <a:solidFill>
                      <a:srgbClr val="002B62"/>
                    </a:solidFill>
                  </a:tcPr>
                </a:tc>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rPr>
                        <a:t>BRENT</a:t>
                      </a:r>
                      <a:endParaRPr lang="en-US" sz="1200" b="1" i="0" u="none" strike="noStrike" dirty="0">
                        <a:solidFill>
                          <a:srgbClr val="000000"/>
                        </a:solidFill>
                        <a:effectLst/>
                        <a:latin typeface="微软雅黑" pitchFamily="34" charset="-122"/>
                        <a:ea typeface="微软雅黑" pitchFamily="34" charset="-122"/>
                      </a:endParaRPr>
                    </a:p>
                  </a:txBody>
                  <a:tcPr marL="9037" marR="9037" marT="8197" marB="0" anchor="ctr"/>
                </a:tc>
                <a:tc>
                  <a:txBody>
                    <a:bodyPr/>
                    <a:lstStyle/>
                    <a:p>
                      <a:pPr algn="ctr" fontAlgn="ctr"/>
                      <a:r>
                        <a:rPr lang="en-US" altLang="zh-CN" sz="1200" u="none" strike="noStrike" dirty="0" smtClean="0">
                          <a:effectLst/>
                          <a:latin typeface="微软雅黑" panose="020B0503020204020204" pitchFamily="34" charset="-122"/>
                          <a:ea typeface="微软雅黑" panose="020B0503020204020204" pitchFamily="34" charset="-122"/>
                        </a:rPr>
                        <a:t>0.01</a:t>
                      </a:r>
                      <a:r>
                        <a:rPr lang="zh-CN" altLang="en-US" sz="1200" u="none" strike="noStrike" dirty="0" smtClean="0">
                          <a:effectLst/>
                          <a:latin typeface="微软雅黑" panose="020B0503020204020204" pitchFamily="34" charset="-122"/>
                          <a:ea typeface="微软雅黑" panose="020B0503020204020204" pitchFamily="34" charset="-122"/>
                        </a:rPr>
                        <a:t>美元</a:t>
                      </a:r>
                      <a:r>
                        <a:rPr lang="en-US" altLang="zh-CN" sz="1200" u="none" strike="noStrike" dirty="0" smtClean="0">
                          <a:effectLst/>
                          <a:latin typeface="微软雅黑" panose="020B0503020204020204" pitchFamily="34" charset="-122"/>
                          <a:ea typeface="微软雅黑" panose="020B0503020204020204" pitchFamily="34" charset="-122"/>
                        </a:rPr>
                        <a:t>/</a:t>
                      </a:r>
                      <a:r>
                        <a:rPr lang="zh-CN" altLang="en-US" sz="1200" u="none" strike="noStrike" dirty="0" smtClean="0">
                          <a:effectLst/>
                          <a:latin typeface="微软雅黑" panose="020B0503020204020204" pitchFamily="34" charset="-122"/>
                          <a:ea typeface="微软雅黑" panose="020B0503020204020204" pitchFamily="34" charset="-122"/>
                        </a:rPr>
                        <a:t>桶</a:t>
                      </a:r>
                      <a:endParaRPr lang="zh-CN" altLang="en-US" sz="1200" b="0" i="0" u="none" strike="noStrike" dirty="0">
                        <a:solidFill>
                          <a:srgbClr val="000000"/>
                        </a:solidFill>
                        <a:effectLst/>
                        <a:latin typeface="微软雅黑" pitchFamily="34" charset="-122"/>
                        <a:ea typeface="微软雅黑" pitchFamily="34" charset="-122"/>
                      </a:endParaRPr>
                    </a:p>
                  </a:txBody>
                  <a:tcPr marL="9037" marR="9037" marT="8197" marB="0" anchor="ctr"/>
                </a:tc>
                <a:extLst>
                  <a:ext uri="{0D108BD9-81ED-4DB2-BD59-A6C34878D82A}">
                    <a16:rowId xmlns:a16="http://schemas.microsoft.com/office/drawing/2014/main" xmlns="" val="10002"/>
                  </a:ext>
                </a:extLst>
              </a:tr>
              <a:tr h="333940">
                <a:tc>
                  <a:txBody>
                    <a:bodyPr/>
                    <a:lstStyle/>
                    <a:p>
                      <a:pPr algn="ctr" fontAlgn="ctr"/>
                      <a:r>
                        <a:rPr lang="en-US" sz="1200" u="none" strike="noStrike">
                          <a:effectLst/>
                          <a:latin typeface="微软雅黑" panose="020B0503020204020204" pitchFamily="34" charset="-122"/>
                          <a:ea typeface="微软雅黑" panose="020B0503020204020204" pitchFamily="34" charset="-122"/>
                        </a:rPr>
                        <a:t>DME</a:t>
                      </a:r>
                      <a:endParaRPr lang="en-US" sz="1200" b="1" i="0" u="none" strike="noStrike">
                        <a:solidFill>
                          <a:srgbClr val="000000"/>
                        </a:solidFill>
                        <a:effectLst/>
                        <a:latin typeface="微软雅黑" pitchFamily="34" charset="-122"/>
                        <a:ea typeface="微软雅黑" pitchFamily="34" charset="-122"/>
                      </a:endParaRPr>
                    </a:p>
                  </a:txBody>
                  <a:tcPr marL="9037" marR="9037" marT="8197" marB="0" anchor="ctr">
                    <a:solidFill>
                      <a:srgbClr val="002B62"/>
                    </a:solidFill>
                  </a:tcPr>
                </a:tc>
                <a:tc>
                  <a:txBody>
                    <a:bodyPr/>
                    <a:lstStyle/>
                    <a:p>
                      <a:pPr algn="ctr" fontAlgn="ctr"/>
                      <a:r>
                        <a:rPr lang="en-US" sz="1200" u="none" strike="noStrike" dirty="0">
                          <a:effectLst/>
                          <a:latin typeface="微软雅黑" panose="020B0503020204020204" pitchFamily="34" charset="-122"/>
                          <a:ea typeface="微软雅黑" panose="020B0503020204020204" pitchFamily="34" charset="-122"/>
                        </a:rPr>
                        <a:t>OMAN</a:t>
                      </a:r>
                      <a:endParaRPr lang="en-US" sz="1200" b="1" i="0" u="none" strike="noStrike" dirty="0">
                        <a:solidFill>
                          <a:srgbClr val="000000"/>
                        </a:solidFill>
                        <a:effectLst/>
                        <a:latin typeface="微软雅黑" pitchFamily="34" charset="-122"/>
                        <a:ea typeface="微软雅黑" pitchFamily="34" charset="-122"/>
                      </a:endParaRPr>
                    </a:p>
                  </a:txBody>
                  <a:tcPr marL="9037" marR="9037" marT="8197" marB="0" anchor="ct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rPr>
                        <a:t>0.01</a:t>
                      </a:r>
                      <a:r>
                        <a:rPr lang="zh-CN" altLang="en-US" sz="1200" u="none" strike="noStrike" dirty="0">
                          <a:effectLst/>
                          <a:latin typeface="微软雅黑" panose="020B0503020204020204" pitchFamily="34" charset="-122"/>
                          <a:ea typeface="微软雅黑" panose="020B0503020204020204" pitchFamily="34" charset="-122"/>
                        </a:rPr>
                        <a:t>美元</a:t>
                      </a:r>
                      <a:r>
                        <a:rPr lang="en-US" altLang="zh-CN" sz="1200" u="none" strike="noStrike" dirty="0">
                          <a:effectLst/>
                          <a:latin typeface="微软雅黑" panose="020B0503020204020204" pitchFamily="34" charset="-122"/>
                          <a:ea typeface="微软雅黑" panose="020B0503020204020204" pitchFamily="34" charset="-122"/>
                        </a:rPr>
                        <a:t>/</a:t>
                      </a:r>
                      <a:r>
                        <a:rPr lang="zh-CN" altLang="en-US" sz="1200" u="none" strike="noStrike" dirty="0">
                          <a:effectLst/>
                          <a:latin typeface="微软雅黑" panose="020B0503020204020204" pitchFamily="34" charset="-122"/>
                          <a:ea typeface="微软雅黑" panose="020B0503020204020204" pitchFamily="34" charset="-122"/>
                        </a:rPr>
                        <a:t>桶</a:t>
                      </a:r>
                      <a:endParaRPr lang="zh-CN" altLang="en-US" sz="1200" b="0" i="0" u="none" strike="noStrike" dirty="0">
                        <a:solidFill>
                          <a:srgbClr val="000000"/>
                        </a:solidFill>
                        <a:effectLst/>
                        <a:latin typeface="微软雅黑" pitchFamily="34" charset="-122"/>
                        <a:ea typeface="微软雅黑" pitchFamily="34" charset="-122"/>
                      </a:endParaRPr>
                    </a:p>
                  </a:txBody>
                  <a:tcPr marL="9037" marR="9037" marT="8197" marB="0" anchor="ctr"/>
                </a:tc>
                <a:extLst>
                  <a:ext uri="{0D108BD9-81ED-4DB2-BD59-A6C34878D82A}">
                    <a16:rowId xmlns:a16="http://schemas.microsoft.com/office/drawing/2014/main" xmlns="" val="10003"/>
                  </a:ext>
                </a:extLst>
              </a:tr>
              <a:tr h="333940">
                <a:tc>
                  <a:txBody>
                    <a:bodyPr/>
                    <a:lstStyle/>
                    <a:p>
                      <a:pPr algn="ctr" fontAlgn="ctr"/>
                      <a:r>
                        <a:rPr lang="en-US" sz="1200" u="none" strike="noStrike" dirty="0">
                          <a:solidFill>
                            <a:schemeClr val="accent2"/>
                          </a:solidFill>
                          <a:effectLst/>
                          <a:latin typeface="微软雅黑" panose="020B0503020204020204" pitchFamily="34" charset="-122"/>
                          <a:ea typeface="微软雅黑" panose="020B0503020204020204" pitchFamily="34" charset="-122"/>
                        </a:rPr>
                        <a:t>INE</a:t>
                      </a:r>
                      <a:endParaRPr lang="en-US" sz="1200" b="1" i="0" u="none" strike="noStrike" dirty="0">
                        <a:solidFill>
                          <a:schemeClr val="accent2"/>
                        </a:solidFill>
                        <a:effectLst/>
                        <a:latin typeface="微软雅黑" pitchFamily="34" charset="-122"/>
                        <a:ea typeface="微软雅黑" pitchFamily="34" charset="-122"/>
                      </a:endParaRPr>
                    </a:p>
                  </a:txBody>
                  <a:tcPr marL="9037" marR="9037" marT="8197" marB="0" anchor="ctr">
                    <a:solidFill>
                      <a:srgbClr val="002B62"/>
                    </a:solidFill>
                  </a:tcPr>
                </a:tc>
                <a:tc>
                  <a:txBody>
                    <a:bodyPr/>
                    <a:lstStyle/>
                    <a:p>
                      <a:pPr algn="ctr" fontAlgn="ctr"/>
                      <a:r>
                        <a:rPr lang="en-US" sz="1200" b="1" u="none" strike="noStrike" dirty="0">
                          <a:solidFill>
                            <a:schemeClr val="accent2"/>
                          </a:solidFill>
                          <a:effectLst/>
                          <a:latin typeface="微软雅黑" panose="020B0503020204020204" pitchFamily="34" charset="-122"/>
                          <a:ea typeface="微软雅黑" panose="020B0503020204020204" pitchFamily="34" charset="-122"/>
                        </a:rPr>
                        <a:t>SC</a:t>
                      </a:r>
                      <a:endParaRPr lang="en-US" sz="1200" b="1" i="0" u="none" strike="noStrike" dirty="0">
                        <a:solidFill>
                          <a:schemeClr val="accent2"/>
                        </a:solidFill>
                        <a:effectLst/>
                        <a:latin typeface="微软雅黑" pitchFamily="34" charset="-122"/>
                        <a:ea typeface="微软雅黑" pitchFamily="34" charset="-122"/>
                      </a:endParaRPr>
                    </a:p>
                  </a:txBody>
                  <a:tcPr marL="9037" marR="9037" marT="8197" marB="0" anchor="ctr"/>
                </a:tc>
                <a:tc>
                  <a:txBody>
                    <a:bodyPr/>
                    <a:lstStyle/>
                    <a:p>
                      <a:pPr algn="ctr" fontAlgn="ctr"/>
                      <a:r>
                        <a:rPr lang="en-US" altLang="zh-CN" sz="1200" b="1" u="none" strike="noStrike" dirty="0" smtClean="0">
                          <a:solidFill>
                            <a:schemeClr val="accent2"/>
                          </a:solidFill>
                          <a:effectLst/>
                          <a:latin typeface="微软雅黑" panose="020B0503020204020204" pitchFamily="34" charset="-122"/>
                          <a:ea typeface="微软雅黑" panose="020B0503020204020204" pitchFamily="34" charset="-122"/>
                        </a:rPr>
                        <a:t>0.1</a:t>
                      </a:r>
                      <a:r>
                        <a:rPr lang="zh-CN" altLang="en-US" sz="1200" b="1" u="none" strike="noStrike" dirty="0" smtClean="0">
                          <a:solidFill>
                            <a:schemeClr val="accent2"/>
                          </a:solidFill>
                          <a:effectLst/>
                          <a:latin typeface="微软雅黑" panose="020B0503020204020204" pitchFamily="34" charset="-122"/>
                          <a:ea typeface="微软雅黑" panose="020B0503020204020204" pitchFamily="34" charset="-122"/>
                        </a:rPr>
                        <a:t>元</a:t>
                      </a:r>
                      <a:r>
                        <a:rPr lang="en-US" altLang="zh-CN" sz="1200" b="1" u="none" strike="noStrike" dirty="0">
                          <a:solidFill>
                            <a:schemeClr val="accent2"/>
                          </a:solidFill>
                          <a:effectLst/>
                          <a:latin typeface="微软雅黑" panose="020B0503020204020204" pitchFamily="34" charset="-122"/>
                          <a:ea typeface="微软雅黑" panose="020B0503020204020204" pitchFamily="34" charset="-122"/>
                        </a:rPr>
                        <a:t>/</a:t>
                      </a:r>
                      <a:r>
                        <a:rPr lang="zh-CN" altLang="en-US" sz="1200" b="1" u="none" strike="noStrike" dirty="0">
                          <a:solidFill>
                            <a:schemeClr val="accent2"/>
                          </a:solidFill>
                          <a:effectLst/>
                          <a:latin typeface="微软雅黑" panose="020B0503020204020204" pitchFamily="34" charset="-122"/>
                          <a:ea typeface="微软雅黑" panose="020B0503020204020204" pitchFamily="34" charset="-122"/>
                        </a:rPr>
                        <a:t>桶</a:t>
                      </a:r>
                      <a:endParaRPr lang="zh-CN" altLang="en-US" sz="1200" b="1" i="0" u="none" strike="noStrike" dirty="0">
                        <a:solidFill>
                          <a:schemeClr val="accent2"/>
                        </a:solidFill>
                        <a:effectLst/>
                        <a:latin typeface="微软雅黑" pitchFamily="34" charset="-122"/>
                        <a:ea typeface="微软雅黑" pitchFamily="34" charset="-122"/>
                      </a:endParaRPr>
                    </a:p>
                  </a:txBody>
                  <a:tcPr marL="9037" marR="9037" marT="8197" marB="0" anchor="ctr"/>
                </a:tc>
                <a:extLst>
                  <a:ext uri="{0D108BD9-81ED-4DB2-BD59-A6C34878D82A}">
                    <a16:rowId xmlns:a16="http://schemas.microsoft.com/office/drawing/2014/main" xmlns="" val="10004"/>
                  </a:ext>
                </a:extLst>
              </a:tr>
              <a:tr h="333940">
                <a:tc rowSpan="2">
                  <a:txBody>
                    <a:bodyPr/>
                    <a:lstStyle/>
                    <a:p>
                      <a:pPr algn="ctr" fontAlgn="ctr"/>
                      <a:r>
                        <a:rPr lang="zh-CN" altLang="en-US" sz="1200" u="none" strike="noStrike" dirty="0">
                          <a:effectLst/>
                          <a:latin typeface="微软雅黑" panose="020B0503020204020204" pitchFamily="34" charset="-122"/>
                          <a:ea typeface="微软雅黑" panose="020B0503020204020204" pitchFamily="34" charset="-122"/>
                        </a:rPr>
                        <a:t>上期所</a:t>
                      </a:r>
                      <a:endParaRPr lang="zh-CN" altLang="en-US" sz="1200" b="1" i="0" u="none" strike="noStrike" dirty="0">
                        <a:solidFill>
                          <a:srgbClr val="000000"/>
                        </a:solidFill>
                        <a:effectLst/>
                        <a:latin typeface="微软雅黑" pitchFamily="34" charset="-122"/>
                        <a:ea typeface="微软雅黑" pitchFamily="34" charset="-122"/>
                      </a:endParaRPr>
                    </a:p>
                  </a:txBody>
                  <a:tcPr marL="9037" marR="9037" marT="8197" marB="0" anchor="ctr">
                    <a:solidFill>
                      <a:srgbClr val="002B62"/>
                    </a:solidFill>
                  </a:tcPr>
                </a:tc>
                <a:tc>
                  <a:txBody>
                    <a:bodyPr/>
                    <a:lstStyle/>
                    <a:p>
                      <a:pPr algn="ctr" fontAlgn="ctr"/>
                      <a:r>
                        <a:rPr lang="zh-CN" altLang="en-US" sz="1200" u="none" strike="noStrike" dirty="0">
                          <a:effectLst/>
                          <a:latin typeface="微软雅黑" panose="020B0503020204020204" pitchFamily="34" charset="-122"/>
                          <a:ea typeface="微软雅黑" panose="020B0503020204020204" pitchFamily="34" charset="-122"/>
                        </a:rPr>
                        <a:t>石油沥青</a:t>
                      </a:r>
                      <a:endParaRPr lang="zh-CN" altLang="en-US" sz="1200" b="1" i="0" u="none" strike="noStrike" dirty="0">
                        <a:solidFill>
                          <a:srgbClr val="000000"/>
                        </a:solidFill>
                        <a:effectLst/>
                        <a:latin typeface="微软雅黑" pitchFamily="34" charset="-122"/>
                        <a:ea typeface="微软雅黑" pitchFamily="34" charset="-122"/>
                      </a:endParaRPr>
                    </a:p>
                  </a:txBody>
                  <a:tcPr marL="9037" marR="9037" marT="8197" marB="0" anchor="ct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rPr>
                        <a:t>2</a:t>
                      </a:r>
                      <a:r>
                        <a:rPr lang="zh-CN" altLang="en-US" sz="1200" u="none" strike="noStrike" dirty="0">
                          <a:effectLst/>
                          <a:latin typeface="微软雅黑" panose="020B0503020204020204" pitchFamily="34" charset="-122"/>
                          <a:ea typeface="微软雅黑" panose="020B0503020204020204" pitchFamily="34" charset="-122"/>
                        </a:rPr>
                        <a:t>元</a:t>
                      </a:r>
                      <a:r>
                        <a:rPr lang="en-US" altLang="zh-CN" sz="1200" u="none" strike="noStrike" dirty="0">
                          <a:effectLst/>
                          <a:latin typeface="微软雅黑" panose="020B0503020204020204" pitchFamily="34" charset="-122"/>
                          <a:ea typeface="微软雅黑" panose="020B0503020204020204" pitchFamily="34" charset="-122"/>
                        </a:rPr>
                        <a:t>/</a:t>
                      </a:r>
                      <a:r>
                        <a:rPr lang="zh-CN" altLang="en-US" sz="1200" u="none" strike="noStrike" dirty="0">
                          <a:effectLst/>
                          <a:latin typeface="微软雅黑" panose="020B0503020204020204" pitchFamily="34" charset="-122"/>
                          <a:ea typeface="微软雅黑" panose="020B0503020204020204" pitchFamily="34" charset="-122"/>
                        </a:rPr>
                        <a:t>吨</a:t>
                      </a:r>
                      <a:endParaRPr lang="zh-CN" altLang="en-US" sz="1200" b="0" i="0" u="none" strike="noStrike" dirty="0">
                        <a:solidFill>
                          <a:srgbClr val="212121"/>
                        </a:solidFill>
                        <a:effectLst/>
                        <a:latin typeface="微软雅黑" pitchFamily="34" charset="-122"/>
                        <a:ea typeface="微软雅黑" pitchFamily="34" charset="-122"/>
                      </a:endParaRPr>
                    </a:p>
                  </a:txBody>
                  <a:tcPr marL="9037" marR="9037" marT="8197" marB="0" anchor="ctr"/>
                </a:tc>
                <a:extLst>
                  <a:ext uri="{0D108BD9-81ED-4DB2-BD59-A6C34878D82A}">
                    <a16:rowId xmlns:a16="http://schemas.microsoft.com/office/drawing/2014/main" xmlns="" val="10005"/>
                  </a:ext>
                </a:extLst>
              </a:tr>
              <a:tr h="333940">
                <a:tc vMerge="1">
                  <a:txBody>
                    <a:bodyPr/>
                    <a:lstStyle/>
                    <a:p>
                      <a:endParaRPr lang="zh-CN" altLang="en-US"/>
                    </a:p>
                  </a:txBody>
                  <a:tcPr/>
                </a:tc>
                <a:tc>
                  <a:txBody>
                    <a:bodyPr/>
                    <a:lstStyle/>
                    <a:p>
                      <a:pPr algn="ctr" fontAlgn="ctr"/>
                      <a:r>
                        <a:rPr lang="zh-CN" altLang="en-US" sz="1200" u="none" strike="noStrike" dirty="0">
                          <a:effectLst/>
                          <a:latin typeface="微软雅黑" panose="020B0503020204020204" pitchFamily="34" charset="-122"/>
                          <a:ea typeface="微软雅黑" panose="020B0503020204020204" pitchFamily="34" charset="-122"/>
                        </a:rPr>
                        <a:t>燃料油</a:t>
                      </a:r>
                      <a:endParaRPr lang="zh-CN" altLang="en-US" sz="1200" b="1" i="0" u="none" strike="noStrike" dirty="0">
                        <a:solidFill>
                          <a:srgbClr val="000000"/>
                        </a:solidFill>
                        <a:effectLst/>
                        <a:latin typeface="微软雅黑" pitchFamily="34" charset="-122"/>
                        <a:ea typeface="微软雅黑" pitchFamily="34" charset="-122"/>
                      </a:endParaRPr>
                    </a:p>
                  </a:txBody>
                  <a:tcPr marL="9037" marR="9037" marT="8197" marB="0" anchor="ctr"/>
                </a:tc>
                <a:tc>
                  <a:txBody>
                    <a:bodyPr/>
                    <a:lstStyle/>
                    <a:p>
                      <a:pPr algn="ctr" fontAlgn="ctr"/>
                      <a:r>
                        <a:rPr lang="en-US" altLang="zh-CN" sz="1200" u="none" strike="noStrike" dirty="0">
                          <a:effectLst/>
                          <a:latin typeface="微软雅黑" panose="020B0503020204020204" pitchFamily="34" charset="-122"/>
                          <a:ea typeface="微软雅黑" panose="020B0503020204020204" pitchFamily="34" charset="-122"/>
                        </a:rPr>
                        <a:t>1</a:t>
                      </a:r>
                      <a:r>
                        <a:rPr lang="zh-CN" altLang="en-US" sz="1200" u="none" strike="noStrike" dirty="0">
                          <a:effectLst/>
                          <a:latin typeface="微软雅黑" panose="020B0503020204020204" pitchFamily="34" charset="-122"/>
                          <a:ea typeface="微软雅黑" panose="020B0503020204020204" pitchFamily="34" charset="-122"/>
                        </a:rPr>
                        <a:t>元</a:t>
                      </a:r>
                      <a:r>
                        <a:rPr lang="en-US" altLang="zh-CN" sz="1200" u="none" strike="noStrike" dirty="0">
                          <a:effectLst/>
                          <a:latin typeface="微软雅黑" panose="020B0503020204020204" pitchFamily="34" charset="-122"/>
                          <a:ea typeface="微软雅黑" panose="020B0503020204020204" pitchFamily="34" charset="-122"/>
                        </a:rPr>
                        <a:t>/</a:t>
                      </a:r>
                      <a:r>
                        <a:rPr lang="zh-CN" altLang="en-US" sz="1200" u="none" strike="noStrike" dirty="0">
                          <a:effectLst/>
                          <a:latin typeface="微软雅黑" panose="020B0503020204020204" pitchFamily="34" charset="-122"/>
                          <a:ea typeface="微软雅黑" panose="020B0503020204020204" pitchFamily="34" charset="-122"/>
                        </a:rPr>
                        <a:t>吨</a:t>
                      </a:r>
                      <a:endParaRPr lang="zh-CN" altLang="en-US" sz="1200" b="0" i="0" u="none" strike="noStrike" dirty="0">
                        <a:solidFill>
                          <a:srgbClr val="000000"/>
                        </a:solidFill>
                        <a:effectLst/>
                        <a:latin typeface="微软雅黑" pitchFamily="34" charset="-122"/>
                        <a:ea typeface="微软雅黑" pitchFamily="34" charset="-122"/>
                      </a:endParaRPr>
                    </a:p>
                  </a:txBody>
                  <a:tcPr marL="9037" marR="9037" marT="8197" marB="0" anchor="ctr"/>
                </a:tc>
                <a:extLst>
                  <a:ext uri="{0D108BD9-81ED-4DB2-BD59-A6C34878D82A}">
                    <a16:rowId xmlns:a16="http://schemas.microsoft.com/office/drawing/2014/main" xmlns="" val="10006"/>
                  </a:ext>
                </a:extLst>
              </a:tr>
            </a:tbl>
          </a:graphicData>
        </a:graphic>
      </p:graphicFrame>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24"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a:t>
            </a:r>
            <a:r>
              <a:rPr lang="zh-CN" altLang="en-US" b="1" dirty="0" smtClean="0"/>
              <a:t>要点</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sp>
        <p:nvSpPr>
          <p:cNvPr id="25"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a:solidFill>
                  <a:srgbClr val="00205B"/>
                </a:solidFill>
                <a:latin typeface="+mn-lt"/>
                <a:ea typeface="+mn-ea"/>
                <a:cs typeface="+mn-cs"/>
                <a:sym typeface="Franklin Gothic Book"/>
              </a:rPr>
              <a:t>涨跌停板</a:t>
            </a:r>
          </a:p>
        </p:txBody>
      </p:sp>
      <p:graphicFrame>
        <p:nvGraphicFramePr>
          <p:cNvPr id="7" name="表格 6"/>
          <p:cNvGraphicFramePr>
            <a:graphicFrameLocks noGrp="1"/>
          </p:cNvGraphicFramePr>
          <p:nvPr>
            <p:extLst>
              <p:ext uri="{D42A27DB-BD31-4B8C-83A1-F6EECF244321}">
                <p14:modId xmlns:p14="http://schemas.microsoft.com/office/powerpoint/2010/main" val="40453263"/>
              </p:ext>
            </p:extLst>
          </p:nvPr>
        </p:nvGraphicFramePr>
        <p:xfrm>
          <a:off x="476220" y="1371985"/>
          <a:ext cx="8258060" cy="2945537"/>
        </p:xfrm>
        <a:graphic>
          <a:graphicData uri="http://schemas.openxmlformats.org/drawingml/2006/table">
            <a:tbl>
              <a:tblPr firstRow="1" firstCol="1" bandRow="1">
                <a:tableStyleId>{4C3C2611-4C71-4FC5-86AE-919BDF0F9419}</a:tableStyleId>
              </a:tblPr>
              <a:tblGrid>
                <a:gridCol w="1519483">
                  <a:extLst>
                    <a:ext uri="{9D8B030D-6E8A-4147-A177-3AD203B41FA5}">
                      <a16:colId xmlns:a16="http://schemas.microsoft.com/office/drawing/2014/main" xmlns="" val="20000"/>
                    </a:ext>
                  </a:extLst>
                </a:gridCol>
                <a:gridCol w="6738577">
                  <a:extLst>
                    <a:ext uri="{9D8B030D-6E8A-4147-A177-3AD203B41FA5}">
                      <a16:colId xmlns:a16="http://schemas.microsoft.com/office/drawing/2014/main" xmlns="" val="20001"/>
                    </a:ext>
                  </a:extLst>
                </a:gridCol>
              </a:tblGrid>
              <a:tr h="359212">
                <a:tc>
                  <a:txBody>
                    <a:bodyPr/>
                    <a:lstStyle/>
                    <a:p>
                      <a:pPr marL="0" algn="ctr" defTabSz="914400" rtl="0" eaLnBrk="1" fontAlgn="ctr" latinLnBrk="0" hangingPunct="1">
                        <a:lnSpc>
                          <a:spcPct val="115000"/>
                        </a:lnSpc>
                        <a:spcAft>
                          <a:spcPts val="0"/>
                        </a:spcAft>
                      </a:pPr>
                      <a:r>
                        <a:rPr lang="zh-CN" sz="1200" b="1" u="none" strike="noStrike" kern="1200" dirty="0">
                          <a:ln>
                            <a:noFill/>
                          </a:ln>
                          <a:solidFill>
                            <a:schemeClr val="bg1"/>
                          </a:solidFill>
                          <a:effectLst/>
                          <a:latin typeface="微软雅黑" panose="020B0503020204020204" pitchFamily="34" charset="-122"/>
                          <a:ea typeface="微软雅黑" panose="020B0503020204020204" pitchFamily="34" charset="-122"/>
                        </a:rPr>
                        <a:t>交易所</a:t>
                      </a:r>
                      <a:endParaRPr lang="zh-CN" sz="1200" b="1" u="none" strike="noStrike" kern="1200" dirty="0">
                        <a:ln>
                          <a:noFill/>
                        </a:ln>
                        <a:solidFill>
                          <a:schemeClr val="bg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b="1" u="none" strike="noStrike" kern="1200" dirty="0">
                          <a:ln>
                            <a:noFill/>
                          </a:ln>
                          <a:solidFill>
                            <a:schemeClr val="bg1"/>
                          </a:solidFill>
                          <a:effectLst/>
                          <a:latin typeface="微软雅黑" panose="020B0503020204020204" pitchFamily="34" charset="-122"/>
                          <a:ea typeface="微软雅黑" panose="020B0503020204020204" pitchFamily="34" charset="-122"/>
                        </a:rPr>
                        <a:t>涨跌停板设置</a:t>
                      </a:r>
                      <a:endParaRPr lang="zh-CN" sz="1200" b="1" u="none" strike="noStrike" kern="1200" dirty="0">
                        <a:ln>
                          <a:noFill/>
                        </a:ln>
                        <a:solidFill>
                          <a:schemeClr val="bg1"/>
                        </a:solidFill>
                        <a:effectLst/>
                        <a:latin typeface="微软雅黑" pitchFamily="34" charset="-122"/>
                        <a:ea typeface="微软雅黑" pitchFamily="34" charset="-122"/>
                        <a:cs typeface="+mn-cs"/>
                      </a:endParaRPr>
                    </a:p>
                  </a:txBody>
                  <a:tcPr marL="68580" marR="68580" marT="0" marB="0" anchor="ctr">
                    <a:solidFill>
                      <a:srgbClr val="002B62"/>
                    </a:solidFill>
                  </a:tcPr>
                </a:tc>
                <a:extLst>
                  <a:ext uri="{0D108BD9-81ED-4DB2-BD59-A6C34878D82A}">
                    <a16:rowId xmlns:a16="http://schemas.microsoft.com/office/drawing/2014/main" xmlns="" val="10000"/>
                  </a:ext>
                </a:extLst>
              </a:tr>
              <a:tr h="766318">
                <a:tc>
                  <a:txBody>
                    <a:bodyPr/>
                    <a:lstStyle/>
                    <a:p>
                      <a:pPr marL="0" algn="ctr" defTabSz="914400" rtl="0" eaLnBrk="1" fontAlgn="ctr" latinLnBrk="0" hangingPunct="1">
                        <a:lnSpc>
                          <a:spcPct val="115000"/>
                        </a:lnSpc>
                        <a:spcAft>
                          <a:spcPts val="0"/>
                        </a:spcAft>
                      </a:pPr>
                      <a:r>
                        <a:rPr lang="en-US" sz="1200" b="1" u="none" strike="noStrike" kern="1200" dirty="0">
                          <a:effectLst/>
                          <a:latin typeface="微软雅黑" panose="020B0503020204020204" pitchFamily="34" charset="-122"/>
                          <a:ea typeface="微软雅黑" panose="020B0503020204020204" pitchFamily="34" charset="-122"/>
                        </a:rPr>
                        <a:t>CME WTI</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u="none" strike="noStrike" kern="1200" dirty="0">
                          <a:effectLst/>
                          <a:latin typeface="微软雅黑" panose="020B0503020204020204" pitchFamily="34" charset="-122"/>
                          <a:ea typeface="微软雅黑" panose="020B0503020204020204" pitchFamily="34" charset="-122"/>
                        </a:rPr>
                        <a:t>对每一具体合约，涨跌幅限制为上一交易日结算价±</a:t>
                      </a:r>
                      <a:r>
                        <a:rPr lang="en-US" sz="1200" u="none" strike="noStrike" kern="1200" dirty="0">
                          <a:effectLst/>
                          <a:latin typeface="微软雅黑" panose="020B0503020204020204" pitchFamily="34" charset="-122"/>
                          <a:ea typeface="微软雅黑" panose="020B0503020204020204" pitchFamily="34" charset="-122"/>
                        </a:rPr>
                        <a:t>10</a:t>
                      </a:r>
                      <a:r>
                        <a:rPr lang="zh-CN" sz="1200" u="none" strike="noStrike" kern="1200" dirty="0">
                          <a:effectLst/>
                          <a:latin typeface="微软雅黑" panose="020B0503020204020204" pitchFamily="34" charset="-122"/>
                          <a:ea typeface="微软雅黑" panose="020B0503020204020204" pitchFamily="34" charset="-122"/>
                        </a:rPr>
                        <a:t>美元每桶。如果最近</a:t>
                      </a:r>
                      <a:r>
                        <a:rPr lang="en-US" sz="1200" u="none" strike="noStrike" kern="1200" dirty="0">
                          <a:effectLst/>
                          <a:latin typeface="微软雅黑" panose="020B0503020204020204" pitchFamily="34" charset="-122"/>
                          <a:ea typeface="微软雅黑" panose="020B0503020204020204" pitchFamily="34" charset="-122"/>
                        </a:rPr>
                        <a:t>3</a:t>
                      </a:r>
                      <a:r>
                        <a:rPr lang="zh-CN" sz="1200" u="none" strike="noStrike" kern="1200" dirty="0">
                          <a:effectLst/>
                          <a:latin typeface="微软雅黑" panose="020B0503020204020204" pitchFamily="34" charset="-122"/>
                          <a:ea typeface="微软雅黑" panose="020B0503020204020204" pitchFamily="34" charset="-122"/>
                        </a:rPr>
                        <a:t>个月的合约有触及涨跌幅限制的报价出现，则</a:t>
                      </a:r>
                      <a:r>
                        <a:rPr lang="en-US" sz="1200" u="none" strike="noStrike" kern="1200" dirty="0" err="1">
                          <a:effectLst/>
                          <a:latin typeface="微软雅黑" panose="020B0503020204020204" pitchFamily="34" charset="-122"/>
                          <a:ea typeface="微软雅黑" panose="020B0503020204020204" pitchFamily="34" charset="-122"/>
                        </a:rPr>
                        <a:t>globex</a:t>
                      </a:r>
                      <a:r>
                        <a:rPr lang="zh-CN" sz="1200" u="none" strike="noStrike" kern="1200" dirty="0">
                          <a:effectLst/>
                          <a:latin typeface="微软雅黑" panose="020B0503020204020204" pitchFamily="34" charset="-122"/>
                          <a:ea typeface="微软雅黑" panose="020B0503020204020204" pitchFamily="34" charset="-122"/>
                        </a:rPr>
                        <a:t>可能启动熔断机制，即所有合约暂停交易</a:t>
                      </a:r>
                      <a:r>
                        <a:rPr lang="en-US" sz="1200" u="none" strike="noStrike" kern="1200" dirty="0">
                          <a:effectLst/>
                          <a:latin typeface="微软雅黑" panose="020B0503020204020204" pitchFamily="34" charset="-122"/>
                          <a:ea typeface="微软雅黑" panose="020B0503020204020204" pitchFamily="34" charset="-122"/>
                        </a:rPr>
                        <a:t>5</a:t>
                      </a:r>
                      <a:r>
                        <a:rPr lang="zh-CN" sz="1200" u="none" strike="noStrike" kern="1200" dirty="0">
                          <a:effectLst/>
                          <a:latin typeface="微软雅黑" panose="020B0503020204020204" pitchFamily="34" charset="-122"/>
                          <a:ea typeface="微软雅黑" panose="020B0503020204020204" pitchFamily="34" charset="-122"/>
                        </a:rPr>
                        <a:t>分钟。交易重启后，涨跌幅限制扩大。</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1"/>
                  </a:ext>
                </a:extLst>
              </a:tr>
              <a:tr h="359212">
                <a:tc>
                  <a:txBody>
                    <a:bodyPr/>
                    <a:lstStyle/>
                    <a:p>
                      <a:pPr marL="0" algn="ctr" defTabSz="914400" rtl="0" eaLnBrk="1" fontAlgn="ctr" latinLnBrk="0" hangingPunct="1">
                        <a:lnSpc>
                          <a:spcPct val="115000"/>
                        </a:lnSpc>
                        <a:spcAft>
                          <a:spcPts val="0"/>
                        </a:spcAft>
                      </a:pPr>
                      <a:r>
                        <a:rPr lang="en-US" sz="1200" b="1" u="none" strike="noStrike" kern="1200" dirty="0">
                          <a:effectLst/>
                          <a:latin typeface="微软雅黑" panose="020B0503020204020204" pitchFamily="34" charset="-122"/>
                          <a:ea typeface="微软雅黑" panose="020B0503020204020204" pitchFamily="34" charset="-122"/>
                        </a:rPr>
                        <a:t>ICE BRENT</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u="none" strike="noStrike" kern="1200" dirty="0">
                          <a:effectLst/>
                          <a:latin typeface="微软雅黑" panose="020B0503020204020204" pitchFamily="34" charset="-122"/>
                          <a:ea typeface="微软雅黑" panose="020B0503020204020204" pitchFamily="34" charset="-122"/>
                        </a:rPr>
                        <a:t>无涨跌停板限制</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2"/>
                  </a:ext>
                </a:extLst>
              </a:tr>
              <a:tr h="311317">
                <a:tc>
                  <a:txBody>
                    <a:bodyPr/>
                    <a:lstStyle/>
                    <a:p>
                      <a:pPr marL="0" algn="ctr" defTabSz="914400" rtl="0" eaLnBrk="1" fontAlgn="ctr" latinLnBrk="0" hangingPunct="1">
                        <a:lnSpc>
                          <a:spcPct val="115000"/>
                        </a:lnSpc>
                        <a:spcAft>
                          <a:spcPts val="0"/>
                        </a:spcAft>
                      </a:pPr>
                      <a:r>
                        <a:rPr lang="en-US" sz="1200" b="1" u="none" strike="noStrike" kern="1200" dirty="0">
                          <a:effectLst/>
                          <a:latin typeface="微软雅黑" panose="020B0503020204020204" pitchFamily="34" charset="-122"/>
                          <a:ea typeface="微软雅黑" panose="020B0503020204020204" pitchFamily="34" charset="-122"/>
                        </a:rPr>
                        <a:t>DME OMAN</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u="none" strike="noStrike" kern="1200" dirty="0">
                          <a:effectLst/>
                          <a:latin typeface="微软雅黑" panose="020B0503020204020204" pitchFamily="34" charset="-122"/>
                          <a:ea typeface="微软雅黑" panose="020B0503020204020204" pitchFamily="34" charset="-122"/>
                        </a:rPr>
                        <a:t>无涨跌停板限制</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3"/>
                  </a:ext>
                </a:extLst>
              </a:tr>
              <a:tr h="359212">
                <a:tc>
                  <a:txBody>
                    <a:bodyPr/>
                    <a:lstStyle/>
                    <a:p>
                      <a:pPr marL="0" algn="ctr" defTabSz="914400" rtl="0" eaLnBrk="1" fontAlgn="ctr" latinLnBrk="0" hangingPunct="1">
                        <a:lnSpc>
                          <a:spcPct val="115000"/>
                        </a:lnSpc>
                        <a:spcAft>
                          <a:spcPts val="0"/>
                        </a:spcAft>
                      </a:pPr>
                      <a:r>
                        <a:rPr lang="en-US" sz="1200" b="1" u="none" strike="noStrike" kern="1200" dirty="0">
                          <a:effectLst/>
                          <a:latin typeface="微软雅黑" panose="020B0503020204020204" pitchFamily="34" charset="-122"/>
                          <a:ea typeface="微软雅黑" panose="020B0503020204020204" pitchFamily="34" charset="-122"/>
                        </a:rPr>
                        <a:t>MCX WTI</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en-US" sz="1200" u="none" strike="noStrike" kern="1200" dirty="0">
                          <a:effectLst/>
                          <a:latin typeface="微软雅黑" panose="020B0503020204020204" pitchFamily="34" charset="-122"/>
                          <a:ea typeface="微软雅黑" panose="020B0503020204020204" pitchFamily="34" charset="-122"/>
                        </a:rPr>
                        <a:t>4%</a:t>
                      </a:r>
                      <a:r>
                        <a:rPr lang="zh-CN" sz="1200" u="none" strike="noStrike" kern="1200" dirty="0">
                          <a:effectLst/>
                          <a:latin typeface="微软雅黑" panose="020B0503020204020204" pitchFamily="34" charset="-122"/>
                          <a:ea typeface="微软雅黑" panose="020B0503020204020204" pitchFamily="34" charset="-122"/>
                        </a:rPr>
                        <a:t>，（下一个停板</a:t>
                      </a:r>
                      <a:r>
                        <a:rPr lang="en-US" sz="1200" u="none" strike="noStrike" kern="1200" dirty="0">
                          <a:effectLst/>
                          <a:latin typeface="微软雅黑" panose="020B0503020204020204" pitchFamily="34" charset="-122"/>
                          <a:ea typeface="微软雅黑" panose="020B0503020204020204" pitchFamily="34" charset="-122"/>
                        </a:rPr>
                        <a:t>6%</a:t>
                      </a:r>
                      <a:r>
                        <a:rPr lang="zh-CN" sz="1200" u="none" strike="noStrike" kern="1200" dirty="0">
                          <a:effectLst/>
                          <a:latin typeface="微软雅黑" panose="020B0503020204020204" pitchFamily="34" charset="-122"/>
                          <a:ea typeface="微软雅黑" panose="020B0503020204020204" pitchFamily="34" charset="-122"/>
                        </a:rPr>
                        <a:t>，再触停板</a:t>
                      </a:r>
                      <a:r>
                        <a:rPr lang="en-US" sz="1200" u="none" strike="noStrike" kern="1200" dirty="0">
                          <a:effectLst/>
                          <a:latin typeface="微软雅黑" panose="020B0503020204020204" pitchFamily="34" charset="-122"/>
                          <a:ea typeface="微软雅黑" panose="020B0503020204020204" pitchFamily="34" charset="-122"/>
                        </a:rPr>
                        <a:t>15</a:t>
                      </a:r>
                      <a:r>
                        <a:rPr lang="zh-CN" sz="1200" u="none" strike="noStrike" kern="1200" dirty="0">
                          <a:effectLst/>
                          <a:latin typeface="微软雅黑" panose="020B0503020204020204" pitchFamily="34" charset="-122"/>
                          <a:ea typeface="微软雅黑" panose="020B0503020204020204" pitchFamily="34" charset="-122"/>
                        </a:rPr>
                        <a:t>分钟熔断期后，下一个停板</a:t>
                      </a:r>
                      <a:r>
                        <a:rPr lang="en-US" sz="1200" u="none" strike="noStrike" kern="1200" dirty="0">
                          <a:effectLst/>
                          <a:latin typeface="微软雅黑" panose="020B0503020204020204" pitchFamily="34" charset="-122"/>
                          <a:ea typeface="微软雅黑" panose="020B0503020204020204" pitchFamily="34" charset="-122"/>
                        </a:rPr>
                        <a:t>9%</a:t>
                      </a:r>
                      <a:r>
                        <a:rPr lang="zh-CN" sz="1200" u="none" strike="noStrike" kern="1200" dirty="0">
                          <a:effectLst/>
                          <a:latin typeface="微软雅黑" panose="020B0503020204020204" pitchFamily="34" charset="-122"/>
                          <a:ea typeface="微软雅黑" panose="020B0503020204020204" pitchFamily="34" charset="-122"/>
                        </a:rPr>
                        <a:t>）</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4"/>
                  </a:ext>
                </a:extLst>
              </a:tr>
              <a:tr h="359212">
                <a:tc>
                  <a:txBody>
                    <a:bodyPr/>
                    <a:lstStyle/>
                    <a:p>
                      <a:pPr marL="0" algn="ctr" defTabSz="914400" rtl="0" eaLnBrk="1" fontAlgn="ctr" latinLnBrk="0" hangingPunct="1">
                        <a:lnSpc>
                          <a:spcPct val="115000"/>
                        </a:lnSpc>
                        <a:spcAft>
                          <a:spcPts val="0"/>
                        </a:spcAft>
                      </a:pPr>
                      <a:r>
                        <a:rPr lang="en-US" sz="1200" b="1" u="none" strike="noStrike" kern="1200" dirty="0">
                          <a:solidFill>
                            <a:srgbClr val="C00000"/>
                          </a:solidFill>
                          <a:effectLst/>
                          <a:latin typeface="微软雅黑" panose="020B0503020204020204" pitchFamily="34" charset="-122"/>
                          <a:ea typeface="微软雅黑" panose="020B0503020204020204" pitchFamily="34" charset="-122"/>
                        </a:rPr>
                        <a:t>INE SC</a:t>
                      </a:r>
                      <a:endParaRPr lang="zh-CN" sz="1200" b="1" u="none" strike="noStrike" kern="1200" dirty="0">
                        <a:solidFill>
                          <a:srgbClr val="C00000"/>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b="1" u="none" strike="noStrike" kern="1200" dirty="0">
                          <a:solidFill>
                            <a:srgbClr val="C00000"/>
                          </a:solidFill>
                          <a:effectLst/>
                          <a:latin typeface="微软雅黑" panose="020B0503020204020204" pitchFamily="34" charset="-122"/>
                          <a:ea typeface="微软雅黑" panose="020B0503020204020204" pitchFamily="34" charset="-122"/>
                        </a:rPr>
                        <a:t>不超过上一交易日结算价的</a:t>
                      </a:r>
                      <a:r>
                        <a:rPr lang="en-US" sz="1200" b="1" u="none" strike="noStrike" kern="1200" dirty="0">
                          <a:solidFill>
                            <a:srgbClr val="C00000"/>
                          </a:solidFill>
                          <a:effectLst/>
                          <a:latin typeface="微软雅黑" panose="020B0503020204020204" pitchFamily="34" charset="-122"/>
                          <a:ea typeface="微软雅黑" panose="020B0503020204020204" pitchFamily="34" charset="-122"/>
                        </a:rPr>
                        <a:t>4</a:t>
                      </a:r>
                      <a:r>
                        <a:rPr lang="zh-CN" sz="1200" b="1" u="none" strike="noStrike" kern="1200" dirty="0">
                          <a:solidFill>
                            <a:srgbClr val="C00000"/>
                          </a:solidFill>
                          <a:effectLst/>
                          <a:latin typeface="微软雅黑" panose="020B0503020204020204" pitchFamily="34" charset="-122"/>
                          <a:ea typeface="微软雅黑" panose="020B0503020204020204" pitchFamily="34" charset="-122"/>
                        </a:rPr>
                        <a:t>％</a:t>
                      </a:r>
                      <a:endParaRPr lang="zh-CN" sz="1200" b="1" u="none" strike="noStrike" kern="1200" dirty="0">
                        <a:solidFill>
                          <a:srgbClr val="C00000"/>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5"/>
                  </a:ext>
                </a:extLst>
              </a:tr>
              <a:tr h="431054">
                <a:tc>
                  <a:txBody>
                    <a:bodyPr/>
                    <a:lstStyle/>
                    <a:p>
                      <a:pPr marL="0" algn="ctr" defTabSz="914400" rtl="0" eaLnBrk="1" fontAlgn="ctr" latinLnBrk="0" hangingPunct="1">
                        <a:lnSpc>
                          <a:spcPct val="115000"/>
                        </a:lnSpc>
                        <a:spcAft>
                          <a:spcPts val="0"/>
                        </a:spcAft>
                      </a:pPr>
                      <a:r>
                        <a:rPr lang="en-US" sz="1200" b="1" u="none" strike="noStrike" kern="1200" dirty="0">
                          <a:effectLst/>
                          <a:latin typeface="微软雅黑" panose="020B0503020204020204" pitchFamily="34" charset="-122"/>
                          <a:ea typeface="微软雅黑" panose="020B0503020204020204" pitchFamily="34" charset="-122"/>
                        </a:rPr>
                        <a:t>TOCOM MECO</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u="none" strike="noStrike" kern="1200" dirty="0">
                          <a:effectLst/>
                          <a:latin typeface="微软雅黑" panose="020B0503020204020204" pitchFamily="34" charset="-122"/>
                          <a:ea typeface="微软雅黑" panose="020B0503020204020204" pitchFamily="34" charset="-122"/>
                        </a:rPr>
                        <a:t>熔断机制，每日清算期开始时根据上一节清算期结算价来设定</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6"/>
                  </a:ext>
                </a:extLst>
              </a:tr>
            </a:tbl>
          </a:graphicData>
        </a:graphic>
      </p:graphicFrame>
      <p:pic>
        <p:nvPicPr>
          <p:cNvPr id="6" name="image6.png" descr="logo.psd"/>
          <p:cNvPicPr/>
          <p:nvPr/>
        </p:nvPicPr>
        <p:blipFill>
          <a:blip r:embed="rId3" cstate="print">
            <a:extLst/>
          </a:blip>
          <a:stretch>
            <a:fillRect/>
          </a:stretch>
        </p:blipFill>
        <p:spPr>
          <a:xfrm>
            <a:off x="-43449" y="4313023"/>
            <a:ext cx="1529350" cy="707185"/>
          </a:xfrm>
          <a:prstGeom prst="rect">
            <a:avLst/>
          </a:prstGeom>
          <a:ln w="12700">
            <a:miter lim="400000"/>
          </a:ln>
        </p:spPr>
      </p:pic>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smtClean="0"/>
              <a:t>合约要点</a:t>
            </a:r>
            <a:endParaRPr lang="zh-CN" altLang="en-US" sz="2400" b="1" dirty="0"/>
          </a:p>
        </p:txBody>
      </p:sp>
      <p:sp>
        <p:nvSpPr>
          <p:cNvPr id="2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a:solidFill>
                  <a:srgbClr val="00205B"/>
                </a:solidFill>
                <a:latin typeface="+mn-lt"/>
                <a:ea typeface="+mn-ea"/>
                <a:cs typeface="+mn-cs"/>
                <a:sym typeface="Franklin Gothic Book"/>
              </a:rPr>
              <a:t>保证金</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graphicFrame>
        <p:nvGraphicFramePr>
          <p:cNvPr id="8" name="表格 7"/>
          <p:cNvGraphicFramePr>
            <a:graphicFrameLocks noGrp="1"/>
          </p:cNvGraphicFramePr>
          <p:nvPr>
            <p:extLst>
              <p:ext uri="{D42A27DB-BD31-4B8C-83A1-F6EECF244321}">
                <p14:modId xmlns:p14="http://schemas.microsoft.com/office/powerpoint/2010/main" val="464764834"/>
              </p:ext>
            </p:extLst>
          </p:nvPr>
        </p:nvGraphicFramePr>
        <p:xfrm>
          <a:off x="561974" y="1371984"/>
          <a:ext cx="7924800" cy="2938419"/>
        </p:xfrm>
        <a:graphic>
          <a:graphicData uri="http://schemas.openxmlformats.org/drawingml/2006/table">
            <a:tbl>
              <a:tblPr firstRow="1" firstCol="1" bandRow="1">
                <a:tableStyleId>{4C3C2611-4C71-4FC5-86AE-919BDF0F9419}</a:tableStyleId>
              </a:tblPr>
              <a:tblGrid>
                <a:gridCol w="1761067">
                  <a:extLst>
                    <a:ext uri="{9D8B030D-6E8A-4147-A177-3AD203B41FA5}">
                      <a16:colId xmlns:a16="http://schemas.microsoft.com/office/drawing/2014/main" xmlns="" val="20000"/>
                    </a:ext>
                  </a:extLst>
                </a:gridCol>
                <a:gridCol w="2986348">
                  <a:extLst>
                    <a:ext uri="{9D8B030D-6E8A-4147-A177-3AD203B41FA5}">
                      <a16:colId xmlns:a16="http://schemas.microsoft.com/office/drawing/2014/main" xmlns="" val="20001"/>
                    </a:ext>
                  </a:extLst>
                </a:gridCol>
                <a:gridCol w="3177385">
                  <a:extLst>
                    <a:ext uri="{9D8B030D-6E8A-4147-A177-3AD203B41FA5}">
                      <a16:colId xmlns:a16="http://schemas.microsoft.com/office/drawing/2014/main" xmlns="" val="20002"/>
                    </a:ext>
                  </a:extLst>
                </a:gridCol>
              </a:tblGrid>
              <a:tr h="478347">
                <a:tc>
                  <a:txBody>
                    <a:bodyPr/>
                    <a:lstStyle/>
                    <a:p>
                      <a:pPr marL="0" algn="ctr" defTabSz="914400" rtl="0" eaLnBrk="1" fontAlgn="ctr" latinLnBrk="0" hangingPunct="1">
                        <a:lnSpc>
                          <a:spcPct val="115000"/>
                        </a:lnSpc>
                        <a:spcAft>
                          <a:spcPts val="0"/>
                        </a:spcAft>
                      </a:pPr>
                      <a:r>
                        <a:rPr lang="zh-CN" altLang="en-US" sz="1200" b="1" u="none" strike="noStrike" kern="1200" dirty="0" smtClean="0">
                          <a:solidFill>
                            <a:schemeClr val="bg1"/>
                          </a:solidFill>
                          <a:effectLst/>
                          <a:latin typeface="微软雅黑" pitchFamily="34" charset="-122"/>
                          <a:ea typeface="微软雅黑" pitchFamily="34" charset="-122"/>
                          <a:cs typeface="+mn-cs"/>
                        </a:rPr>
                        <a:t>交易所</a:t>
                      </a:r>
                      <a:endParaRPr lang="en-US" sz="1200" b="1" u="none" strike="noStrike" kern="1200" dirty="0">
                        <a:solidFill>
                          <a:schemeClr val="bg1"/>
                        </a:solidFill>
                        <a:effectLst/>
                        <a:latin typeface="微软雅黑" pitchFamily="34" charset="-122"/>
                        <a:ea typeface="微软雅黑" pitchFamily="34" charset="-122"/>
                        <a:cs typeface="+mn-cs"/>
                      </a:endParaRPr>
                    </a:p>
                  </a:txBody>
                  <a:tcPr marL="10501" marR="10501" marT="9525" marB="0" anchor="ctr">
                    <a:solidFill>
                      <a:srgbClr val="002B62"/>
                    </a:solidFill>
                  </a:tcPr>
                </a:tc>
                <a:tc gridSpan="2">
                  <a:txBody>
                    <a:bodyPr/>
                    <a:lstStyle/>
                    <a:p>
                      <a:pPr marL="0" algn="ctr" defTabSz="914400" rtl="0" eaLnBrk="1" fontAlgn="ctr" latinLnBrk="0" hangingPunct="1">
                        <a:lnSpc>
                          <a:spcPct val="115000"/>
                        </a:lnSpc>
                        <a:spcAft>
                          <a:spcPts val="0"/>
                        </a:spcAft>
                      </a:pPr>
                      <a:r>
                        <a:rPr lang="zh-CN" altLang="en-US" sz="1200" b="1" u="none" strike="noStrike" kern="1200" dirty="0" smtClean="0">
                          <a:solidFill>
                            <a:schemeClr val="bg1"/>
                          </a:solidFill>
                          <a:effectLst/>
                          <a:latin typeface="微软雅黑" pitchFamily="34" charset="-122"/>
                          <a:ea typeface="微软雅黑" pitchFamily="34" charset="-122"/>
                          <a:cs typeface="+mn-cs"/>
                        </a:rPr>
                        <a:t>保证金设置</a:t>
                      </a:r>
                      <a:endParaRPr lang="en-US" altLang="zh-CN" sz="1200" b="1" u="none" strike="noStrike" kern="1200" dirty="0">
                        <a:solidFill>
                          <a:schemeClr val="bg1"/>
                        </a:solidFill>
                        <a:effectLst/>
                        <a:latin typeface="微软雅黑" pitchFamily="34" charset="-122"/>
                        <a:ea typeface="微软雅黑" pitchFamily="34" charset="-122"/>
                        <a:cs typeface="+mn-cs"/>
                      </a:endParaRPr>
                    </a:p>
                  </a:txBody>
                  <a:tcPr marL="10501" marR="10501" marT="9525" marB="0" anchor="ctr">
                    <a:solidFill>
                      <a:srgbClr val="002B62"/>
                    </a:solidFill>
                  </a:tcPr>
                </a:tc>
                <a:tc hMerge="1">
                  <a:txBody>
                    <a:bodyPr/>
                    <a:lstStyle/>
                    <a:p>
                      <a:pPr marL="0" algn="ctr" defTabSz="914400" rtl="0" eaLnBrk="1" fontAlgn="ctr" latinLnBrk="0" hangingPunct="1">
                        <a:lnSpc>
                          <a:spcPct val="115000"/>
                        </a:lnSpc>
                        <a:spcAft>
                          <a:spcPts val="0"/>
                        </a:spcAft>
                      </a:pPr>
                      <a:endParaRPr lang="en-US" altLang="zh-CN"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extLst>
                  <a:ext uri="{0D108BD9-81ED-4DB2-BD59-A6C34878D82A}">
                    <a16:rowId xmlns:a16="http://schemas.microsoft.com/office/drawing/2014/main" xmlns="" val="1084017684"/>
                  </a:ext>
                </a:extLst>
              </a:tr>
              <a:tr h="478347">
                <a:tc>
                  <a:txBody>
                    <a:bodyPr/>
                    <a:lstStyle/>
                    <a:p>
                      <a:pPr marL="0" algn="ctr" defTabSz="914400" rtl="0" eaLnBrk="1" fontAlgn="ctr" latinLnBrk="0" hangingPunct="1">
                        <a:lnSpc>
                          <a:spcPct val="115000"/>
                        </a:lnSpc>
                        <a:spcAft>
                          <a:spcPts val="0"/>
                        </a:spcAft>
                      </a:pPr>
                      <a:r>
                        <a:rPr lang="en-US" sz="1200" u="none" strike="noStrike" kern="1200" dirty="0" smtClean="0">
                          <a:effectLst/>
                        </a:rPr>
                        <a:t>CME WTI</a:t>
                      </a:r>
                      <a:endParaRPr lang="en-US"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solidFill>
                      <a:srgbClr val="002B62"/>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zh-CN" altLang="en-US" sz="1200" u="none" strike="noStrike" kern="1200" dirty="0" smtClean="0">
                          <a:effectLst/>
                        </a:rPr>
                        <a:t>初始保证金</a:t>
                      </a:r>
                    </a:p>
                    <a:p>
                      <a:pPr marL="0" algn="ctr" defTabSz="914400" rtl="0" eaLnBrk="1" fontAlgn="ctr" latinLnBrk="0" hangingPunct="1">
                        <a:lnSpc>
                          <a:spcPct val="115000"/>
                        </a:lnSpc>
                        <a:spcAft>
                          <a:spcPts val="0"/>
                        </a:spcAft>
                      </a:pPr>
                      <a:r>
                        <a:rPr lang="en-US" altLang="zh-CN" sz="1200" u="none" strike="noStrike" kern="1200" dirty="0" smtClean="0">
                          <a:effectLst/>
                        </a:rPr>
                        <a:t>2.12</a:t>
                      </a:r>
                      <a:r>
                        <a:rPr lang="en-US" altLang="zh-CN" sz="1200" u="none" strike="noStrike" kern="1200" dirty="0">
                          <a:effectLst/>
                        </a:rPr>
                        <a:t>%</a:t>
                      </a:r>
                      <a:r>
                        <a:rPr lang="zh-CN" altLang="en-US" sz="1200" u="none" strike="noStrike" kern="1200" dirty="0">
                          <a:effectLst/>
                        </a:rPr>
                        <a:t>－</a:t>
                      </a:r>
                      <a:r>
                        <a:rPr lang="en-US" altLang="zh-CN" sz="1200" u="none" strike="noStrike" kern="1200" dirty="0">
                          <a:effectLst/>
                        </a:rPr>
                        <a:t>3%</a:t>
                      </a:r>
                      <a:endParaRPr lang="en-US" altLang="zh-CN"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zh-CN" altLang="en-US" sz="1200" u="none" strike="noStrike" kern="1200" dirty="0" smtClean="0">
                          <a:effectLst/>
                        </a:rPr>
                        <a:t>维持保证金</a:t>
                      </a:r>
                    </a:p>
                    <a:p>
                      <a:pPr marL="0" algn="ctr" defTabSz="914400" rtl="0" eaLnBrk="1" fontAlgn="ctr" latinLnBrk="0" hangingPunct="1">
                        <a:lnSpc>
                          <a:spcPct val="115000"/>
                        </a:lnSpc>
                        <a:spcAft>
                          <a:spcPts val="0"/>
                        </a:spcAft>
                      </a:pPr>
                      <a:r>
                        <a:rPr lang="en-US" altLang="zh-CN" sz="1200" u="none" strike="noStrike" kern="1200" dirty="0" smtClean="0">
                          <a:effectLst/>
                        </a:rPr>
                        <a:t>1.93</a:t>
                      </a:r>
                      <a:r>
                        <a:rPr lang="en-US" altLang="zh-CN" sz="1200" u="none" strike="noStrike" kern="1200" dirty="0">
                          <a:effectLst/>
                        </a:rPr>
                        <a:t>%</a:t>
                      </a:r>
                      <a:r>
                        <a:rPr lang="zh-CN" altLang="en-US" sz="1200" u="none" strike="noStrike" kern="1200" dirty="0">
                          <a:effectLst/>
                        </a:rPr>
                        <a:t>－</a:t>
                      </a:r>
                      <a:r>
                        <a:rPr lang="en-US" altLang="zh-CN" sz="1200" u="none" strike="noStrike" kern="1200" dirty="0">
                          <a:effectLst/>
                        </a:rPr>
                        <a:t>2.71%</a:t>
                      </a:r>
                      <a:endParaRPr lang="en-US" altLang="zh-CN"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extLst>
                  <a:ext uri="{0D108BD9-81ED-4DB2-BD59-A6C34878D82A}">
                    <a16:rowId xmlns:a16="http://schemas.microsoft.com/office/drawing/2014/main" xmlns="" val="10000"/>
                  </a:ext>
                </a:extLst>
              </a:tr>
              <a:tr h="478347">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en-US" altLang="zh-CN" sz="1200" u="none" strike="noStrike" kern="1200" dirty="0" smtClean="0">
                          <a:effectLst/>
                        </a:rPr>
                        <a:t>MCX WTI</a:t>
                      </a:r>
                      <a:endParaRPr lang="en-US" altLang="zh-CN" sz="1200" b="0" u="none" strike="noStrike" kern="1200" dirty="0" smtClean="0">
                        <a:solidFill>
                          <a:schemeClr val="tx1"/>
                        </a:solidFill>
                        <a:effectLst/>
                        <a:latin typeface="微软雅黑" pitchFamily="34" charset="-122"/>
                        <a:ea typeface="微软雅黑" pitchFamily="34" charset="-122"/>
                        <a:cs typeface="+mn-cs"/>
                      </a:endParaRPr>
                    </a:p>
                  </a:txBody>
                  <a:tcPr marL="10501" marR="10501" marT="9525" marB="0" anchor="ctr">
                    <a:solidFill>
                      <a:srgbClr val="002B62"/>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zh-CN" altLang="en-US" sz="1200" u="none" strike="noStrike" kern="1200" dirty="0" smtClean="0">
                          <a:effectLst/>
                        </a:rPr>
                        <a:t>初始保证金</a:t>
                      </a:r>
                      <a:endParaRPr lang="en-US" altLang="zh-CN" sz="1200" u="none" strike="noStrike" kern="1200" dirty="0" smtClean="0">
                        <a:effectLst/>
                      </a:endParaRPr>
                    </a:p>
                    <a:p>
                      <a:pPr marL="0" marR="0" indent="0" algn="ctr" defTabSz="914400" rtl="0" eaLnBrk="1" fontAlgn="ctr" latinLnBrk="0" hangingPunct="1">
                        <a:lnSpc>
                          <a:spcPct val="115000"/>
                        </a:lnSpc>
                        <a:spcBef>
                          <a:spcPts val="0"/>
                        </a:spcBef>
                        <a:spcAft>
                          <a:spcPts val="0"/>
                        </a:spcAft>
                        <a:buClrTx/>
                        <a:buSzTx/>
                        <a:buFontTx/>
                        <a:buNone/>
                        <a:tabLst/>
                        <a:defRPr/>
                      </a:pPr>
                      <a:r>
                        <a:rPr lang="en-US" altLang="zh-CN" sz="1200" u="none" strike="noStrike" kern="1200" dirty="0" smtClean="0">
                          <a:effectLst/>
                        </a:rPr>
                        <a:t>5%</a:t>
                      </a:r>
                      <a:r>
                        <a:rPr lang="zh-CN" altLang="en-US" sz="1200" u="none" strike="noStrike" kern="1200" dirty="0" smtClean="0">
                          <a:effectLst/>
                        </a:rPr>
                        <a:t>或由</a:t>
                      </a:r>
                      <a:r>
                        <a:rPr lang="en-US" altLang="zh-CN" sz="1200" u="none" strike="noStrike" kern="1200" dirty="0" smtClean="0">
                          <a:effectLst/>
                        </a:rPr>
                        <a:t>SPAN</a:t>
                      </a:r>
                      <a:r>
                        <a:rPr lang="zh-CN" altLang="en-US" sz="1200" u="none" strike="noStrike" kern="1200" dirty="0" smtClean="0">
                          <a:effectLst/>
                        </a:rPr>
                        <a:t>计算</a:t>
                      </a:r>
                      <a:r>
                        <a:rPr lang="en-US" altLang="zh-CN" sz="1200" u="none" strike="noStrike" kern="1200" dirty="0" smtClean="0">
                          <a:effectLst/>
                        </a:rPr>
                        <a:t>,</a:t>
                      </a:r>
                      <a:r>
                        <a:rPr lang="zh-CN" altLang="en-US" sz="1200" u="none" strike="noStrike" kern="1200" dirty="0" smtClean="0">
                          <a:effectLst/>
                        </a:rPr>
                        <a:t>取较高值</a:t>
                      </a:r>
                      <a:endParaRPr lang="en-US" altLang="zh-CN" sz="1200" b="0" u="none" strike="noStrike" kern="1200" dirty="0" smtClean="0">
                        <a:solidFill>
                          <a:schemeClr val="tx1"/>
                        </a:solidFill>
                        <a:effectLst/>
                        <a:latin typeface="微软雅黑" pitchFamily="34" charset="-122"/>
                        <a:ea typeface="微软雅黑" pitchFamily="34" charset="-122"/>
                        <a:cs typeface="+mn-cs"/>
                      </a:endParaRPr>
                    </a:p>
                  </a:txBody>
                  <a:tcPr marL="10501" marR="10501" marT="9525" marB="0" anchor="ctr"/>
                </a:tc>
                <a:tc>
                  <a:txBody>
                    <a:bodyPr/>
                    <a:lstStyle/>
                    <a:p>
                      <a:pPr marL="0" algn="ctr" defTabSz="914400" rtl="0" eaLnBrk="1" fontAlgn="ctr" latinLnBrk="0" hangingPunct="1">
                        <a:lnSpc>
                          <a:spcPct val="115000"/>
                        </a:lnSpc>
                        <a:spcAft>
                          <a:spcPts val="0"/>
                        </a:spcAft>
                      </a:pPr>
                      <a:r>
                        <a:rPr lang="zh-CN" altLang="en-US" sz="1200" u="none" strike="noStrike" kern="1200" dirty="0" smtClean="0">
                          <a:effectLst/>
                        </a:rPr>
                        <a:t>额外</a:t>
                      </a:r>
                      <a:r>
                        <a:rPr lang="en-US" altLang="zh-CN" sz="1200" u="none" strike="noStrike" kern="1200" dirty="0" smtClean="0">
                          <a:effectLst/>
                        </a:rPr>
                        <a:t>/</a:t>
                      </a:r>
                      <a:r>
                        <a:rPr lang="zh-CN" altLang="en-US" sz="1200" u="none" strike="noStrike" kern="1200" dirty="0" smtClean="0">
                          <a:effectLst/>
                        </a:rPr>
                        <a:t>特殊保证金</a:t>
                      </a:r>
                      <a:endParaRPr lang="en-US" altLang="zh-CN" sz="1200" u="none" strike="noStrike" kern="1200" dirty="0" smtClean="0">
                        <a:effectLst/>
                      </a:endParaRPr>
                    </a:p>
                    <a:p>
                      <a:pPr marL="0" algn="ctr" defTabSz="914400" rtl="0" eaLnBrk="1" fontAlgn="ctr" latinLnBrk="0" hangingPunct="1">
                        <a:lnSpc>
                          <a:spcPct val="115000"/>
                        </a:lnSpc>
                        <a:spcAft>
                          <a:spcPts val="0"/>
                        </a:spcAft>
                      </a:pPr>
                      <a:r>
                        <a:rPr lang="zh-CN" altLang="en-US" sz="1200" u="none" strike="noStrike" kern="1200" dirty="0" smtClean="0">
                          <a:effectLst/>
                        </a:rPr>
                        <a:t>基于实际情况会对多空双方设置</a:t>
                      </a:r>
                      <a:endParaRPr lang="en-US" altLang="zh-CN"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extLst>
                  <a:ext uri="{0D108BD9-81ED-4DB2-BD59-A6C34878D82A}">
                    <a16:rowId xmlns:a16="http://schemas.microsoft.com/office/drawing/2014/main" xmlns="" val="10001"/>
                  </a:ext>
                </a:extLst>
              </a:tr>
              <a:tr h="341677">
                <a:tc>
                  <a:txBody>
                    <a:bodyPr/>
                    <a:lstStyle/>
                    <a:p>
                      <a:pPr marL="0" algn="ctr" defTabSz="914400" rtl="0" eaLnBrk="1" fontAlgn="ctr" latinLnBrk="0" hangingPunct="1">
                        <a:lnSpc>
                          <a:spcPct val="115000"/>
                        </a:lnSpc>
                        <a:spcAft>
                          <a:spcPts val="0"/>
                        </a:spcAft>
                      </a:pPr>
                      <a:r>
                        <a:rPr lang="en-US" sz="1200" u="none" strike="noStrike" kern="1200" dirty="0" smtClean="0">
                          <a:effectLst/>
                        </a:rPr>
                        <a:t>ICE BRENT</a:t>
                      </a:r>
                      <a:endParaRPr lang="en-US"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solidFill>
                      <a:srgbClr val="002B62"/>
                    </a:solidFill>
                  </a:tcPr>
                </a:tc>
                <a:tc gridSpan="2">
                  <a:txBody>
                    <a:bodyPr/>
                    <a:lstStyle/>
                    <a:p>
                      <a:pPr marL="0" algn="ctr" defTabSz="914400" rtl="0" eaLnBrk="1" fontAlgn="ctr" latinLnBrk="0" hangingPunct="1">
                        <a:lnSpc>
                          <a:spcPct val="115000"/>
                        </a:lnSpc>
                        <a:spcAft>
                          <a:spcPts val="0"/>
                        </a:spcAft>
                      </a:pPr>
                      <a:r>
                        <a:rPr lang="en-US" altLang="zh-CN" sz="1200" u="none" strike="noStrike" kern="1200" dirty="0">
                          <a:effectLst/>
                        </a:rPr>
                        <a:t>1.38%</a:t>
                      </a:r>
                      <a:r>
                        <a:rPr lang="zh-CN" altLang="en-US" sz="1200" u="none" strike="noStrike" kern="1200" dirty="0">
                          <a:effectLst/>
                        </a:rPr>
                        <a:t>－</a:t>
                      </a:r>
                      <a:r>
                        <a:rPr lang="en-US" altLang="zh-CN" sz="1200" u="none" strike="noStrike" kern="1200" dirty="0">
                          <a:effectLst/>
                        </a:rPr>
                        <a:t>2.29%</a:t>
                      </a:r>
                      <a:endParaRPr lang="en-US" altLang="zh-CN"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tc hMerge="1">
                  <a:txBody>
                    <a:bodyPr/>
                    <a:lstStyle/>
                    <a:p>
                      <a:endParaRPr lang="zh-CN" altLang="en-US"/>
                    </a:p>
                  </a:txBody>
                  <a:tcPr/>
                </a:tc>
                <a:extLst>
                  <a:ext uri="{0D108BD9-81ED-4DB2-BD59-A6C34878D82A}">
                    <a16:rowId xmlns:a16="http://schemas.microsoft.com/office/drawing/2014/main" xmlns="" val="10002"/>
                  </a:ext>
                </a:extLst>
              </a:tr>
              <a:tr h="341677">
                <a:tc>
                  <a:txBody>
                    <a:bodyPr/>
                    <a:lstStyle/>
                    <a:p>
                      <a:pPr marL="0" algn="ctr" defTabSz="914400" rtl="0" eaLnBrk="1" fontAlgn="ctr" latinLnBrk="0" hangingPunct="1">
                        <a:lnSpc>
                          <a:spcPct val="115000"/>
                        </a:lnSpc>
                        <a:spcAft>
                          <a:spcPts val="0"/>
                        </a:spcAft>
                      </a:pPr>
                      <a:r>
                        <a:rPr lang="en-US" sz="1200" b="1" u="none" strike="noStrike" kern="1200" dirty="0" smtClean="0">
                          <a:solidFill>
                            <a:schemeClr val="accent2"/>
                          </a:solidFill>
                          <a:effectLst/>
                        </a:rPr>
                        <a:t>INE </a:t>
                      </a:r>
                      <a:r>
                        <a:rPr lang="en-US" altLang="zh-CN" sz="1200" b="1" u="none" strike="noStrike" kern="1200" dirty="0" smtClean="0">
                          <a:solidFill>
                            <a:schemeClr val="accent2"/>
                          </a:solidFill>
                          <a:effectLst/>
                        </a:rPr>
                        <a:t>SC</a:t>
                      </a:r>
                      <a:endParaRPr lang="en-US" sz="1200" b="1" u="none" strike="noStrike" kern="1200" dirty="0">
                        <a:solidFill>
                          <a:schemeClr val="accent2"/>
                        </a:solidFill>
                        <a:effectLst/>
                        <a:latin typeface="微软雅黑" pitchFamily="34" charset="-122"/>
                        <a:ea typeface="微软雅黑" pitchFamily="34" charset="-122"/>
                        <a:cs typeface="+mn-cs"/>
                      </a:endParaRPr>
                    </a:p>
                  </a:txBody>
                  <a:tcPr marL="10501" marR="10501" marT="9525" marB="0" anchor="ctr">
                    <a:solidFill>
                      <a:srgbClr val="002B62"/>
                    </a:solidFill>
                  </a:tcPr>
                </a:tc>
                <a:tc gridSpan="2">
                  <a:txBody>
                    <a:bodyPr/>
                    <a:lstStyle/>
                    <a:p>
                      <a:pPr marL="0" algn="ctr" defTabSz="914400" rtl="0" eaLnBrk="1" fontAlgn="ctr" latinLnBrk="0" hangingPunct="1">
                        <a:lnSpc>
                          <a:spcPct val="115000"/>
                        </a:lnSpc>
                        <a:spcAft>
                          <a:spcPts val="0"/>
                        </a:spcAft>
                      </a:pPr>
                      <a:r>
                        <a:rPr lang="en-US" altLang="zh-CN" sz="1200" b="1" u="none" strike="noStrike" kern="1200" dirty="0" smtClean="0">
                          <a:solidFill>
                            <a:schemeClr val="accent2"/>
                          </a:solidFill>
                          <a:effectLst/>
                        </a:rPr>
                        <a:t>5%</a:t>
                      </a:r>
                      <a:r>
                        <a:rPr lang="zh-CN" altLang="en-US" sz="1200" b="1" u="none" strike="noStrike" kern="1200" dirty="0" smtClean="0">
                          <a:solidFill>
                            <a:schemeClr val="accent2"/>
                          </a:solidFill>
                          <a:effectLst/>
                        </a:rPr>
                        <a:t>（单向大边、客户层面）</a:t>
                      </a:r>
                      <a:endParaRPr lang="en-US" altLang="zh-CN" sz="1200" b="1" u="none" strike="noStrike" kern="1200" dirty="0">
                        <a:solidFill>
                          <a:schemeClr val="accent2"/>
                        </a:solidFill>
                        <a:effectLst/>
                        <a:latin typeface="微软雅黑" pitchFamily="34" charset="-122"/>
                        <a:ea typeface="微软雅黑" pitchFamily="34" charset="-122"/>
                        <a:cs typeface="+mn-cs"/>
                      </a:endParaRPr>
                    </a:p>
                  </a:txBody>
                  <a:tcPr marL="10501" marR="10501" marT="9525" marB="0" anchor="ctr"/>
                </a:tc>
                <a:tc hMerge="1">
                  <a:txBody>
                    <a:bodyPr/>
                    <a:lstStyle/>
                    <a:p>
                      <a:endParaRPr lang="zh-CN" altLang="en-US"/>
                    </a:p>
                  </a:txBody>
                  <a:tcPr/>
                </a:tc>
                <a:extLst>
                  <a:ext uri="{0D108BD9-81ED-4DB2-BD59-A6C34878D82A}">
                    <a16:rowId xmlns:a16="http://schemas.microsoft.com/office/drawing/2014/main" xmlns="" val="10003"/>
                  </a:ext>
                </a:extLst>
              </a:tr>
              <a:tr h="341677">
                <a:tc>
                  <a:txBody>
                    <a:bodyPr/>
                    <a:lstStyle/>
                    <a:p>
                      <a:pPr marL="0" algn="ctr" defTabSz="914400" rtl="0" eaLnBrk="1" fontAlgn="ctr" latinLnBrk="0" hangingPunct="1">
                        <a:lnSpc>
                          <a:spcPct val="115000"/>
                        </a:lnSpc>
                        <a:spcAft>
                          <a:spcPts val="0"/>
                        </a:spcAft>
                      </a:pPr>
                      <a:r>
                        <a:rPr lang="en-US" altLang="zh-CN" sz="1200" u="none" strike="noStrike" kern="1200" dirty="0" smtClean="0">
                          <a:effectLst/>
                        </a:rPr>
                        <a:t>TOCOM MECO</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solidFill>
                      <a:srgbClr val="002B62"/>
                    </a:solidFill>
                  </a:tcPr>
                </a:tc>
                <a:tc gridSpan="2">
                  <a:txBody>
                    <a:bodyPr/>
                    <a:lstStyle/>
                    <a:p>
                      <a:pPr marL="0" algn="ctr" defTabSz="914400" rtl="0" eaLnBrk="1" fontAlgn="ctr" latinLnBrk="0" hangingPunct="1">
                        <a:lnSpc>
                          <a:spcPct val="115000"/>
                        </a:lnSpc>
                        <a:spcAft>
                          <a:spcPts val="0"/>
                        </a:spcAft>
                      </a:pPr>
                      <a:r>
                        <a:rPr lang="en-US" altLang="zh-CN" sz="1200" u="none" strike="noStrike" kern="1200" dirty="0" smtClean="0">
                          <a:effectLst/>
                        </a:rPr>
                        <a:t>JCCH</a:t>
                      </a:r>
                      <a:r>
                        <a:rPr lang="zh-CN" altLang="en-US" sz="1200" u="none" strike="noStrike" kern="1200" dirty="0" smtClean="0">
                          <a:effectLst/>
                        </a:rPr>
                        <a:t>通过</a:t>
                      </a:r>
                      <a:r>
                        <a:rPr lang="en-US" altLang="zh-CN" sz="1200" u="none" strike="noStrike" kern="1200" dirty="0" smtClean="0">
                          <a:effectLst/>
                        </a:rPr>
                        <a:t>SPAN</a:t>
                      </a:r>
                      <a:r>
                        <a:rPr lang="zh-CN" altLang="en-US" sz="1200" u="none" strike="noStrike" kern="1200" dirty="0" smtClean="0">
                          <a:effectLst/>
                        </a:rPr>
                        <a:t>系统动态调整</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tc hMerge="1">
                  <a:txBody>
                    <a:bodyPr/>
                    <a:lstStyle/>
                    <a:p>
                      <a:endParaRPr lang="zh-CN" altLang="en-US"/>
                    </a:p>
                  </a:txBody>
                  <a:tcPr/>
                </a:tc>
                <a:extLst>
                  <a:ext uri="{0D108BD9-81ED-4DB2-BD59-A6C34878D82A}">
                    <a16:rowId xmlns:a16="http://schemas.microsoft.com/office/drawing/2014/main" xmlns="" val="10004"/>
                  </a:ext>
                </a:extLst>
              </a:tr>
              <a:tr h="478347">
                <a:tc>
                  <a:txBody>
                    <a:bodyPr/>
                    <a:lstStyle/>
                    <a:p>
                      <a:pPr marL="0" algn="ctr" defTabSz="914400" rtl="0" eaLnBrk="1" fontAlgn="ctr" latinLnBrk="0" hangingPunct="1">
                        <a:lnSpc>
                          <a:spcPct val="115000"/>
                        </a:lnSpc>
                        <a:spcAft>
                          <a:spcPts val="0"/>
                        </a:spcAft>
                      </a:pPr>
                      <a:r>
                        <a:rPr lang="en-US" sz="1200" u="none" strike="noStrike" kern="1200" dirty="0">
                          <a:effectLst/>
                        </a:rPr>
                        <a:t>DME OMAN</a:t>
                      </a:r>
                      <a:endParaRPr lang="en-US"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solidFill>
                      <a:srgbClr val="002B62"/>
                    </a:solidFill>
                  </a:tcP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zh-CN" altLang="en-US" sz="1200" u="none" strike="noStrike" kern="1200" dirty="0" smtClean="0">
                          <a:effectLst/>
                        </a:rPr>
                        <a:t>会员</a:t>
                      </a:r>
                    </a:p>
                    <a:p>
                      <a:pPr marL="0" marR="0" indent="0" algn="ctr" defTabSz="914400" rtl="0" eaLnBrk="1" fontAlgn="ctr" latinLnBrk="0" hangingPunct="1">
                        <a:lnSpc>
                          <a:spcPct val="115000"/>
                        </a:lnSpc>
                        <a:spcBef>
                          <a:spcPts val="0"/>
                        </a:spcBef>
                        <a:spcAft>
                          <a:spcPts val="0"/>
                        </a:spcAft>
                        <a:buClrTx/>
                        <a:buSzTx/>
                        <a:buFontTx/>
                        <a:buNone/>
                        <a:tabLst/>
                        <a:defRPr/>
                      </a:pPr>
                      <a:r>
                        <a:rPr lang="en-US" altLang="zh-CN" sz="1200" u="none" strike="noStrike" kern="1200" dirty="0" smtClean="0">
                          <a:effectLst/>
                        </a:rPr>
                        <a:t>2.22</a:t>
                      </a:r>
                      <a:r>
                        <a:rPr lang="en-US" altLang="zh-CN" sz="1200" u="none" strike="noStrike" kern="1200" dirty="0">
                          <a:effectLst/>
                        </a:rPr>
                        <a:t>%</a:t>
                      </a:r>
                      <a:endParaRPr lang="en-US" altLang="zh-CN"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tc>
                  <a:txBody>
                    <a:bodyPr/>
                    <a:lstStyle/>
                    <a:p>
                      <a:pPr marL="0" marR="0" indent="0" algn="ctr" defTabSz="914400" rtl="0" eaLnBrk="1" fontAlgn="ctr" latinLnBrk="0" hangingPunct="1">
                        <a:lnSpc>
                          <a:spcPct val="115000"/>
                        </a:lnSpc>
                        <a:spcBef>
                          <a:spcPts val="0"/>
                        </a:spcBef>
                        <a:spcAft>
                          <a:spcPts val="0"/>
                        </a:spcAft>
                        <a:buClrTx/>
                        <a:buSzTx/>
                        <a:buFontTx/>
                        <a:buNone/>
                        <a:tabLst/>
                        <a:defRPr/>
                      </a:pPr>
                      <a:r>
                        <a:rPr lang="zh-CN" altLang="en-US" sz="1200" u="none" strike="noStrike" kern="1200" dirty="0" smtClean="0">
                          <a:effectLst/>
                        </a:rPr>
                        <a:t>非会员</a:t>
                      </a:r>
                    </a:p>
                    <a:p>
                      <a:pPr marL="0" algn="ctr" defTabSz="914400" rtl="0" eaLnBrk="1" fontAlgn="ctr" latinLnBrk="0" hangingPunct="1">
                        <a:lnSpc>
                          <a:spcPct val="115000"/>
                        </a:lnSpc>
                        <a:spcAft>
                          <a:spcPts val="0"/>
                        </a:spcAft>
                      </a:pPr>
                      <a:r>
                        <a:rPr lang="en-US" altLang="zh-CN" sz="1200" u="none" strike="noStrike" kern="1200" dirty="0" smtClean="0">
                          <a:effectLst/>
                        </a:rPr>
                        <a:t>2.44</a:t>
                      </a:r>
                      <a:r>
                        <a:rPr lang="en-US" altLang="zh-CN" sz="1200" u="none" strike="noStrike" kern="1200" dirty="0">
                          <a:effectLst/>
                        </a:rPr>
                        <a:t>%</a:t>
                      </a:r>
                      <a:endParaRPr lang="en-US" altLang="zh-CN" sz="1200" b="0" u="none" strike="noStrike" kern="1200" dirty="0">
                        <a:solidFill>
                          <a:schemeClr val="tx1"/>
                        </a:solidFill>
                        <a:effectLst/>
                        <a:latin typeface="微软雅黑" pitchFamily="34" charset="-122"/>
                        <a:ea typeface="微软雅黑" pitchFamily="34" charset="-122"/>
                        <a:cs typeface="+mn-cs"/>
                      </a:endParaRPr>
                    </a:p>
                  </a:txBody>
                  <a:tcPr marL="10501" marR="10501" marT="9525" marB="0" anchor="ctr"/>
                </a:tc>
                <a:extLst>
                  <a:ext uri="{0D108BD9-81ED-4DB2-BD59-A6C34878D82A}">
                    <a16:rowId xmlns:a16="http://schemas.microsoft.com/office/drawing/2014/main" xmlns="" val="10005"/>
                  </a:ext>
                </a:extLst>
              </a:tr>
            </a:tbl>
          </a:graphicData>
        </a:graphic>
      </p:graphicFrame>
      <p:sp>
        <p:nvSpPr>
          <p:cNvPr id="9" name="TextBox 14"/>
          <p:cNvSpPr txBox="1">
            <a:spLocks noChangeArrowheads="1"/>
          </p:cNvSpPr>
          <p:nvPr/>
        </p:nvSpPr>
        <p:spPr bwMode="auto">
          <a:xfrm>
            <a:off x="561974" y="4312993"/>
            <a:ext cx="7924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eaLnBrk="1" hangingPunct="1">
              <a:defRPr sz="1400">
                <a:latin typeface="微软雅黑" pitchFamily="34" charset="-122"/>
                <a:ea typeface="微软雅黑" pitchFamily="34" charset="-122"/>
              </a:defRPr>
            </a:lvl1pPr>
            <a:lvl2pPr marL="742950" indent="-285750" eaLnBrk="0" hangingPunct="0">
              <a:defRPr sz="3000">
                <a:latin typeface="Constantia" pitchFamily="18" charset="0"/>
              </a:defRPr>
            </a:lvl2pPr>
            <a:lvl3pPr marL="1143000" indent="-228600" eaLnBrk="0" hangingPunct="0">
              <a:defRPr sz="3000">
                <a:latin typeface="Constantia" pitchFamily="18" charset="0"/>
              </a:defRPr>
            </a:lvl3pPr>
            <a:lvl4pPr marL="1600200" indent="-228600" eaLnBrk="0" hangingPunct="0">
              <a:defRPr sz="3000">
                <a:latin typeface="Constantia" pitchFamily="18" charset="0"/>
              </a:defRPr>
            </a:lvl4pPr>
            <a:lvl5pPr marL="2057400" indent="-228600" eaLnBrk="0" hangingPunct="0">
              <a:defRPr sz="3000">
                <a:latin typeface="Constantia" pitchFamily="18" charset="0"/>
              </a:defRPr>
            </a:lvl5pPr>
            <a:lvl6pPr marL="2514600" indent="-228600" eaLnBrk="0" fontAlgn="base" hangingPunct="0">
              <a:spcBef>
                <a:spcPct val="0"/>
              </a:spcBef>
              <a:spcAft>
                <a:spcPct val="0"/>
              </a:spcAft>
              <a:defRPr sz="3000">
                <a:latin typeface="Constantia" pitchFamily="18" charset="0"/>
              </a:defRPr>
            </a:lvl6pPr>
            <a:lvl7pPr marL="2971800" indent="-228600" eaLnBrk="0" fontAlgn="base" hangingPunct="0">
              <a:spcBef>
                <a:spcPct val="0"/>
              </a:spcBef>
              <a:spcAft>
                <a:spcPct val="0"/>
              </a:spcAft>
              <a:defRPr sz="3000">
                <a:latin typeface="Constantia" pitchFamily="18" charset="0"/>
              </a:defRPr>
            </a:lvl7pPr>
            <a:lvl8pPr marL="3429000" indent="-228600" eaLnBrk="0" fontAlgn="base" hangingPunct="0">
              <a:spcBef>
                <a:spcPct val="0"/>
              </a:spcBef>
              <a:spcAft>
                <a:spcPct val="0"/>
              </a:spcAft>
              <a:defRPr sz="3000">
                <a:latin typeface="Constantia" pitchFamily="18" charset="0"/>
              </a:defRPr>
            </a:lvl8pPr>
            <a:lvl9pPr marL="3886200" indent="-228600" eaLnBrk="0" fontAlgn="base" hangingPunct="0">
              <a:spcBef>
                <a:spcPct val="0"/>
              </a:spcBef>
              <a:spcAft>
                <a:spcPct val="0"/>
              </a:spcAft>
              <a:defRPr sz="3000">
                <a:latin typeface="Constantia" pitchFamily="18" charset="0"/>
              </a:defRPr>
            </a:lvl9pPr>
          </a:lstStyle>
          <a:p>
            <a:r>
              <a:rPr lang="zh-CN" altLang="en-US" sz="1000" dirty="0"/>
              <a:t>注：</a:t>
            </a:r>
            <a:r>
              <a:rPr lang="en-US" altLang="zh-CN" sz="1000" dirty="0"/>
              <a:t>CME</a:t>
            </a:r>
            <a:r>
              <a:rPr lang="zh-CN" altLang="en-US" sz="1000" dirty="0"/>
              <a:t>和</a:t>
            </a:r>
            <a:r>
              <a:rPr lang="en-US" altLang="zh-CN" sz="1000" dirty="0"/>
              <a:t>ICE</a:t>
            </a:r>
            <a:r>
              <a:rPr lang="zh-CN" altLang="en-US" sz="1000" dirty="0"/>
              <a:t>的保证金是利用</a:t>
            </a:r>
            <a:r>
              <a:rPr lang="en-US" altLang="zh-CN" sz="1000" dirty="0"/>
              <a:t>SPAN</a:t>
            </a:r>
            <a:r>
              <a:rPr lang="zh-CN" altLang="en-US" sz="1000" dirty="0"/>
              <a:t>系统计算得出，</a:t>
            </a:r>
            <a:r>
              <a:rPr lang="en-US" altLang="zh-CN" sz="1000" dirty="0"/>
              <a:t>SPAN</a:t>
            </a:r>
            <a:r>
              <a:rPr lang="zh-CN" altLang="en-US" sz="1000" dirty="0"/>
              <a:t>系统在计算保证金时涉及多个参数，通常情况下由此计算出的保证金低于单向轧差的保证金。</a:t>
            </a:r>
          </a:p>
        </p:txBody>
      </p:sp>
    </p:spTree>
    <p:extLst>
      <p:ext uri="{BB962C8B-B14F-4D97-AF65-F5344CB8AC3E}">
        <p14:creationId xmlns:p14="http://schemas.microsoft.com/office/powerpoint/2010/main" val="2939853081"/>
      </p:ext>
    </p:ext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lang="zh-CN" altLang="en-US" sz="2800" b="1" dirty="0"/>
          </a:p>
        </p:txBody>
      </p:sp>
      <p:sp>
        <p:nvSpPr>
          <p:cNvPr id="2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合约挂牌月份</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graphicFrame>
        <p:nvGraphicFramePr>
          <p:cNvPr id="6" name="表格 5"/>
          <p:cNvGraphicFramePr>
            <a:graphicFrameLocks noGrp="1"/>
          </p:cNvGraphicFramePr>
          <p:nvPr>
            <p:extLst>
              <p:ext uri="{D42A27DB-BD31-4B8C-83A1-F6EECF244321}">
                <p14:modId xmlns:p14="http://schemas.microsoft.com/office/powerpoint/2010/main" val="3575714682"/>
              </p:ext>
            </p:extLst>
          </p:nvPr>
        </p:nvGraphicFramePr>
        <p:xfrm>
          <a:off x="650037" y="1199591"/>
          <a:ext cx="7296180" cy="3524808"/>
        </p:xfrm>
        <a:graphic>
          <a:graphicData uri="http://schemas.openxmlformats.org/drawingml/2006/table">
            <a:tbl>
              <a:tblPr firstRow="1" firstCol="1" lastCol="1" bandRow="1" bandCol="1">
                <a:tableStyleId>{4C3C2611-4C71-4FC5-86AE-919BDF0F9419}</a:tableStyleId>
              </a:tblPr>
              <a:tblGrid>
                <a:gridCol w="1833273">
                  <a:extLst>
                    <a:ext uri="{9D8B030D-6E8A-4147-A177-3AD203B41FA5}">
                      <a16:colId xmlns:a16="http://schemas.microsoft.com/office/drawing/2014/main" xmlns="" val="20000"/>
                    </a:ext>
                  </a:extLst>
                </a:gridCol>
                <a:gridCol w="5462907">
                  <a:extLst>
                    <a:ext uri="{9D8B030D-6E8A-4147-A177-3AD203B41FA5}">
                      <a16:colId xmlns:a16="http://schemas.microsoft.com/office/drawing/2014/main" xmlns="" val="20001"/>
                    </a:ext>
                  </a:extLst>
                </a:gridCol>
              </a:tblGrid>
              <a:tr h="503544">
                <a:tc>
                  <a:txBody>
                    <a:bodyPr/>
                    <a:lstStyle/>
                    <a:p>
                      <a:pPr marL="0" algn="ctr" defTabSz="914400" rtl="0" eaLnBrk="1" fontAlgn="ctr" latinLnBrk="0" hangingPunct="1">
                        <a:lnSpc>
                          <a:spcPct val="115000"/>
                        </a:lnSpc>
                        <a:spcAft>
                          <a:spcPts val="0"/>
                        </a:spcAft>
                      </a:pPr>
                      <a:r>
                        <a:rPr lang="zh-CN" sz="1200" b="1" u="none" strike="noStrike" kern="1200" dirty="0">
                          <a:ln>
                            <a:noFill/>
                          </a:ln>
                          <a:effectLst/>
                        </a:rPr>
                        <a:t>交易所</a:t>
                      </a:r>
                      <a:r>
                        <a:rPr lang="en-US" sz="1200" b="1" u="none" strike="noStrike" kern="1200" dirty="0">
                          <a:ln>
                            <a:noFill/>
                          </a:ln>
                          <a:effectLst/>
                        </a:rPr>
                        <a:t>/</a:t>
                      </a:r>
                      <a:r>
                        <a:rPr lang="zh-CN" sz="1200" b="1" u="none" strike="noStrike" kern="1200" dirty="0">
                          <a:ln>
                            <a:noFill/>
                          </a:ln>
                          <a:effectLst/>
                        </a:rPr>
                        <a:t>合约</a:t>
                      </a:r>
                      <a:endParaRPr lang="zh-CN" sz="1200" b="1" u="none" strike="noStrike" kern="1200" dirty="0">
                        <a:ln>
                          <a:noFill/>
                        </a:ln>
                        <a:solidFill>
                          <a:srgbClr val="C00000"/>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u="none" strike="noStrike" kern="1200" dirty="0">
                          <a:ln>
                            <a:noFill/>
                          </a:ln>
                          <a:effectLst/>
                        </a:rPr>
                        <a:t>挂牌合约情况</a:t>
                      </a:r>
                      <a:endParaRPr lang="zh-CN" sz="1200" b="0" u="none" strike="noStrike" kern="1200" dirty="0">
                        <a:ln>
                          <a:noFill/>
                        </a:ln>
                        <a:solidFill>
                          <a:srgbClr val="C00000"/>
                        </a:solidFill>
                        <a:effectLst/>
                        <a:latin typeface="微软雅黑" pitchFamily="34" charset="-122"/>
                        <a:ea typeface="微软雅黑" pitchFamily="34" charset="-122"/>
                        <a:cs typeface="+mn-cs"/>
                      </a:endParaRPr>
                    </a:p>
                  </a:txBody>
                  <a:tcPr marL="68580" marR="68580" marT="0" marB="0" anchor="ctr">
                    <a:solidFill>
                      <a:srgbClr val="002B62"/>
                    </a:solidFill>
                  </a:tcPr>
                </a:tc>
                <a:extLst>
                  <a:ext uri="{0D108BD9-81ED-4DB2-BD59-A6C34878D82A}">
                    <a16:rowId xmlns:a16="http://schemas.microsoft.com/office/drawing/2014/main" xmlns="" val="10000"/>
                  </a:ext>
                </a:extLst>
              </a:tr>
              <a:tr h="503544">
                <a:tc>
                  <a:txBody>
                    <a:bodyPr/>
                    <a:lstStyle/>
                    <a:p>
                      <a:pPr marL="0" algn="ctr" defTabSz="914400" rtl="0" eaLnBrk="1" fontAlgn="ctr" latinLnBrk="0" hangingPunct="1">
                        <a:lnSpc>
                          <a:spcPct val="115000"/>
                        </a:lnSpc>
                        <a:spcAft>
                          <a:spcPts val="0"/>
                        </a:spcAft>
                        <a:tabLst>
                          <a:tab pos="461645" algn="ctr"/>
                          <a:tab pos="914400" algn="l"/>
                        </a:tabLst>
                      </a:pPr>
                      <a:r>
                        <a:rPr lang="en-US" sz="1200" b="1" u="none" strike="noStrike" kern="1200" dirty="0">
                          <a:effectLst/>
                        </a:rPr>
                        <a:t>	</a:t>
                      </a:r>
                      <a:r>
                        <a:rPr lang="en-US" sz="1200" b="1" u="none" strike="noStrike" kern="1200" dirty="0" smtClean="0">
                          <a:effectLst/>
                        </a:rPr>
                        <a:t>CME  WTI</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en-US" sz="1200" u="none" strike="noStrike" kern="1200" dirty="0">
                          <a:effectLst/>
                        </a:rPr>
                        <a:t>6</a:t>
                      </a:r>
                      <a:r>
                        <a:rPr lang="zh-CN" sz="1200" u="none" strike="noStrike" kern="1200" dirty="0">
                          <a:effectLst/>
                        </a:rPr>
                        <a:t>年内连续合约，</a:t>
                      </a:r>
                      <a:r>
                        <a:rPr lang="en-US" sz="1200" u="none" strike="noStrike" kern="1200" dirty="0">
                          <a:effectLst/>
                        </a:rPr>
                        <a:t>6</a:t>
                      </a:r>
                      <a:r>
                        <a:rPr lang="zh-CN" sz="1200" u="none" strike="noStrike" kern="1200" dirty="0">
                          <a:effectLst/>
                        </a:rPr>
                        <a:t>年后到</a:t>
                      </a:r>
                      <a:r>
                        <a:rPr lang="en-US" sz="1200" u="none" strike="noStrike" kern="1200" dirty="0">
                          <a:effectLst/>
                        </a:rPr>
                        <a:t>9</a:t>
                      </a:r>
                      <a:r>
                        <a:rPr lang="zh-CN" sz="1200" u="none" strike="noStrike" kern="1200" dirty="0">
                          <a:effectLst/>
                        </a:rPr>
                        <a:t>年挂</a:t>
                      </a:r>
                      <a:r>
                        <a:rPr lang="en-US" sz="1200" u="none" strike="noStrike" kern="1200" dirty="0">
                          <a:effectLst/>
                        </a:rPr>
                        <a:t>6</a:t>
                      </a:r>
                      <a:r>
                        <a:rPr lang="zh-CN" sz="1200" u="none" strike="noStrike" kern="1200" dirty="0">
                          <a:effectLst/>
                        </a:rPr>
                        <a:t>月和</a:t>
                      </a:r>
                      <a:r>
                        <a:rPr lang="en-US" sz="1200" u="none" strike="noStrike" kern="1200" dirty="0">
                          <a:effectLst/>
                        </a:rPr>
                        <a:t>12</a:t>
                      </a:r>
                      <a:r>
                        <a:rPr lang="zh-CN" sz="1200" u="none" strike="noStrike" kern="1200" dirty="0">
                          <a:effectLst/>
                        </a:rPr>
                        <a:t>月合约</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1"/>
                  </a:ext>
                </a:extLst>
              </a:tr>
              <a:tr h="503544">
                <a:tc>
                  <a:txBody>
                    <a:bodyPr/>
                    <a:lstStyle/>
                    <a:p>
                      <a:pPr marL="0" algn="ctr" defTabSz="914400" rtl="0" eaLnBrk="1" fontAlgn="ctr" latinLnBrk="0" hangingPunct="1">
                        <a:lnSpc>
                          <a:spcPct val="115000"/>
                        </a:lnSpc>
                        <a:spcAft>
                          <a:spcPts val="0"/>
                        </a:spcAft>
                      </a:pPr>
                      <a:r>
                        <a:rPr lang="en-US" sz="1200" b="1" u="none" strike="noStrike" kern="1200" dirty="0" smtClean="0">
                          <a:effectLst/>
                        </a:rPr>
                        <a:t>ICE  BRENT</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en-US" sz="1200" u="none" strike="noStrike" kern="1200" dirty="0">
                          <a:effectLst/>
                        </a:rPr>
                        <a:t>8</a:t>
                      </a:r>
                      <a:r>
                        <a:rPr lang="zh-CN" sz="1200" u="none" strike="noStrike" kern="1200" dirty="0">
                          <a:effectLst/>
                        </a:rPr>
                        <a:t>年内连续合约</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2"/>
                  </a:ext>
                </a:extLst>
              </a:tr>
              <a:tr h="503544">
                <a:tc>
                  <a:txBody>
                    <a:bodyPr/>
                    <a:lstStyle/>
                    <a:p>
                      <a:pPr marL="0" algn="ctr" defTabSz="914400" rtl="0" eaLnBrk="1" fontAlgn="ctr" latinLnBrk="0" hangingPunct="1">
                        <a:lnSpc>
                          <a:spcPct val="115000"/>
                        </a:lnSpc>
                        <a:spcAft>
                          <a:spcPts val="0"/>
                        </a:spcAft>
                      </a:pPr>
                      <a:r>
                        <a:rPr lang="en-US" sz="1200" b="1" u="none" strike="noStrike" kern="1200" dirty="0" smtClean="0">
                          <a:effectLst/>
                        </a:rPr>
                        <a:t>DME  OMAN</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zh-CN" sz="1200" u="none" strike="noStrike" kern="1200" dirty="0">
                          <a:effectLst/>
                        </a:rPr>
                        <a:t>当年及后续</a:t>
                      </a:r>
                      <a:r>
                        <a:rPr lang="en-US" sz="1200" u="none" strike="noStrike" kern="1200" dirty="0">
                          <a:effectLst/>
                        </a:rPr>
                        <a:t>5</a:t>
                      </a:r>
                      <a:r>
                        <a:rPr lang="zh-CN" sz="1200" u="none" strike="noStrike" kern="1200" dirty="0">
                          <a:effectLst/>
                        </a:rPr>
                        <a:t>年连续月份合约</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3"/>
                  </a:ext>
                </a:extLst>
              </a:tr>
              <a:tr h="503544">
                <a:tc>
                  <a:txBody>
                    <a:bodyPr/>
                    <a:lstStyle/>
                    <a:p>
                      <a:pPr marL="0" algn="ctr" defTabSz="914400" rtl="0" eaLnBrk="1" fontAlgn="ctr" latinLnBrk="0" hangingPunct="1">
                        <a:lnSpc>
                          <a:spcPct val="115000"/>
                        </a:lnSpc>
                        <a:spcAft>
                          <a:spcPts val="0"/>
                        </a:spcAft>
                      </a:pPr>
                      <a:r>
                        <a:rPr lang="en-US" sz="1200" b="1" u="none" strike="noStrike" kern="1200" dirty="0" smtClean="0">
                          <a:effectLst/>
                        </a:rPr>
                        <a:t>MCX  WTI</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en-US" sz="1200" u="none" strike="noStrike" kern="1200" dirty="0">
                          <a:effectLst/>
                        </a:rPr>
                        <a:t>12</a:t>
                      </a:r>
                      <a:r>
                        <a:rPr lang="zh-CN" sz="1200" u="none" strike="noStrike" kern="1200" dirty="0">
                          <a:effectLst/>
                        </a:rPr>
                        <a:t>个连续月份合约</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4"/>
                  </a:ext>
                </a:extLst>
              </a:tr>
              <a:tr h="503544">
                <a:tc>
                  <a:txBody>
                    <a:bodyPr/>
                    <a:lstStyle/>
                    <a:p>
                      <a:pPr marL="0" algn="ctr" defTabSz="914400" rtl="0" eaLnBrk="1" fontAlgn="ctr" latinLnBrk="0" hangingPunct="1">
                        <a:lnSpc>
                          <a:spcPct val="115000"/>
                        </a:lnSpc>
                        <a:spcAft>
                          <a:spcPts val="0"/>
                        </a:spcAft>
                      </a:pPr>
                      <a:r>
                        <a:rPr lang="en-US" sz="1200" b="1" u="none" strike="noStrike" kern="1200" dirty="0" smtClean="0">
                          <a:effectLst/>
                        </a:rPr>
                        <a:t>TOCOM  MECO</a:t>
                      </a:r>
                      <a:endParaRPr lang="zh-CN" sz="1200" b="1"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en-US" sz="1200" u="none" strike="noStrike" kern="1200" dirty="0">
                          <a:effectLst/>
                        </a:rPr>
                        <a:t>6</a:t>
                      </a:r>
                      <a:r>
                        <a:rPr lang="zh-CN" sz="1200" u="none" strike="noStrike" kern="1200" dirty="0">
                          <a:effectLst/>
                        </a:rPr>
                        <a:t>个连续月份合约</a:t>
                      </a:r>
                      <a:endParaRPr lang="zh-CN" sz="1200" b="0" u="none" strike="noStrike" kern="1200" dirty="0">
                        <a:solidFill>
                          <a:schemeClr val="tx1"/>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5"/>
                  </a:ext>
                </a:extLst>
              </a:tr>
              <a:tr h="503544">
                <a:tc>
                  <a:txBody>
                    <a:bodyPr/>
                    <a:lstStyle/>
                    <a:p>
                      <a:pPr marL="0" algn="ctr" defTabSz="914400" rtl="0" eaLnBrk="1" fontAlgn="ctr" latinLnBrk="0" hangingPunct="1">
                        <a:lnSpc>
                          <a:spcPct val="115000"/>
                        </a:lnSpc>
                        <a:spcAft>
                          <a:spcPts val="0"/>
                        </a:spcAft>
                      </a:pPr>
                      <a:r>
                        <a:rPr lang="en-US" sz="1200" b="1" u="none" strike="noStrike" kern="1200" dirty="0" smtClean="0">
                          <a:solidFill>
                            <a:schemeClr val="accent2"/>
                          </a:solidFill>
                          <a:effectLst/>
                        </a:rPr>
                        <a:t>INE  SC</a:t>
                      </a:r>
                      <a:endParaRPr lang="zh-CN" sz="1200" b="1" u="none" strike="noStrike" kern="1200" dirty="0">
                        <a:solidFill>
                          <a:schemeClr val="accent2"/>
                        </a:solidFill>
                        <a:effectLst/>
                        <a:latin typeface="微软雅黑" pitchFamily="34" charset="-122"/>
                        <a:ea typeface="微软雅黑" pitchFamily="34" charset="-122"/>
                        <a:cs typeface="+mn-cs"/>
                      </a:endParaRPr>
                    </a:p>
                  </a:txBody>
                  <a:tcPr marL="68580" marR="68580" marT="0" marB="0" anchor="ctr">
                    <a:solidFill>
                      <a:srgbClr val="002B62"/>
                    </a:solidFill>
                  </a:tcPr>
                </a:tc>
                <a:tc>
                  <a:txBody>
                    <a:bodyPr/>
                    <a:lstStyle/>
                    <a:p>
                      <a:pPr marL="0" algn="ctr" defTabSz="914400" rtl="0" eaLnBrk="1" fontAlgn="ctr" latinLnBrk="0" hangingPunct="1">
                        <a:lnSpc>
                          <a:spcPct val="115000"/>
                        </a:lnSpc>
                        <a:spcAft>
                          <a:spcPts val="0"/>
                        </a:spcAft>
                      </a:pPr>
                      <a:r>
                        <a:rPr lang="en-US" sz="1200" u="none" strike="noStrike" kern="1200" dirty="0">
                          <a:solidFill>
                            <a:schemeClr val="accent2"/>
                          </a:solidFill>
                          <a:effectLst/>
                        </a:rPr>
                        <a:t>12</a:t>
                      </a:r>
                      <a:r>
                        <a:rPr lang="zh-CN" sz="1200" u="none" strike="noStrike" kern="1200" dirty="0">
                          <a:solidFill>
                            <a:schemeClr val="accent2"/>
                          </a:solidFill>
                          <a:effectLst/>
                        </a:rPr>
                        <a:t>个连续月份合约加后续</a:t>
                      </a:r>
                      <a:r>
                        <a:rPr lang="en-US" sz="1200" u="none" strike="noStrike" kern="1200" dirty="0">
                          <a:solidFill>
                            <a:schemeClr val="accent2"/>
                          </a:solidFill>
                          <a:effectLst/>
                        </a:rPr>
                        <a:t>8</a:t>
                      </a:r>
                      <a:r>
                        <a:rPr lang="zh-CN" sz="1200" u="none" strike="noStrike" kern="1200" dirty="0">
                          <a:solidFill>
                            <a:schemeClr val="accent2"/>
                          </a:solidFill>
                          <a:effectLst/>
                        </a:rPr>
                        <a:t>个季月</a:t>
                      </a:r>
                      <a:r>
                        <a:rPr lang="zh-CN" sz="1200" u="none" strike="noStrike" kern="1200" dirty="0" smtClean="0">
                          <a:solidFill>
                            <a:schemeClr val="accent2"/>
                          </a:solidFill>
                          <a:effectLst/>
                        </a:rPr>
                        <a:t>合约</a:t>
                      </a:r>
                      <a:r>
                        <a:rPr lang="zh-CN" altLang="en-US" sz="1200" u="none" strike="noStrike" kern="1200" dirty="0" smtClean="0">
                          <a:solidFill>
                            <a:schemeClr val="accent2"/>
                          </a:solidFill>
                          <a:effectLst/>
                        </a:rPr>
                        <a:t>（即</a:t>
                      </a:r>
                      <a:r>
                        <a:rPr lang="en-US" altLang="zh-CN" sz="1200" u="none" strike="noStrike" kern="1200" dirty="0" smtClean="0">
                          <a:solidFill>
                            <a:schemeClr val="accent2"/>
                          </a:solidFill>
                          <a:effectLst/>
                        </a:rPr>
                        <a:t>3</a:t>
                      </a:r>
                      <a:r>
                        <a:rPr lang="zh-CN" altLang="en-US" sz="1200" u="none" strike="noStrike" kern="1200" dirty="0" smtClean="0">
                          <a:solidFill>
                            <a:schemeClr val="accent2"/>
                          </a:solidFill>
                          <a:effectLst/>
                        </a:rPr>
                        <a:t>年合约）</a:t>
                      </a:r>
                      <a:endParaRPr lang="zh-CN" sz="1200" b="1" u="none" strike="noStrike" kern="1200" dirty="0">
                        <a:solidFill>
                          <a:schemeClr val="accent2"/>
                        </a:solidFill>
                        <a:effectLst/>
                        <a:latin typeface="微软雅黑" pitchFamily="34" charset="-122"/>
                        <a:ea typeface="微软雅黑" pitchFamily="34" charset="-122"/>
                        <a:cs typeface="+mn-cs"/>
                      </a:endParaRPr>
                    </a:p>
                  </a:txBody>
                  <a:tcPr marL="68580" marR="68580" marT="0" marB="0" anchor="ctr"/>
                </a:tc>
                <a:extLst>
                  <a:ext uri="{0D108BD9-81ED-4DB2-BD59-A6C34878D82A}">
                    <a16:rowId xmlns:a16="http://schemas.microsoft.com/office/drawing/2014/main" xmlns="" val="10006"/>
                  </a:ext>
                </a:extLst>
              </a:tr>
            </a:tbl>
          </a:graphicData>
        </a:graphic>
      </p:graphicFrame>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29713" name="标题 3"/>
          <p:cNvSpPr>
            <a:spLocks noGrp="1"/>
          </p:cNvSpPr>
          <p:nvPr>
            <p:ph type="ctrTitle"/>
          </p:nvPr>
        </p:nvSpPr>
        <p:spPr>
          <a:xfrm>
            <a:off x="144197" y="96793"/>
            <a:ext cx="6632036" cy="471582"/>
          </a:xfrm>
        </p:spPr>
        <p:txBody>
          <a:bodyPr wrap="square" lIns="68573" tIns="34286" rIns="68573" bIns="34286" anchor="ctr"/>
          <a:lstStyle/>
          <a:p>
            <a:pPr marL="0" algn="l"/>
            <a:r>
              <a:rPr lang="zh-CN" altLang="en-US" sz="1600" b="1" kern="1200" dirty="0" smtClean="0">
                <a:solidFill>
                  <a:schemeClr val="bg1"/>
                </a:solidFill>
                <a:latin typeface="微软雅黑" panose="020B0503020204020204" pitchFamily="34" charset="-122"/>
                <a:cs typeface="+mj-cs"/>
                <a:sym typeface="Calibri" panose="020F0502020204030204" pitchFamily="34" charset="0"/>
              </a:rPr>
              <a:t>主要</a:t>
            </a:r>
            <a:r>
              <a:rPr lang="zh-CN" altLang="zh-CN" sz="1600" b="1" kern="1200" dirty="0" smtClean="0">
                <a:solidFill>
                  <a:schemeClr val="bg1"/>
                </a:solidFill>
                <a:latin typeface="微软雅黑" panose="020B0503020204020204" pitchFamily="34" charset="-122"/>
                <a:cs typeface="+mj-cs"/>
                <a:sym typeface="Calibri" panose="020F0502020204030204" pitchFamily="34" charset="0"/>
              </a:rPr>
              <a:t>原油</a:t>
            </a:r>
            <a:r>
              <a:rPr lang="zh-CN" altLang="zh-CN" sz="1600" b="1" kern="1200" dirty="0">
                <a:solidFill>
                  <a:schemeClr val="bg1"/>
                </a:solidFill>
                <a:latin typeface="微软雅黑" panose="020B0503020204020204" pitchFamily="34" charset="-122"/>
                <a:cs typeface="+mj-cs"/>
                <a:sym typeface="Calibri" panose="020F0502020204030204" pitchFamily="34" charset="0"/>
              </a:rPr>
              <a:t>期货合约比较             </a:t>
            </a:r>
            <a:r>
              <a:rPr lang="zh-CN" altLang="zh-CN" sz="1600" b="1" kern="1200" dirty="0" smtClean="0">
                <a:solidFill>
                  <a:schemeClr val="bg1"/>
                </a:solidFill>
                <a:latin typeface="微软雅黑" panose="020B0503020204020204" pitchFamily="34" charset="-122"/>
                <a:cs typeface="+mj-cs"/>
                <a:sym typeface="Calibri" panose="020F0502020204030204" pitchFamily="34" charset="0"/>
              </a:rPr>
              <a:t> </a:t>
            </a:r>
            <a:r>
              <a:rPr lang="en-US" altLang="zh-CN" sz="1600" b="1" kern="1200" dirty="0" smtClean="0">
                <a:solidFill>
                  <a:schemeClr val="bg1"/>
                </a:solidFill>
                <a:latin typeface="微软雅黑" panose="020B0503020204020204" pitchFamily="34" charset="-122"/>
                <a:cs typeface="+mj-cs"/>
                <a:sym typeface="Calibri" panose="020F0502020204030204" pitchFamily="34" charset="0"/>
              </a:rPr>
              <a:t>       </a:t>
            </a:r>
            <a:r>
              <a:rPr lang="zh-CN" altLang="zh-CN" sz="1600" b="1" kern="1200" dirty="0" smtClean="0">
                <a:solidFill>
                  <a:schemeClr val="bg1"/>
                </a:solidFill>
                <a:latin typeface="微软雅黑" panose="020B0503020204020204" pitchFamily="34" charset="-122"/>
                <a:cs typeface="+mj-cs"/>
                <a:sym typeface="Calibri" panose="020F0502020204030204" pitchFamily="34" charset="0"/>
              </a:rPr>
              <a:t> </a:t>
            </a:r>
            <a:r>
              <a:rPr lang="zh-CN" altLang="zh-CN" sz="1600" b="1" kern="1200" dirty="0">
                <a:solidFill>
                  <a:schemeClr val="bg1"/>
                </a:solidFill>
                <a:latin typeface="微软雅黑" panose="020B0503020204020204" pitchFamily="34" charset="-122"/>
                <a:cs typeface="+mj-cs"/>
                <a:sym typeface="Calibri" panose="020F0502020204030204" pitchFamily="34" charset="0"/>
              </a:rPr>
              <a:t>合约交易时间</a:t>
            </a:r>
          </a:p>
        </p:txBody>
      </p:sp>
      <p:graphicFrame>
        <p:nvGraphicFramePr>
          <p:cNvPr id="38" name="表格 37"/>
          <p:cNvGraphicFramePr>
            <a:graphicFrameLocks noGrp="1"/>
          </p:cNvGraphicFramePr>
          <p:nvPr>
            <p:extLst>
              <p:ext uri="{D42A27DB-BD31-4B8C-83A1-F6EECF244321}">
                <p14:modId xmlns:p14="http://schemas.microsoft.com/office/powerpoint/2010/main" val="3106460400"/>
              </p:ext>
            </p:extLst>
          </p:nvPr>
        </p:nvGraphicFramePr>
        <p:xfrm>
          <a:off x="450483" y="931485"/>
          <a:ext cx="8051866" cy="3170716"/>
        </p:xfrm>
        <a:graphic>
          <a:graphicData uri="http://schemas.openxmlformats.org/drawingml/2006/table">
            <a:tbl>
              <a:tblPr firstRow="1" bandRow="1">
                <a:tableStyleId>{D7AC3CCA-C797-4891-BE02-D94E43425B78}</a:tableStyleId>
              </a:tblPr>
              <a:tblGrid>
                <a:gridCol w="634005">
                  <a:extLst>
                    <a:ext uri="{9D8B030D-6E8A-4147-A177-3AD203B41FA5}">
                      <a16:colId xmlns:a16="http://schemas.microsoft.com/office/drawing/2014/main" xmlns="" val="20000"/>
                    </a:ext>
                  </a:extLst>
                </a:gridCol>
                <a:gridCol w="245486">
                  <a:extLst>
                    <a:ext uri="{9D8B030D-6E8A-4147-A177-3AD203B41FA5}">
                      <a16:colId xmlns:a16="http://schemas.microsoft.com/office/drawing/2014/main" xmlns="" val="20001"/>
                    </a:ext>
                  </a:extLst>
                </a:gridCol>
                <a:gridCol w="286895">
                  <a:extLst>
                    <a:ext uri="{9D8B030D-6E8A-4147-A177-3AD203B41FA5}">
                      <a16:colId xmlns:a16="http://schemas.microsoft.com/office/drawing/2014/main" xmlns="" val="20002"/>
                    </a:ext>
                  </a:extLst>
                </a:gridCol>
                <a:gridCol w="286895">
                  <a:extLst>
                    <a:ext uri="{9D8B030D-6E8A-4147-A177-3AD203B41FA5}">
                      <a16:colId xmlns:a16="http://schemas.microsoft.com/office/drawing/2014/main" xmlns="" val="20003"/>
                    </a:ext>
                  </a:extLst>
                </a:gridCol>
                <a:gridCol w="286895">
                  <a:extLst>
                    <a:ext uri="{9D8B030D-6E8A-4147-A177-3AD203B41FA5}">
                      <a16:colId xmlns:a16="http://schemas.microsoft.com/office/drawing/2014/main" xmlns="" val="20004"/>
                    </a:ext>
                  </a:extLst>
                </a:gridCol>
                <a:gridCol w="286895">
                  <a:extLst>
                    <a:ext uri="{9D8B030D-6E8A-4147-A177-3AD203B41FA5}">
                      <a16:colId xmlns:a16="http://schemas.microsoft.com/office/drawing/2014/main" xmlns="" val="20005"/>
                    </a:ext>
                  </a:extLst>
                </a:gridCol>
                <a:gridCol w="286895">
                  <a:extLst>
                    <a:ext uri="{9D8B030D-6E8A-4147-A177-3AD203B41FA5}">
                      <a16:colId xmlns:a16="http://schemas.microsoft.com/office/drawing/2014/main" xmlns="" val="20006"/>
                    </a:ext>
                  </a:extLst>
                </a:gridCol>
                <a:gridCol w="286895">
                  <a:extLst>
                    <a:ext uri="{9D8B030D-6E8A-4147-A177-3AD203B41FA5}">
                      <a16:colId xmlns:a16="http://schemas.microsoft.com/office/drawing/2014/main" xmlns="" val="20007"/>
                    </a:ext>
                  </a:extLst>
                </a:gridCol>
                <a:gridCol w="286895">
                  <a:extLst>
                    <a:ext uri="{9D8B030D-6E8A-4147-A177-3AD203B41FA5}">
                      <a16:colId xmlns:a16="http://schemas.microsoft.com/office/drawing/2014/main" xmlns="" val="20008"/>
                    </a:ext>
                  </a:extLst>
                </a:gridCol>
                <a:gridCol w="286895">
                  <a:extLst>
                    <a:ext uri="{9D8B030D-6E8A-4147-A177-3AD203B41FA5}">
                      <a16:colId xmlns:a16="http://schemas.microsoft.com/office/drawing/2014/main" xmlns="" val="20009"/>
                    </a:ext>
                  </a:extLst>
                </a:gridCol>
                <a:gridCol w="286895">
                  <a:extLst>
                    <a:ext uri="{9D8B030D-6E8A-4147-A177-3AD203B41FA5}">
                      <a16:colId xmlns:a16="http://schemas.microsoft.com/office/drawing/2014/main" xmlns="" val="20010"/>
                    </a:ext>
                  </a:extLst>
                </a:gridCol>
                <a:gridCol w="286895">
                  <a:extLst>
                    <a:ext uri="{9D8B030D-6E8A-4147-A177-3AD203B41FA5}">
                      <a16:colId xmlns:a16="http://schemas.microsoft.com/office/drawing/2014/main" xmlns="" val="20011"/>
                    </a:ext>
                  </a:extLst>
                </a:gridCol>
                <a:gridCol w="286895">
                  <a:extLst>
                    <a:ext uri="{9D8B030D-6E8A-4147-A177-3AD203B41FA5}">
                      <a16:colId xmlns:a16="http://schemas.microsoft.com/office/drawing/2014/main" xmlns="" val="20012"/>
                    </a:ext>
                  </a:extLst>
                </a:gridCol>
                <a:gridCol w="286895">
                  <a:extLst>
                    <a:ext uri="{9D8B030D-6E8A-4147-A177-3AD203B41FA5}">
                      <a16:colId xmlns:a16="http://schemas.microsoft.com/office/drawing/2014/main" xmlns="" val="20013"/>
                    </a:ext>
                  </a:extLst>
                </a:gridCol>
                <a:gridCol w="286895">
                  <a:extLst>
                    <a:ext uri="{9D8B030D-6E8A-4147-A177-3AD203B41FA5}">
                      <a16:colId xmlns:a16="http://schemas.microsoft.com/office/drawing/2014/main" xmlns="" val="20014"/>
                    </a:ext>
                  </a:extLst>
                </a:gridCol>
                <a:gridCol w="286895">
                  <a:extLst>
                    <a:ext uri="{9D8B030D-6E8A-4147-A177-3AD203B41FA5}">
                      <a16:colId xmlns:a16="http://schemas.microsoft.com/office/drawing/2014/main" xmlns="" val="20015"/>
                    </a:ext>
                  </a:extLst>
                </a:gridCol>
                <a:gridCol w="286895">
                  <a:extLst>
                    <a:ext uri="{9D8B030D-6E8A-4147-A177-3AD203B41FA5}">
                      <a16:colId xmlns:a16="http://schemas.microsoft.com/office/drawing/2014/main" xmlns="" val="20016"/>
                    </a:ext>
                  </a:extLst>
                </a:gridCol>
                <a:gridCol w="286895">
                  <a:extLst>
                    <a:ext uri="{9D8B030D-6E8A-4147-A177-3AD203B41FA5}">
                      <a16:colId xmlns:a16="http://schemas.microsoft.com/office/drawing/2014/main" xmlns="" val="20017"/>
                    </a:ext>
                  </a:extLst>
                </a:gridCol>
                <a:gridCol w="286895">
                  <a:extLst>
                    <a:ext uri="{9D8B030D-6E8A-4147-A177-3AD203B41FA5}">
                      <a16:colId xmlns:a16="http://schemas.microsoft.com/office/drawing/2014/main" xmlns="" val="20018"/>
                    </a:ext>
                  </a:extLst>
                </a:gridCol>
                <a:gridCol w="286895">
                  <a:extLst>
                    <a:ext uri="{9D8B030D-6E8A-4147-A177-3AD203B41FA5}">
                      <a16:colId xmlns:a16="http://schemas.microsoft.com/office/drawing/2014/main" xmlns="" val="20019"/>
                    </a:ext>
                  </a:extLst>
                </a:gridCol>
                <a:gridCol w="286895">
                  <a:extLst>
                    <a:ext uri="{9D8B030D-6E8A-4147-A177-3AD203B41FA5}">
                      <a16:colId xmlns:a16="http://schemas.microsoft.com/office/drawing/2014/main" xmlns="" val="20020"/>
                    </a:ext>
                  </a:extLst>
                </a:gridCol>
                <a:gridCol w="286895">
                  <a:extLst>
                    <a:ext uri="{9D8B030D-6E8A-4147-A177-3AD203B41FA5}">
                      <a16:colId xmlns:a16="http://schemas.microsoft.com/office/drawing/2014/main" xmlns="" val="20021"/>
                    </a:ext>
                  </a:extLst>
                </a:gridCol>
                <a:gridCol w="286895">
                  <a:extLst>
                    <a:ext uri="{9D8B030D-6E8A-4147-A177-3AD203B41FA5}">
                      <a16:colId xmlns:a16="http://schemas.microsoft.com/office/drawing/2014/main" xmlns="" val="20022"/>
                    </a:ext>
                  </a:extLst>
                </a:gridCol>
                <a:gridCol w="286895">
                  <a:extLst>
                    <a:ext uri="{9D8B030D-6E8A-4147-A177-3AD203B41FA5}">
                      <a16:colId xmlns:a16="http://schemas.microsoft.com/office/drawing/2014/main" xmlns="" val="20023"/>
                    </a:ext>
                  </a:extLst>
                </a:gridCol>
                <a:gridCol w="286895">
                  <a:extLst>
                    <a:ext uri="{9D8B030D-6E8A-4147-A177-3AD203B41FA5}">
                      <a16:colId xmlns:a16="http://schemas.microsoft.com/office/drawing/2014/main" xmlns="" val="20024"/>
                    </a:ext>
                  </a:extLst>
                </a:gridCol>
                <a:gridCol w="286895">
                  <a:extLst>
                    <a:ext uri="{9D8B030D-6E8A-4147-A177-3AD203B41FA5}">
                      <a16:colId xmlns:a16="http://schemas.microsoft.com/office/drawing/2014/main" xmlns="" val="20025"/>
                    </a:ext>
                  </a:extLst>
                </a:gridCol>
                <a:gridCol w="286895">
                  <a:extLst>
                    <a:ext uri="{9D8B030D-6E8A-4147-A177-3AD203B41FA5}">
                      <a16:colId xmlns:a16="http://schemas.microsoft.com/office/drawing/2014/main" xmlns="" val="20026"/>
                    </a:ext>
                  </a:extLst>
                </a:gridCol>
              </a:tblGrid>
              <a:tr h="388131">
                <a:tc>
                  <a:txBody>
                    <a:bodyPr/>
                    <a:lstStyle/>
                    <a:p>
                      <a:endParaRPr lang="zh-CN" altLang="en-US" sz="8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6</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7</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8</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9</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10</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11</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12</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13</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14</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15</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16</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17</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18</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19</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20</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21</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22</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23</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24</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1</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2</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3</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4</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5</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6</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altLang="zh-CN" sz="900" dirty="0" smtClean="0">
                          <a:solidFill>
                            <a:srgbClr val="003366"/>
                          </a:solidFill>
                        </a:rPr>
                        <a:t>7</a:t>
                      </a:r>
                      <a:endParaRPr lang="zh-CN" altLang="en-US" sz="900" dirty="0">
                        <a:solidFill>
                          <a:srgbClr val="003366"/>
                        </a:solidFill>
                      </a:endParaRPr>
                    </a:p>
                  </a:txBody>
                  <a:tcPr marL="80510" marR="80510" marT="32414" marB="32414"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88131">
                <a:tc>
                  <a:txBody>
                    <a:bodyPr/>
                    <a:lstStyle/>
                    <a:p>
                      <a:r>
                        <a:rPr lang="en-US" altLang="zh-CN" sz="900" b="1" dirty="0" smtClean="0">
                          <a:solidFill>
                            <a:schemeClr val="tx1"/>
                          </a:solidFill>
                        </a:rPr>
                        <a:t>CME </a:t>
                      </a:r>
                    </a:p>
                    <a:p>
                      <a:r>
                        <a:rPr lang="en-US" altLang="zh-CN" sz="900" b="1" dirty="0" smtClean="0">
                          <a:solidFill>
                            <a:schemeClr val="tx1"/>
                          </a:solidFill>
                        </a:rPr>
                        <a:t>WTI</a:t>
                      </a:r>
                      <a:endParaRPr lang="zh-CN" altLang="en-US" sz="900" b="1" dirty="0">
                        <a:solidFill>
                          <a:schemeClr val="tx1"/>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pPr marL="0" algn="l" defTabSz="914400" rtl="0" eaLnBrk="1" latinLnBrk="0" hangingPunct="1"/>
                      <a:endParaRPr lang="zh-CN" altLang="en-US" sz="1300" kern="1200" dirty="0">
                        <a:solidFill>
                          <a:schemeClr val="dk1"/>
                        </a:solidFill>
                        <a:latin typeface="+mn-lt"/>
                        <a:ea typeface="+mn-ea"/>
                        <a:cs typeface="+mn-cs"/>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solidFill>
                          <a:srgbClr val="C00000"/>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solidFill>
                          <a:srgbClr val="C00000"/>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solidFill>
                          <a:srgbClr val="C00000"/>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88131">
                <a:tc>
                  <a:txBody>
                    <a:bodyPr/>
                    <a:lstStyle/>
                    <a:p>
                      <a:r>
                        <a:rPr lang="en-US" altLang="zh-CN" sz="900" b="1" dirty="0" smtClean="0">
                          <a:solidFill>
                            <a:schemeClr val="tx1"/>
                          </a:solidFill>
                        </a:rPr>
                        <a:t>ICE</a:t>
                      </a:r>
                    </a:p>
                    <a:p>
                      <a:r>
                        <a:rPr lang="en-US" altLang="zh-CN" sz="900" b="1" dirty="0" smtClean="0">
                          <a:solidFill>
                            <a:schemeClr val="tx1"/>
                          </a:solidFill>
                        </a:rPr>
                        <a:t>BRENT</a:t>
                      </a:r>
                      <a:endParaRPr lang="zh-CN" altLang="en-US" sz="900" b="1" dirty="0">
                        <a:solidFill>
                          <a:schemeClr val="tx1"/>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xmlns="" val="10002"/>
                  </a:ext>
                </a:extLst>
              </a:tr>
              <a:tr h="388131">
                <a:tc>
                  <a:txBody>
                    <a:bodyPr/>
                    <a:lstStyle/>
                    <a:p>
                      <a:r>
                        <a:rPr lang="en-US" altLang="zh-CN" sz="900" b="1" dirty="0" smtClean="0">
                          <a:solidFill>
                            <a:schemeClr val="tx1"/>
                          </a:solidFill>
                        </a:rPr>
                        <a:t>DME</a:t>
                      </a:r>
                    </a:p>
                    <a:p>
                      <a:r>
                        <a:rPr lang="en-US" altLang="zh-CN" sz="900" b="1" dirty="0" smtClean="0">
                          <a:solidFill>
                            <a:schemeClr val="tx1"/>
                          </a:solidFill>
                        </a:rPr>
                        <a:t>OMAN</a:t>
                      </a:r>
                      <a:endParaRPr lang="zh-CN" altLang="en-US" sz="900" b="1" dirty="0">
                        <a:solidFill>
                          <a:schemeClr val="tx1"/>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800" b="0" i="0" u="none" strike="noStrike" cap="none" spc="0" baseline="0" dirty="0">
                        <a:ln>
                          <a:noFill/>
                        </a:ln>
                        <a:solidFill>
                          <a:schemeClr val="dk1"/>
                        </a:solidFill>
                        <a:uFillTx/>
                        <a:latin typeface="+mn-lt"/>
                        <a:ea typeface="+mn-ea"/>
                        <a:cs typeface="+mn-cs"/>
                        <a:sym typeface="Franklin Gothic Book"/>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388131">
                <a:tc>
                  <a:txBody>
                    <a:bodyPr/>
                    <a:lstStyle/>
                    <a:p>
                      <a:r>
                        <a:rPr lang="en-US" altLang="zh-CN" sz="900" b="1" dirty="0" smtClean="0">
                          <a:solidFill>
                            <a:schemeClr val="tx1"/>
                          </a:solidFill>
                        </a:rPr>
                        <a:t>MCX</a:t>
                      </a:r>
                    </a:p>
                    <a:p>
                      <a:r>
                        <a:rPr lang="en-US" altLang="zh-CN" sz="900" b="1" dirty="0" smtClean="0">
                          <a:solidFill>
                            <a:schemeClr val="tx1"/>
                          </a:solidFill>
                        </a:rPr>
                        <a:t>WTI</a:t>
                      </a:r>
                      <a:endParaRPr lang="zh-CN" altLang="en-US" sz="900" b="1" dirty="0">
                        <a:solidFill>
                          <a:schemeClr val="tx1"/>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453799">
                <a:tc>
                  <a:txBody>
                    <a:bodyPr/>
                    <a:lstStyle/>
                    <a:p>
                      <a:r>
                        <a:rPr lang="en-US" altLang="zh-CN" sz="900" b="1" dirty="0" smtClean="0">
                          <a:solidFill>
                            <a:schemeClr val="tx1"/>
                          </a:solidFill>
                        </a:rPr>
                        <a:t>TOCOM</a:t>
                      </a:r>
                    </a:p>
                    <a:p>
                      <a:r>
                        <a:rPr lang="en-US" altLang="zh-CN" sz="900" b="1" dirty="0" smtClean="0">
                          <a:solidFill>
                            <a:schemeClr val="tx1"/>
                          </a:solidFill>
                        </a:rPr>
                        <a:t>MECO</a:t>
                      </a:r>
                      <a:endParaRPr lang="zh-CN" altLang="en-US" sz="900" b="1" dirty="0">
                        <a:solidFill>
                          <a:schemeClr val="tx1"/>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388131">
                <a:tc>
                  <a:txBody>
                    <a:bodyPr/>
                    <a:lstStyle/>
                    <a:p>
                      <a:r>
                        <a:rPr lang="en-US" altLang="zh-CN" sz="900" b="1" dirty="0" err="1" smtClean="0">
                          <a:solidFill>
                            <a:schemeClr val="tx1"/>
                          </a:solidFill>
                        </a:rPr>
                        <a:t>Platts</a:t>
                      </a:r>
                      <a:endParaRPr lang="en-US" altLang="zh-CN" sz="900" b="1" dirty="0" smtClean="0">
                        <a:solidFill>
                          <a:schemeClr val="tx1"/>
                        </a:solidFill>
                      </a:endParaRPr>
                    </a:p>
                    <a:p>
                      <a:r>
                        <a:rPr lang="zh-CN" altLang="en-US" sz="900" b="1" dirty="0" smtClean="0">
                          <a:solidFill>
                            <a:schemeClr val="tx1"/>
                          </a:solidFill>
                        </a:rPr>
                        <a:t>窗口</a:t>
                      </a:r>
                      <a:endParaRPr lang="zh-CN" altLang="en-US" sz="900" b="1" dirty="0">
                        <a:solidFill>
                          <a:schemeClr val="tx1"/>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75000"/>
                      </a:schemeClr>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r h="388131">
                <a:tc>
                  <a:txBody>
                    <a:bodyPr/>
                    <a:lstStyle/>
                    <a:p>
                      <a:r>
                        <a:rPr lang="en-US" altLang="zh-CN" sz="900" b="1" dirty="0" smtClean="0">
                          <a:solidFill>
                            <a:schemeClr val="accent2"/>
                          </a:solidFill>
                        </a:rPr>
                        <a:t>INE</a:t>
                      </a:r>
                    </a:p>
                    <a:p>
                      <a:r>
                        <a:rPr lang="en-US" altLang="zh-CN" sz="900" b="1" dirty="0" smtClean="0">
                          <a:solidFill>
                            <a:schemeClr val="accent2"/>
                          </a:solidFill>
                        </a:rPr>
                        <a:t>SC</a:t>
                      </a:r>
                      <a:endParaRPr lang="zh-CN" altLang="en-US" sz="900" b="1" dirty="0">
                        <a:solidFill>
                          <a:schemeClr val="accent2"/>
                        </a:solidFill>
                      </a:endParaRPr>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2B62"/>
                    </a:solidFill>
                  </a:tcPr>
                </a:tc>
                <a:tc>
                  <a:txBody>
                    <a:bodyPr/>
                    <a:lstStyle/>
                    <a:p>
                      <a:endParaRPr lang="zh-CN" altLang="en-US" sz="130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zh-CN" altLang="en-US" sz="1300" dirty="0"/>
                    </a:p>
                  </a:txBody>
                  <a:tcPr marL="80510" marR="80510" marT="32414" marB="32414">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7"/>
                  </a:ext>
                </a:extLst>
              </a:tr>
            </a:tbl>
          </a:graphicData>
        </a:graphic>
      </p:graphicFrame>
      <p:sp>
        <p:nvSpPr>
          <p:cNvPr id="39" name="TextBox 14"/>
          <p:cNvSpPr txBox="1">
            <a:spLocks noChangeArrowheads="1"/>
          </p:cNvSpPr>
          <p:nvPr/>
        </p:nvSpPr>
        <p:spPr bwMode="auto">
          <a:xfrm>
            <a:off x="1103227" y="4185284"/>
            <a:ext cx="5616110" cy="413335"/>
          </a:xfrm>
          <a:prstGeom prst="rect">
            <a:avLst/>
          </a:prstGeom>
          <a:noFill/>
          <a:ln w="9525">
            <a:noFill/>
            <a:miter lim="800000"/>
            <a:headEnd/>
            <a:tailEnd/>
          </a:ln>
        </p:spPr>
        <p:txBody>
          <a:bodyPr lIns="74057" tIns="37029" rIns="74057" bIns="37029">
            <a:spAutoFit/>
          </a:bodyPr>
          <a:lstStyle/>
          <a:p>
            <a:r>
              <a:rPr lang="zh-CN" altLang="en-US" sz="1100" dirty="0">
                <a:latin typeface="微软雅黑" pitchFamily="34" charset="-122"/>
                <a:ea typeface="微软雅黑" pitchFamily="34" charset="-122"/>
              </a:rPr>
              <a:t>注：</a:t>
            </a:r>
            <a:r>
              <a:rPr lang="en-US" altLang="zh-CN" sz="1100" dirty="0">
                <a:latin typeface="微软雅黑" pitchFamily="34" charset="-122"/>
                <a:ea typeface="微软雅黑" pitchFamily="34" charset="-122"/>
              </a:rPr>
              <a:t>1</a:t>
            </a:r>
            <a:r>
              <a:rPr lang="zh-CN" altLang="en-US" sz="1100" dirty="0">
                <a:latin typeface="微软雅黑" pitchFamily="34" charset="-122"/>
                <a:ea typeface="微软雅黑" pitchFamily="34" charset="-122"/>
              </a:rPr>
              <a:t>、图中时间均为北京时间；</a:t>
            </a:r>
            <a:endParaRPr lang="en-US" altLang="zh-CN" sz="1100" dirty="0">
              <a:latin typeface="微软雅黑" pitchFamily="34" charset="-122"/>
              <a:ea typeface="微软雅黑" pitchFamily="34" charset="-122"/>
            </a:endParaRPr>
          </a:p>
          <a:p>
            <a:r>
              <a:rPr lang="en-US" altLang="zh-CN" sz="1100" dirty="0">
                <a:latin typeface="微软雅黑" pitchFamily="34" charset="-122"/>
                <a:ea typeface="微软雅黑" pitchFamily="34" charset="-122"/>
              </a:rPr>
              <a:t>       2</a:t>
            </a:r>
            <a:r>
              <a:rPr lang="zh-CN" altLang="en-US" sz="1100" dirty="0">
                <a:latin typeface="微软雅黑" pitchFamily="34" charset="-122"/>
                <a:ea typeface="微软雅黑" pitchFamily="34" charset="-122"/>
              </a:rPr>
              <a:t>、美国时间为标准时间（</a:t>
            </a:r>
            <a:r>
              <a:rPr lang="en-US" altLang="zh-CN" sz="1100" dirty="0">
                <a:latin typeface="微软雅黑" pitchFamily="34" charset="-122"/>
                <a:ea typeface="微软雅黑" pitchFamily="34" charset="-122"/>
              </a:rPr>
              <a:t>CST</a:t>
            </a:r>
            <a:r>
              <a:rPr lang="zh-CN" altLang="en-US" sz="1100" dirty="0">
                <a:latin typeface="微软雅黑" pitchFamily="34" charset="-122"/>
                <a:ea typeface="微软雅黑" pitchFamily="34" charset="-122"/>
              </a:rPr>
              <a:t>）换算，夏令时需在此时间上提前一小时。</a:t>
            </a:r>
            <a:endParaRPr lang="en-US" altLang="zh-CN" sz="1100" dirty="0">
              <a:latin typeface="微软雅黑" pitchFamily="34" charset="-122"/>
              <a:ea typeface="微软雅黑" pitchFamily="34" charset="-122"/>
            </a:endParaRPr>
          </a:p>
        </p:txBody>
      </p:sp>
      <p:grpSp>
        <p:nvGrpSpPr>
          <p:cNvPr id="5" name="组合 5"/>
          <p:cNvGrpSpPr>
            <a:grpSpLocks/>
          </p:cNvGrpSpPr>
          <p:nvPr/>
        </p:nvGrpSpPr>
        <p:grpSpPr bwMode="auto">
          <a:xfrm>
            <a:off x="1848467" y="1398564"/>
            <a:ext cx="5866059" cy="2565410"/>
            <a:chOff x="1534524" y="2420887"/>
            <a:chExt cx="6662626" cy="3617667"/>
          </a:xfrm>
        </p:grpSpPr>
        <p:sp>
          <p:nvSpPr>
            <p:cNvPr id="41" name="TextBox 6"/>
            <p:cNvSpPr txBox="1">
              <a:spLocks noChangeArrowheads="1"/>
            </p:cNvSpPr>
            <p:nvPr/>
          </p:nvSpPr>
          <p:spPr bwMode="auto">
            <a:xfrm>
              <a:off x="5933842" y="2420887"/>
              <a:ext cx="2263308" cy="607624"/>
            </a:xfrm>
            <a:prstGeom prst="rect">
              <a:avLst/>
            </a:prstGeom>
            <a:noFill/>
            <a:ln w="9525">
              <a:noFill/>
              <a:miter lim="800000"/>
              <a:headEnd/>
              <a:tailEnd/>
            </a:ln>
          </p:spPr>
          <p:txBody>
            <a:bodyPr>
              <a:spAutoFit/>
            </a:bodyPr>
            <a:lstStyle/>
            <a:p>
              <a:endParaRPr lang="en-US" altLang="zh-CN" sz="1100" b="1" dirty="0">
                <a:solidFill>
                  <a:schemeClr val="bg1"/>
                </a:solidFill>
                <a:latin typeface="微软雅黑" pitchFamily="34" charset="-122"/>
                <a:ea typeface="微软雅黑" pitchFamily="34" charset="-122"/>
              </a:endParaRPr>
            </a:p>
            <a:p>
              <a:endParaRPr lang="zh-CN" altLang="en-US" sz="1100" b="1" dirty="0">
                <a:solidFill>
                  <a:schemeClr val="bg1"/>
                </a:solidFill>
                <a:latin typeface="微软雅黑" pitchFamily="34" charset="-122"/>
                <a:ea typeface="微软雅黑" pitchFamily="34" charset="-122"/>
              </a:endParaRPr>
            </a:p>
          </p:txBody>
        </p:sp>
        <p:sp>
          <p:nvSpPr>
            <p:cNvPr id="42" name="TextBox 7"/>
            <p:cNvSpPr txBox="1">
              <a:spLocks noChangeArrowheads="1"/>
            </p:cNvSpPr>
            <p:nvPr/>
          </p:nvSpPr>
          <p:spPr bwMode="auto">
            <a:xfrm>
              <a:off x="2489928" y="2420888"/>
              <a:ext cx="2263308" cy="607624"/>
            </a:xfrm>
            <a:prstGeom prst="rect">
              <a:avLst/>
            </a:prstGeom>
            <a:noFill/>
            <a:ln w="9525">
              <a:noFill/>
              <a:miter lim="800000"/>
              <a:headEnd/>
              <a:tailEnd/>
            </a:ln>
          </p:spPr>
          <p:txBody>
            <a:bodyPr>
              <a:spAutoFit/>
            </a:bodyPr>
            <a:lstStyle/>
            <a:p>
              <a:r>
                <a:rPr lang="en-US" altLang="zh-CN" sz="1100" b="1" dirty="0">
                  <a:solidFill>
                    <a:schemeClr val="bg1"/>
                  </a:solidFill>
                  <a:latin typeface="微软雅黑" pitchFamily="34" charset="-122"/>
                  <a:ea typeface="微软雅黑" pitchFamily="34" charset="-122"/>
                </a:rPr>
                <a:t>7:00-6:15(T+1)</a:t>
              </a:r>
            </a:p>
            <a:p>
              <a:endParaRPr lang="zh-CN" altLang="en-US" sz="1100" b="1" dirty="0">
                <a:solidFill>
                  <a:schemeClr val="bg1"/>
                </a:solidFill>
                <a:latin typeface="微软雅黑" pitchFamily="34" charset="-122"/>
                <a:ea typeface="微软雅黑" pitchFamily="34" charset="-122"/>
              </a:endParaRPr>
            </a:p>
          </p:txBody>
        </p:sp>
        <p:sp>
          <p:nvSpPr>
            <p:cNvPr id="43" name="TextBox 8"/>
            <p:cNvSpPr txBox="1">
              <a:spLocks noChangeArrowheads="1"/>
            </p:cNvSpPr>
            <p:nvPr/>
          </p:nvSpPr>
          <p:spPr bwMode="auto">
            <a:xfrm>
              <a:off x="4231803" y="2997001"/>
              <a:ext cx="2263308" cy="759531"/>
            </a:xfrm>
            <a:prstGeom prst="rect">
              <a:avLst/>
            </a:prstGeom>
            <a:noFill/>
            <a:ln w="9525">
              <a:noFill/>
              <a:miter lim="800000"/>
              <a:headEnd/>
              <a:tailEnd/>
            </a:ln>
          </p:spPr>
          <p:txBody>
            <a:bodyPr>
              <a:spAutoFit/>
            </a:bodyPr>
            <a:lstStyle/>
            <a:p>
              <a:r>
                <a:rPr lang="en-US" altLang="zh-CN" sz="1100" b="1" dirty="0">
                  <a:latin typeface="微软雅黑" pitchFamily="34" charset="-122"/>
                  <a:ea typeface="微软雅黑" pitchFamily="34" charset="-122"/>
                </a:rPr>
                <a:t>9:00-7:00(T+1)</a:t>
              </a:r>
            </a:p>
            <a:p>
              <a:endParaRPr lang="zh-CN" altLang="en-US" b="1" dirty="0">
                <a:latin typeface="微软雅黑" pitchFamily="34" charset="-122"/>
                <a:ea typeface="微软雅黑" pitchFamily="34" charset="-122"/>
              </a:endParaRPr>
            </a:p>
          </p:txBody>
        </p:sp>
        <p:sp>
          <p:nvSpPr>
            <p:cNvPr id="44" name="矩形 9"/>
            <p:cNvSpPr>
              <a:spLocks noChangeArrowheads="1"/>
            </p:cNvSpPr>
            <p:nvPr/>
          </p:nvSpPr>
          <p:spPr bwMode="auto">
            <a:xfrm>
              <a:off x="3275855" y="3501007"/>
              <a:ext cx="1404108" cy="368915"/>
            </a:xfrm>
            <a:prstGeom prst="rect">
              <a:avLst/>
            </a:prstGeom>
            <a:noFill/>
            <a:ln w="9525">
              <a:noFill/>
              <a:miter lim="800000"/>
              <a:headEnd/>
              <a:tailEnd/>
            </a:ln>
          </p:spPr>
          <p:txBody>
            <a:bodyPr wrap="none">
              <a:spAutoFit/>
            </a:bodyPr>
            <a:lstStyle/>
            <a:p>
              <a:r>
                <a:rPr lang="en-US" altLang="zh-CN" sz="1100" b="1" dirty="0">
                  <a:solidFill>
                    <a:schemeClr val="bg1"/>
                  </a:solidFill>
                  <a:latin typeface="微软雅黑" pitchFamily="34" charset="-122"/>
                  <a:ea typeface="微软雅黑" pitchFamily="34" charset="-122"/>
                </a:rPr>
                <a:t>6:00-5:15(T+1)</a:t>
              </a:r>
            </a:p>
          </p:txBody>
        </p:sp>
        <p:sp>
          <p:nvSpPr>
            <p:cNvPr id="45" name="矩形 10"/>
            <p:cNvSpPr>
              <a:spLocks noChangeArrowheads="1"/>
            </p:cNvSpPr>
            <p:nvPr/>
          </p:nvSpPr>
          <p:spPr bwMode="auto">
            <a:xfrm>
              <a:off x="4231803" y="4077072"/>
              <a:ext cx="1502424" cy="368915"/>
            </a:xfrm>
            <a:prstGeom prst="rect">
              <a:avLst/>
            </a:prstGeom>
            <a:noFill/>
            <a:ln w="9525">
              <a:noFill/>
              <a:miter lim="800000"/>
              <a:headEnd/>
              <a:tailEnd/>
            </a:ln>
          </p:spPr>
          <p:txBody>
            <a:bodyPr wrap="none">
              <a:spAutoFit/>
            </a:bodyPr>
            <a:lstStyle/>
            <a:p>
              <a:r>
                <a:rPr lang="en-US" altLang="zh-CN" sz="1100" b="1" dirty="0">
                  <a:latin typeface="微软雅黑" pitchFamily="34" charset="-122"/>
                  <a:ea typeface="微软雅黑" pitchFamily="34" charset="-122"/>
                </a:rPr>
                <a:t>12:30-2:00(T+1)</a:t>
              </a:r>
            </a:p>
          </p:txBody>
        </p:sp>
        <p:sp>
          <p:nvSpPr>
            <p:cNvPr id="46" name="矩形 11"/>
            <p:cNvSpPr>
              <a:spLocks noChangeArrowheads="1"/>
            </p:cNvSpPr>
            <p:nvPr/>
          </p:nvSpPr>
          <p:spPr bwMode="auto">
            <a:xfrm>
              <a:off x="1948753" y="4614471"/>
              <a:ext cx="1058178" cy="368915"/>
            </a:xfrm>
            <a:prstGeom prst="rect">
              <a:avLst/>
            </a:prstGeom>
            <a:noFill/>
            <a:ln w="9525">
              <a:noFill/>
              <a:miter lim="800000"/>
              <a:headEnd/>
              <a:tailEnd/>
            </a:ln>
          </p:spPr>
          <p:txBody>
            <a:bodyPr wrap="none">
              <a:spAutoFit/>
            </a:bodyPr>
            <a:lstStyle/>
            <a:p>
              <a:r>
                <a:rPr lang="en-US" altLang="zh-CN" sz="1100" b="1" dirty="0">
                  <a:solidFill>
                    <a:schemeClr val="bg1"/>
                  </a:solidFill>
                  <a:latin typeface="微软雅黑" pitchFamily="34" charset="-122"/>
                  <a:ea typeface="微软雅黑" pitchFamily="34" charset="-122"/>
                </a:rPr>
                <a:t>8:00-14:30</a:t>
              </a:r>
            </a:p>
          </p:txBody>
        </p:sp>
        <p:sp>
          <p:nvSpPr>
            <p:cNvPr id="47" name="矩形 12"/>
            <p:cNvSpPr>
              <a:spLocks noChangeArrowheads="1"/>
            </p:cNvSpPr>
            <p:nvPr/>
          </p:nvSpPr>
          <p:spPr bwMode="auto">
            <a:xfrm>
              <a:off x="5244621" y="4580318"/>
              <a:ext cx="1502424" cy="368915"/>
            </a:xfrm>
            <a:prstGeom prst="rect">
              <a:avLst/>
            </a:prstGeom>
            <a:noFill/>
            <a:ln w="9525">
              <a:noFill/>
              <a:miter lim="800000"/>
              <a:headEnd/>
              <a:tailEnd/>
            </a:ln>
          </p:spPr>
          <p:txBody>
            <a:bodyPr wrap="none">
              <a:spAutoFit/>
            </a:bodyPr>
            <a:lstStyle/>
            <a:p>
              <a:r>
                <a:rPr lang="en-US" altLang="zh-CN" sz="1100" b="1" dirty="0">
                  <a:solidFill>
                    <a:schemeClr val="bg1"/>
                  </a:solidFill>
                  <a:latin typeface="微软雅黑" pitchFamily="34" charset="-122"/>
                  <a:ea typeface="微软雅黑" pitchFamily="34" charset="-122"/>
                </a:rPr>
                <a:t>16:00-5:15(T+1)</a:t>
              </a:r>
            </a:p>
          </p:txBody>
        </p:sp>
        <p:sp>
          <p:nvSpPr>
            <p:cNvPr id="48" name="矩形 13"/>
            <p:cNvSpPr>
              <a:spLocks noChangeArrowheads="1"/>
            </p:cNvSpPr>
            <p:nvPr/>
          </p:nvSpPr>
          <p:spPr bwMode="auto">
            <a:xfrm>
              <a:off x="1534524" y="5659622"/>
              <a:ext cx="1058178" cy="368915"/>
            </a:xfrm>
            <a:prstGeom prst="rect">
              <a:avLst/>
            </a:prstGeom>
            <a:noFill/>
            <a:ln w="9525">
              <a:noFill/>
              <a:miter lim="800000"/>
              <a:headEnd/>
              <a:tailEnd/>
            </a:ln>
          </p:spPr>
          <p:txBody>
            <a:bodyPr wrap="none">
              <a:spAutoFit/>
            </a:bodyPr>
            <a:lstStyle/>
            <a:p>
              <a:r>
                <a:rPr lang="en-US" altLang="zh-CN" sz="1100" b="1" dirty="0">
                  <a:solidFill>
                    <a:schemeClr val="bg1"/>
                  </a:solidFill>
                  <a:latin typeface="微软雅黑" pitchFamily="34" charset="-122"/>
                  <a:ea typeface="微软雅黑" pitchFamily="34" charset="-122"/>
                </a:rPr>
                <a:t>9:00-11:30</a:t>
              </a:r>
            </a:p>
          </p:txBody>
        </p:sp>
        <p:sp>
          <p:nvSpPr>
            <p:cNvPr id="49" name="矩形 14"/>
            <p:cNvSpPr>
              <a:spLocks noChangeArrowheads="1"/>
            </p:cNvSpPr>
            <p:nvPr/>
          </p:nvSpPr>
          <p:spPr bwMode="auto">
            <a:xfrm>
              <a:off x="2821414" y="5659622"/>
              <a:ext cx="1156495" cy="368915"/>
            </a:xfrm>
            <a:prstGeom prst="rect">
              <a:avLst/>
            </a:prstGeom>
            <a:noFill/>
            <a:ln w="9525">
              <a:noFill/>
              <a:miter lim="800000"/>
              <a:headEnd/>
              <a:tailEnd/>
            </a:ln>
          </p:spPr>
          <p:txBody>
            <a:bodyPr wrap="none">
              <a:spAutoFit/>
            </a:bodyPr>
            <a:lstStyle/>
            <a:p>
              <a:r>
                <a:rPr lang="en-US" altLang="zh-CN" sz="1100" b="1" dirty="0">
                  <a:solidFill>
                    <a:schemeClr val="bg1"/>
                  </a:solidFill>
                  <a:latin typeface="微软雅黑" pitchFamily="34" charset="-122"/>
                  <a:ea typeface="微软雅黑" pitchFamily="34" charset="-122"/>
                </a:rPr>
                <a:t>13:30-15:00</a:t>
              </a:r>
            </a:p>
          </p:txBody>
        </p:sp>
        <p:sp>
          <p:nvSpPr>
            <p:cNvPr id="50" name="矩形 15"/>
            <p:cNvSpPr>
              <a:spLocks noChangeArrowheads="1"/>
            </p:cNvSpPr>
            <p:nvPr/>
          </p:nvSpPr>
          <p:spPr bwMode="auto">
            <a:xfrm>
              <a:off x="3669017" y="5173546"/>
              <a:ext cx="1156495" cy="368915"/>
            </a:xfrm>
            <a:prstGeom prst="rect">
              <a:avLst/>
            </a:prstGeom>
            <a:noFill/>
            <a:ln w="9525">
              <a:noFill/>
              <a:miter lim="800000"/>
              <a:headEnd/>
              <a:tailEnd/>
            </a:ln>
          </p:spPr>
          <p:txBody>
            <a:bodyPr wrap="none">
              <a:spAutoFit/>
            </a:bodyPr>
            <a:lstStyle/>
            <a:p>
              <a:r>
                <a:rPr lang="en-US" altLang="zh-CN" sz="1100" b="1" dirty="0">
                  <a:latin typeface="微软雅黑" pitchFamily="34" charset="-122"/>
                  <a:ea typeface="微软雅黑" pitchFamily="34" charset="-122"/>
                </a:rPr>
                <a:t>16:00-16:30</a:t>
              </a:r>
            </a:p>
          </p:txBody>
        </p:sp>
        <p:sp>
          <p:nvSpPr>
            <p:cNvPr id="51" name="矩形 16"/>
            <p:cNvSpPr>
              <a:spLocks noChangeArrowheads="1"/>
            </p:cNvSpPr>
            <p:nvPr/>
          </p:nvSpPr>
          <p:spPr bwMode="auto">
            <a:xfrm>
              <a:off x="5762991" y="5669639"/>
              <a:ext cx="1502424" cy="368915"/>
            </a:xfrm>
            <a:prstGeom prst="rect">
              <a:avLst/>
            </a:prstGeom>
            <a:noFill/>
            <a:ln w="9525">
              <a:noFill/>
              <a:miter lim="800000"/>
              <a:headEnd/>
              <a:tailEnd/>
            </a:ln>
          </p:spPr>
          <p:txBody>
            <a:bodyPr wrap="none">
              <a:spAutoFit/>
            </a:bodyPr>
            <a:lstStyle/>
            <a:p>
              <a:r>
                <a:rPr lang="en-US" altLang="zh-CN" sz="1100" b="1" dirty="0">
                  <a:solidFill>
                    <a:schemeClr val="bg1"/>
                  </a:solidFill>
                  <a:latin typeface="微软雅黑" pitchFamily="34" charset="-122"/>
                  <a:ea typeface="微软雅黑" pitchFamily="34" charset="-122"/>
                </a:rPr>
                <a:t>21:00-2:30(T+1)</a:t>
              </a:r>
            </a:p>
          </p:txBody>
        </p:sp>
      </p:grpSp>
      <p:sp>
        <p:nvSpPr>
          <p:cNvPr id="35"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lang="zh-CN" altLang="en-US" sz="2800" b="1" dirty="0"/>
          </a:p>
        </p:txBody>
      </p:sp>
      <p:sp>
        <p:nvSpPr>
          <p:cNvPr id="36"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合约挂牌月份</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pic>
        <p:nvPicPr>
          <p:cNvPr id="20" name="image6.png" descr="logo.psd"/>
          <p:cNvPicPr/>
          <p:nvPr/>
        </p:nvPicPr>
        <p:blipFill>
          <a:blip r:embed="rId3" cstate="print">
            <a:extLst/>
          </a:blip>
          <a:stretch>
            <a:fillRect/>
          </a:stretch>
        </p:blipFill>
        <p:spPr>
          <a:xfrm>
            <a:off x="-54026" y="4095291"/>
            <a:ext cx="1529350" cy="707185"/>
          </a:xfrm>
          <a:prstGeom prst="rect">
            <a:avLst/>
          </a:prstGeom>
          <a:ln w="12700">
            <a:miter lim="400000"/>
          </a:ln>
        </p:spPr>
      </p:pic>
      <p:sp>
        <p:nvSpPr>
          <p:cNvPr id="21"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2"/>
          <p:cNvSpPr>
            <a:spLocks noGrp="1"/>
          </p:cNvSpPr>
          <p:nvPr>
            <p:ph type="ctrTitle"/>
          </p:nvPr>
        </p:nvSpPr>
        <p:spPr>
          <a:xfrm>
            <a:off x="526481" y="3086100"/>
            <a:ext cx="8061465" cy="400050"/>
          </a:xfrm>
        </p:spPr>
        <p:txBody>
          <a:bodyPr vert="horz" wrap="square" lIns="78342" tIns="39171" rIns="78342" bIns="39171" numCol="1" anchor="ctr" anchorCtr="0" compatLnSpc="1"/>
          <a:lstStyle/>
          <a:p>
            <a:pPr marL="0" indent="0" defTabSz="740573" fontAlgn="base">
              <a:spcBef>
                <a:spcPct val="0"/>
              </a:spcBef>
              <a:spcAft>
                <a:spcPct val="0"/>
              </a:spcAft>
              <a:defRPr/>
            </a:pPr>
            <a:r>
              <a:rPr lang="zh-CN" altLang="en-US" b="1" kern="1200" dirty="0" smtClean="0">
                <a:latin typeface="+mj-lt"/>
                <a:ea typeface="黑体" panose="02010609060101010101" pitchFamily="49" charset="-122"/>
                <a:cs typeface="+mj-cs"/>
              </a:rPr>
              <a:t>引子</a:t>
            </a:r>
            <a:r>
              <a:rPr lang="zh-CN" altLang="en-US" b="1" kern="1200" dirty="0">
                <a:latin typeface="+mj-lt"/>
                <a:ea typeface="黑体" panose="02010609060101010101" pitchFamily="49" charset="-122"/>
                <a:cs typeface="+mj-cs"/>
              </a:rPr>
              <a:t>：中国上市原油期货的背景</a:t>
            </a:r>
            <a:endParaRPr altLang="en-US" b="1" kern="1200" dirty="0" smtClean="0">
              <a:latin typeface="微软雅黑" panose="020B0503020204020204" pitchFamily="34" charset="-122"/>
              <a:ea typeface="黑体" panose="02010609060101010101" pitchFamily="49" charset="-122"/>
              <a:cs typeface="+mj-cs"/>
              <a:sym typeface="+mn-ea"/>
            </a:endParaRPr>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lang="zh-CN" altLang="en-US" sz="2800" b="1" dirty="0"/>
          </a:p>
        </p:txBody>
      </p:sp>
      <p:sp>
        <p:nvSpPr>
          <p:cNvPr id="2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合约最后交易日</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graphicFrame>
        <p:nvGraphicFramePr>
          <p:cNvPr id="6" name="内容占位符 3"/>
          <p:cNvGraphicFramePr>
            <a:graphicFrameLocks/>
          </p:cNvGraphicFramePr>
          <p:nvPr>
            <p:extLst>
              <p:ext uri="{D42A27DB-BD31-4B8C-83A1-F6EECF244321}">
                <p14:modId xmlns:p14="http://schemas.microsoft.com/office/powerpoint/2010/main" val="1310154734"/>
              </p:ext>
            </p:extLst>
          </p:nvPr>
        </p:nvGraphicFramePr>
        <p:xfrm>
          <a:off x="293150" y="1091777"/>
          <a:ext cx="8441275" cy="3737571"/>
        </p:xfrm>
        <a:graphic>
          <a:graphicData uri="http://schemas.openxmlformats.org/drawingml/2006/table">
            <a:tbl>
              <a:tblPr firstRow="1" firstCol="1" bandRow="1">
                <a:tableStyleId>{4C3C2611-4C71-4FC5-86AE-919BDF0F9419}</a:tableStyleId>
              </a:tblPr>
              <a:tblGrid>
                <a:gridCol w="1835680">
                  <a:extLst>
                    <a:ext uri="{9D8B030D-6E8A-4147-A177-3AD203B41FA5}">
                      <a16:colId xmlns:a16="http://schemas.microsoft.com/office/drawing/2014/main" xmlns="" val="20000"/>
                    </a:ext>
                  </a:extLst>
                </a:gridCol>
                <a:gridCol w="6605595">
                  <a:extLst>
                    <a:ext uri="{9D8B030D-6E8A-4147-A177-3AD203B41FA5}">
                      <a16:colId xmlns:a16="http://schemas.microsoft.com/office/drawing/2014/main" xmlns="" val="20001"/>
                    </a:ext>
                  </a:extLst>
                </a:gridCol>
              </a:tblGrid>
              <a:tr h="389984">
                <a:tc>
                  <a:txBody>
                    <a:bodyPr/>
                    <a:lstStyle/>
                    <a:p>
                      <a:pPr marL="0" algn="ctr" defTabSz="914400" rtl="0" eaLnBrk="1" fontAlgn="ctr" latinLnBrk="0" hangingPunct="1">
                        <a:lnSpc>
                          <a:spcPct val="115000"/>
                        </a:lnSpc>
                        <a:spcAft>
                          <a:spcPts val="0"/>
                        </a:spcAft>
                      </a:pPr>
                      <a:r>
                        <a:rPr lang="zh-CN" altLang="en-US" sz="1200" u="none" strike="noStrike" kern="1200" dirty="0" smtClean="0">
                          <a:ln>
                            <a:noFill/>
                          </a:ln>
                          <a:solidFill>
                            <a:schemeClr val="bg1"/>
                          </a:solidFill>
                          <a:effectLst/>
                          <a:latin typeface="微软雅黑" panose="020B0503020204020204" pitchFamily="34" charset="-122"/>
                          <a:ea typeface="微软雅黑" panose="020B0503020204020204" pitchFamily="34" charset="-122"/>
                        </a:rPr>
                        <a:t>交易所</a:t>
                      </a:r>
                      <a:r>
                        <a:rPr lang="en-US" altLang="zh-CN" sz="1200" u="none" strike="noStrike" kern="1200" dirty="0" smtClean="0">
                          <a:ln>
                            <a:noFill/>
                          </a:ln>
                          <a:solidFill>
                            <a:schemeClr val="bg1"/>
                          </a:solidFill>
                          <a:effectLst/>
                          <a:latin typeface="微软雅黑" panose="020B0503020204020204" pitchFamily="34" charset="-122"/>
                          <a:ea typeface="微软雅黑" panose="020B0503020204020204" pitchFamily="34" charset="-122"/>
                        </a:rPr>
                        <a:t>/</a:t>
                      </a:r>
                      <a:r>
                        <a:rPr lang="zh-CN" altLang="en-US" sz="1200" u="none" strike="noStrike" kern="1200" dirty="0" smtClean="0">
                          <a:ln>
                            <a:noFill/>
                          </a:ln>
                          <a:solidFill>
                            <a:schemeClr val="bg1"/>
                          </a:solidFill>
                          <a:effectLst/>
                          <a:latin typeface="微软雅黑" panose="020B0503020204020204" pitchFamily="34" charset="-122"/>
                          <a:ea typeface="微软雅黑" panose="020B0503020204020204" pitchFamily="34" charset="-122"/>
                        </a:rPr>
                        <a:t>合约</a:t>
                      </a:r>
                      <a:endParaRPr lang="zh-CN" altLang="en-US" sz="1200" b="0" u="none" strike="noStrike" kern="1200" dirty="0">
                        <a:ln>
                          <a:noFill/>
                        </a:ln>
                        <a:solidFill>
                          <a:schemeClr val="bg1"/>
                        </a:solidFill>
                        <a:effectLst/>
                        <a:latin typeface="微软雅黑" pitchFamily="34" charset="-122"/>
                        <a:ea typeface="微软雅黑" pitchFamily="34" charset="-122"/>
                        <a:cs typeface="+mn-cs"/>
                      </a:endParaRPr>
                    </a:p>
                  </a:txBody>
                  <a:tcPr marL="100806" marR="100806" anchor="ctr">
                    <a:solidFill>
                      <a:srgbClr val="002B62"/>
                    </a:solidFill>
                  </a:tcPr>
                </a:tc>
                <a:tc>
                  <a:txBody>
                    <a:bodyPr/>
                    <a:lstStyle/>
                    <a:p>
                      <a:pPr marL="0" algn="ctr" defTabSz="914400" rtl="0" eaLnBrk="1" fontAlgn="ctr" latinLnBrk="0" hangingPunct="1">
                        <a:lnSpc>
                          <a:spcPct val="115000"/>
                        </a:lnSpc>
                        <a:spcAft>
                          <a:spcPts val="0"/>
                        </a:spcAft>
                      </a:pPr>
                      <a:r>
                        <a:rPr lang="zh-CN" altLang="en-US" sz="1200" u="none" strike="noStrike" kern="1200" dirty="0" smtClean="0">
                          <a:ln>
                            <a:noFill/>
                          </a:ln>
                          <a:solidFill>
                            <a:schemeClr val="bg1"/>
                          </a:solidFill>
                          <a:effectLst/>
                          <a:latin typeface="微软雅黑" panose="020B0503020204020204" pitchFamily="34" charset="-122"/>
                          <a:ea typeface="微软雅黑" panose="020B0503020204020204" pitchFamily="34" charset="-122"/>
                        </a:rPr>
                        <a:t>最后交易日</a:t>
                      </a:r>
                      <a:endParaRPr lang="zh-CN" altLang="en-US" sz="1200" b="0" u="none" strike="noStrike" kern="1200" dirty="0">
                        <a:ln>
                          <a:noFill/>
                        </a:ln>
                        <a:solidFill>
                          <a:schemeClr val="bg1"/>
                        </a:solidFill>
                        <a:effectLst/>
                        <a:latin typeface="微软雅黑" pitchFamily="34" charset="-122"/>
                        <a:ea typeface="微软雅黑" pitchFamily="34" charset="-122"/>
                        <a:cs typeface="+mn-cs"/>
                      </a:endParaRPr>
                    </a:p>
                  </a:txBody>
                  <a:tcPr marL="100806" marR="100806" anchor="ctr">
                    <a:solidFill>
                      <a:srgbClr val="002B62"/>
                    </a:solidFill>
                  </a:tcPr>
                </a:tc>
                <a:extLst>
                  <a:ext uri="{0D108BD9-81ED-4DB2-BD59-A6C34878D82A}">
                    <a16:rowId xmlns:a16="http://schemas.microsoft.com/office/drawing/2014/main" xmlns="" val="10000"/>
                  </a:ext>
                </a:extLst>
              </a:tr>
              <a:tr h="1056916">
                <a:tc>
                  <a:txBody>
                    <a:bodyPr/>
                    <a:lstStyle/>
                    <a:p>
                      <a:pPr marL="0" algn="ctr" defTabSz="914400" rtl="0" eaLnBrk="1" fontAlgn="ctr" latinLnBrk="0" hangingPunct="1">
                        <a:lnSpc>
                          <a:spcPct val="115000"/>
                        </a:lnSpc>
                        <a:spcAft>
                          <a:spcPts val="0"/>
                        </a:spcAft>
                      </a:pPr>
                      <a:r>
                        <a:rPr lang="en-US" altLang="zh-CN" sz="1200" u="none" strike="noStrike" kern="1200" dirty="0" smtClean="0">
                          <a:effectLst/>
                          <a:latin typeface="微软雅黑" panose="020B0503020204020204" pitchFamily="34" charset="-122"/>
                          <a:ea typeface="微软雅黑" panose="020B0503020204020204" pitchFamily="34" charset="-122"/>
                        </a:rPr>
                        <a:t>CME  WTI</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solidFill>
                      <a:srgbClr val="002B62"/>
                    </a:solidFill>
                  </a:tcPr>
                </a:tc>
                <a:tc>
                  <a:txBody>
                    <a:bodyPr/>
                    <a:lstStyle/>
                    <a:p>
                      <a:pPr marL="0" algn="l" defTabSz="914400" rtl="0" eaLnBrk="1" fontAlgn="ctr" latinLnBrk="0" hangingPunct="1">
                        <a:lnSpc>
                          <a:spcPct val="115000"/>
                        </a:lnSpc>
                        <a:spcAft>
                          <a:spcPts val="0"/>
                        </a:spcAft>
                      </a:pPr>
                      <a:r>
                        <a:rPr lang="zh-CN" altLang="zh-CN" sz="1200" u="none" strike="noStrike" kern="1200" dirty="0" smtClean="0">
                          <a:effectLst/>
                          <a:latin typeface="微软雅黑" panose="020B0503020204020204" pitchFamily="34" charset="-122"/>
                          <a:ea typeface="微软雅黑" panose="020B0503020204020204" pitchFamily="34" charset="-122"/>
                        </a:rPr>
                        <a:t>当前交割月份的交易在交割月前一个月的</a:t>
                      </a:r>
                      <a:r>
                        <a:rPr lang="en-US" altLang="zh-CN" sz="1200" u="none" strike="noStrike" kern="1200" dirty="0" smtClean="0">
                          <a:effectLst/>
                          <a:latin typeface="微软雅黑" panose="020B0503020204020204" pitchFamily="34" charset="-122"/>
                          <a:ea typeface="微软雅黑" panose="020B0503020204020204" pitchFamily="34" charset="-122"/>
                        </a:rPr>
                        <a:t>25</a:t>
                      </a:r>
                      <a:r>
                        <a:rPr lang="zh-CN" altLang="en-US" sz="1200" u="none" strike="noStrike" kern="1200" dirty="0" smtClean="0">
                          <a:effectLst/>
                          <a:latin typeface="微软雅黑" panose="020B0503020204020204" pitchFamily="34" charset="-122"/>
                          <a:ea typeface="微软雅黑" panose="020B0503020204020204" pitchFamily="34" charset="-122"/>
                        </a:rPr>
                        <a:t>日</a:t>
                      </a:r>
                      <a:r>
                        <a:rPr lang="zh-CN" altLang="zh-CN" sz="1200" u="none" strike="noStrike" kern="1200" dirty="0" smtClean="0">
                          <a:effectLst/>
                          <a:latin typeface="微软雅黑" panose="020B0503020204020204" pitchFamily="34" charset="-122"/>
                          <a:ea typeface="微软雅黑" panose="020B0503020204020204" pitchFamily="34" charset="-122"/>
                        </a:rPr>
                        <a:t>前的第</a:t>
                      </a:r>
                      <a:r>
                        <a:rPr lang="en-US" altLang="zh-CN" sz="1200" u="none" strike="noStrike" kern="1200" dirty="0" smtClean="0">
                          <a:effectLst/>
                          <a:latin typeface="微软雅黑" panose="020B0503020204020204" pitchFamily="34" charset="-122"/>
                          <a:ea typeface="微软雅黑" panose="020B0503020204020204" pitchFamily="34" charset="-122"/>
                        </a:rPr>
                        <a:t>3</a:t>
                      </a:r>
                      <a:r>
                        <a:rPr lang="zh-CN" altLang="zh-CN" sz="1200" u="none" strike="noStrike" kern="1200" dirty="0" smtClean="0">
                          <a:effectLst/>
                          <a:latin typeface="微软雅黑" panose="020B0503020204020204" pitchFamily="34" charset="-122"/>
                          <a:ea typeface="微软雅黑" panose="020B0503020204020204" pitchFamily="34" charset="-122"/>
                        </a:rPr>
                        <a:t>个</a:t>
                      </a:r>
                      <a:r>
                        <a:rPr lang="zh-CN" altLang="en-US" sz="1200" u="none" strike="noStrike" kern="1200" dirty="0" smtClean="0">
                          <a:effectLst/>
                          <a:latin typeface="微软雅黑" panose="020B0503020204020204" pitchFamily="34" charset="-122"/>
                          <a:ea typeface="微软雅黑" panose="020B0503020204020204" pitchFamily="34" charset="-122"/>
                        </a:rPr>
                        <a:t>交易</a:t>
                      </a:r>
                      <a:r>
                        <a:rPr lang="zh-CN" altLang="zh-CN" sz="1200" u="none" strike="noStrike" kern="1200" dirty="0" smtClean="0">
                          <a:effectLst/>
                          <a:latin typeface="微软雅黑" panose="020B0503020204020204" pitchFamily="34" charset="-122"/>
                          <a:ea typeface="微软雅黑" panose="020B0503020204020204" pitchFamily="34" charset="-122"/>
                        </a:rPr>
                        <a:t>日终止。若该月</a:t>
                      </a:r>
                      <a:r>
                        <a:rPr lang="en-US" altLang="zh-CN" sz="1200" u="none" strike="noStrike" kern="1200" dirty="0" smtClean="0">
                          <a:effectLst/>
                          <a:latin typeface="微软雅黑" panose="020B0503020204020204" pitchFamily="34" charset="-122"/>
                          <a:ea typeface="微软雅黑" panose="020B0503020204020204" pitchFamily="34" charset="-122"/>
                        </a:rPr>
                        <a:t>25</a:t>
                      </a:r>
                      <a:r>
                        <a:rPr lang="zh-CN" altLang="zh-CN" sz="1200" u="none" strike="noStrike" kern="1200" dirty="0" smtClean="0">
                          <a:effectLst/>
                          <a:latin typeface="微软雅黑" panose="020B0503020204020204" pitchFamily="34" charset="-122"/>
                          <a:ea typeface="微软雅黑" panose="020B0503020204020204" pitchFamily="34" charset="-122"/>
                        </a:rPr>
                        <a:t>日为非</a:t>
                      </a:r>
                      <a:r>
                        <a:rPr lang="zh-CN" altLang="en-US" sz="1200" u="none" strike="noStrike" kern="1200" dirty="0" smtClean="0">
                          <a:effectLst/>
                          <a:latin typeface="微软雅黑" panose="020B0503020204020204" pitchFamily="34" charset="-122"/>
                          <a:ea typeface="微软雅黑" panose="020B0503020204020204" pitchFamily="34" charset="-122"/>
                        </a:rPr>
                        <a:t>交易</a:t>
                      </a:r>
                      <a:r>
                        <a:rPr lang="zh-CN" altLang="zh-CN" sz="1200" u="none" strike="noStrike" kern="1200" dirty="0" smtClean="0">
                          <a:effectLst/>
                          <a:latin typeface="微软雅黑" panose="020B0503020204020204" pitchFamily="34" charset="-122"/>
                          <a:ea typeface="微软雅黑" panose="020B0503020204020204" pitchFamily="34" charset="-122"/>
                        </a:rPr>
                        <a:t>日，则交易须在</a:t>
                      </a:r>
                      <a:r>
                        <a:rPr lang="en-US" altLang="zh-CN" sz="1200" u="none" strike="noStrike" kern="1200" dirty="0" smtClean="0">
                          <a:effectLst/>
                          <a:latin typeface="微软雅黑" panose="020B0503020204020204" pitchFamily="34" charset="-122"/>
                          <a:ea typeface="微软雅黑" panose="020B0503020204020204" pitchFamily="34" charset="-122"/>
                        </a:rPr>
                        <a:t>25</a:t>
                      </a:r>
                      <a:r>
                        <a:rPr lang="zh-CN" altLang="zh-CN" sz="1200" u="none" strike="noStrike" kern="1200" dirty="0" smtClean="0">
                          <a:effectLst/>
                          <a:latin typeface="微软雅黑" panose="020B0503020204020204" pitchFamily="34" charset="-122"/>
                          <a:ea typeface="微软雅黑" panose="020B0503020204020204" pitchFamily="34" charset="-122"/>
                        </a:rPr>
                        <a:t>日前一个</a:t>
                      </a:r>
                      <a:r>
                        <a:rPr lang="zh-CN" altLang="en-US" sz="1200" u="none" strike="noStrike" kern="1200" dirty="0" smtClean="0">
                          <a:effectLst/>
                          <a:latin typeface="微软雅黑" panose="020B0503020204020204" pitchFamily="34" charset="-122"/>
                          <a:ea typeface="微软雅黑" panose="020B0503020204020204" pitchFamily="34" charset="-122"/>
                        </a:rPr>
                        <a:t>交易</a:t>
                      </a:r>
                      <a:r>
                        <a:rPr lang="zh-CN" altLang="zh-CN" sz="1200" u="none" strike="noStrike" kern="1200" dirty="0" smtClean="0">
                          <a:effectLst/>
                          <a:latin typeface="微软雅黑" panose="020B0503020204020204" pitchFamily="34" charset="-122"/>
                          <a:ea typeface="微软雅黑" panose="020B0503020204020204" pitchFamily="34" charset="-122"/>
                        </a:rPr>
                        <a:t>日前的第</a:t>
                      </a:r>
                      <a:r>
                        <a:rPr lang="en-US" altLang="zh-CN" sz="1200" u="none" strike="noStrike" kern="1200" dirty="0" smtClean="0">
                          <a:effectLst/>
                          <a:latin typeface="微软雅黑" panose="020B0503020204020204" pitchFamily="34" charset="-122"/>
                          <a:ea typeface="微软雅黑" panose="020B0503020204020204" pitchFamily="34" charset="-122"/>
                        </a:rPr>
                        <a:t>3</a:t>
                      </a:r>
                      <a:r>
                        <a:rPr lang="zh-CN" altLang="zh-CN" sz="1200" u="none" strike="noStrike" kern="1200" dirty="0" smtClean="0">
                          <a:effectLst/>
                          <a:latin typeface="微软雅黑" panose="020B0503020204020204" pitchFamily="34" charset="-122"/>
                          <a:ea typeface="微软雅黑" panose="020B0503020204020204" pitchFamily="34" charset="-122"/>
                        </a:rPr>
                        <a:t>个</a:t>
                      </a:r>
                      <a:r>
                        <a:rPr lang="zh-CN" altLang="en-US" sz="1200" u="none" strike="noStrike" kern="1200" dirty="0" smtClean="0">
                          <a:effectLst/>
                          <a:latin typeface="微软雅黑" panose="020B0503020204020204" pitchFamily="34" charset="-122"/>
                          <a:ea typeface="微软雅黑" panose="020B0503020204020204" pitchFamily="34" charset="-122"/>
                        </a:rPr>
                        <a:t>交易</a:t>
                      </a:r>
                      <a:r>
                        <a:rPr lang="zh-CN" altLang="zh-CN" sz="1200" u="none" strike="noStrike" kern="1200" dirty="0" smtClean="0">
                          <a:effectLst/>
                          <a:latin typeface="微软雅黑" panose="020B0503020204020204" pitchFamily="34" charset="-122"/>
                          <a:ea typeface="微软雅黑" panose="020B0503020204020204" pitchFamily="34" charset="-122"/>
                        </a:rPr>
                        <a:t>日终止。若交易所法定假日时间表在原油期货上市后发生变更，原上市到期日仍然有效</a:t>
                      </a:r>
                      <a:r>
                        <a:rPr lang="zh-CN" altLang="en-US" sz="1200" u="none" strike="noStrike" kern="1200" dirty="0" smtClean="0">
                          <a:effectLst/>
                          <a:latin typeface="微软雅黑" panose="020B0503020204020204" pitchFamily="34" charset="-122"/>
                          <a:ea typeface="微软雅黑" panose="020B0503020204020204" pitchFamily="34" charset="-122"/>
                        </a:rPr>
                        <a:t>；</a:t>
                      </a:r>
                      <a:r>
                        <a:rPr lang="zh-CN" altLang="zh-CN" sz="1200" u="none" strike="noStrike" kern="1200" dirty="0" smtClean="0">
                          <a:effectLst/>
                          <a:latin typeface="微软雅黑" panose="020B0503020204020204" pitchFamily="34" charset="-122"/>
                          <a:ea typeface="微软雅黑" panose="020B0503020204020204" pitchFamily="34" charset="-122"/>
                        </a:rPr>
                        <a:t>若原上市到期日被宣布为假日，则到期日将为前一个</a:t>
                      </a:r>
                      <a:r>
                        <a:rPr lang="zh-CN" altLang="en-US" sz="1200" u="none" strike="noStrike" kern="1200" dirty="0" smtClean="0">
                          <a:effectLst/>
                          <a:latin typeface="微软雅黑" panose="020B0503020204020204" pitchFamily="34" charset="-122"/>
                          <a:ea typeface="微软雅黑" panose="020B0503020204020204" pitchFamily="34" charset="-122"/>
                        </a:rPr>
                        <a:t>交易</a:t>
                      </a:r>
                      <a:r>
                        <a:rPr lang="zh-CN" altLang="zh-CN" sz="1200" u="none" strike="noStrike" kern="1200" dirty="0" smtClean="0">
                          <a:effectLst/>
                          <a:latin typeface="微软雅黑" panose="020B0503020204020204" pitchFamily="34" charset="-122"/>
                          <a:ea typeface="微软雅黑" panose="020B0503020204020204" pitchFamily="34" charset="-122"/>
                        </a:rPr>
                        <a:t>日。</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tc>
                <a:extLst>
                  <a:ext uri="{0D108BD9-81ED-4DB2-BD59-A6C34878D82A}">
                    <a16:rowId xmlns:a16="http://schemas.microsoft.com/office/drawing/2014/main" xmlns="" val="10001"/>
                  </a:ext>
                </a:extLst>
              </a:tr>
              <a:tr h="545977">
                <a:tc>
                  <a:txBody>
                    <a:bodyPr/>
                    <a:lstStyle/>
                    <a:p>
                      <a:pPr marL="0" algn="ctr" defTabSz="914400" rtl="0" eaLnBrk="1" fontAlgn="ctr" latinLnBrk="0" hangingPunct="1">
                        <a:lnSpc>
                          <a:spcPct val="115000"/>
                        </a:lnSpc>
                        <a:spcAft>
                          <a:spcPts val="0"/>
                        </a:spcAft>
                      </a:pPr>
                      <a:r>
                        <a:rPr lang="en-US" altLang="zh-CN" sz="1200" u="none" strike="noStrike" kern="1200" dirty="0" smtClean="0">
                          <a:effectLst/>
                          <a:latin typeface="微软雅黑" panose="020B0503020204020204" pitchFamily="34" charset="-122"/>
                          <a:ea typeface="微软雅黑" panose="020B0503020204020204" pitchFamily="34" charset="-122"/>
                        </a:rPr>
                        <a:t>ICE  Brent</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solidFill>
                      <a:srgbClr val="002B62"/>
                    </a:solidFill>
                  </a:tcPr>
                </a:tc>
                <a:tc>
                  <a:txBody>
                    <a:bodyPr/>
                    <a:lstStyle/>
                    <a:p>
                      <a:pPr marL="0" indent="0" algn="l" defTabSz="914400" rtl="0" eaLnBrk="1" fontAlgn="ctr" latinLnBrk="0" hangingPunct="1">
                        <a:lnSpc>
                          <a:spcPct val="115000"/>
                        </a:lnSpc>
                        <a:spcAft>
                          <a:spcPts val="0"/>
                        </a:spcAft>
                        <a:buNone/>
                      </a:pPr>
                      <a:r>
                        <a:rPr lang="zh-CN" altLang="zh-CN" sz="1200" u="none" strike="noStrike" kern="1200" dirty="0" smtClean="0">
                          <a:effectLst/>
                          <a:latin typeface="微软雅黑" panose="020B0503020204020204" pitchFamily="34" charset="-122"/>
                          <a:ea typeface="微软雅黑" panose="020B0503020204020204" pitchFamily="34" charset="-122"/>
                        </a:rPr>
                        <a:t>合约月份首日倒数第</a:t>
                      </a:r>
                      <a:r>
                        <a:rPr lang="en-US" altLang="zh-CN" sz="1200" u="none" strike="noStrike" kern="1200" dirty="0" smtClean="0">
                          <a:effectLst/>
                          <a:latin typeface="微软雅黑" panose="020B0503020204020204" pitchFamily="34" charset="-122"/>
                          <a:ea typeface="微软雅黑" panose="020B0503020204020204" pitchFamily="34" charset="-122"/>
                        </a:rPr>
                        <a:t>15</a:t>
                      </a:r>
                      <a:r>
                        <a:rPr lang="zh-CN" altLang="zh-CN" sz="1200" u="none" strike="noStrike" kern="1200" dirty="0" smtClean="0">
                          <a:effectLst/>
                          <a:latin typeface="微软雅黑" panose="020B0503020204020204" pitchFamily="34" charset="-122"/>
                          <a:ea typeface="微软雅黑" panose="020B0503020204020204" pitchFamily="34" charset="-122"/>
                        </a:rPr>
                        <a:t>个日历日（若当日为交易日）或上述第</a:t>
                      </a:r>
                      <a:r>
                        <a:rPr lang="en-US" altLang="zh-CN" sz="1200" u="none" strike="noStrike" kern="1200" dirty="0" smtClean="0">
                          <a:effectLst/>
                          <a:latin typeface="微软雅黑" panose="020B0503020204020204" pitchFamily="34" charset="-122"/>
                          <a:ea typeface="微软雅黑" panose="020B0503020204020204" pitchFamily="34" charset="-122"/>
                        </a:rPr>
                        <a:t>15</a:t>
                      </a:r>
                      <a:r>
                        <a:rPr lang="zh-CN" altLang="zh-CN" sz="1200" u="none" strike="noStrike" kern="1200" dirty="0" smtClean="0">
                          <a:effectLst/>
                          <a:latin typeface="微软雅黑" panose="020B0503020204020204" pitchFamily="34" charset="-122"/>
                          <a:ea typeface="微软雅黑" panose="020B0503020204020204" pitchFamily="34" charset="-122"/>
                        </a:rPr>
                        <a:t>个日历日（若当日为非交易日）的前一个交易日。</a:t>
                      </a:r>
                      <a:endParaRPr lang="en-US" altLang="zh-CN" sz="1200" u="none" strike="noStrike" kern="1200" dirty="0" smtClean="0">
                        <a:effectLst/>
                        <a:latin typeface="微软雅黑" panose="020B0503020204020204" pitchFamily="34" charset="-122"/>
                        <a:ea typeface="微软雅黑" panose="020B0503020204020204" pitchFamily="34" charset="-122"/>
                      </a:endParaRPr>
                    </a:p>
                    <a:p>
                      <a:pPr marL="400050" indent="-400050" algn="l" defTabSz="914400" rtl="0" eaLnBrk="1" fontAlgn="ctr" latinLnBrk="0" hangingPunct="1">
                        <a:lnSpc>
                          <a:spcPct val="115000"/>
                        </a:lnSpc>
                        <a:spcAft>
                          <a:spcPts val="0"/>
                        </a:spcAft>
                        <a:buNone/>
                      </a:pPr>
                      <a:r>
                        <a:rPr lang="zh-CN" altLang="en-US" sz="1200" u="none" strike="noStrike" kern="1200" dirty="0" smtClean="0">
                          <a:effectLst/>
                          <a:latin typeface="微软雅黑" panose="020B0503020204020204" pitchFamily="34" charset="-122"/>
                          <a:ea typeface="微软雅黑" panose="020B0503020204020204" pitchFamily="34" charset="-122"/>
                        </a:rPr>
                        <a:t>***自</a:t>
                      </a:r>
                      <a:r>
                        <a:rPr lang="en-US" altLang="zh-CN" sz="1200" u="none" strike="noStrike" kern="1200" dirty="0" smtClean="0">
                          <a:effectLst/>
                          <a:latin typeface="微软雅黑" panose="020B0503020204020204" pitchFamily="34" charset="-122"/>
                          <a:ea typeface="微软雅黑" panose="020B0503020204020204" pitchFamily="34" charset="-122"/>
                        </a:rPr>
                        <a:t>2016</a:t>
                      </a:r>
                      <a:r>
                        <a:rPr lang="zh-CN" altLang="en-US" sz="1200" u="none" strike="noStrike" kern="1200" dirty="0" smtClean="0">
                          <a:effectLst/>
                          <a:latin typeface="微软雅黑" panose="020B0503020204020204" pitchFamily="34" charset="-122"/>
                          <a:ea typeface="微软雅黑" panose="020B0503020204020204" pitchFamily="34" charset="-122"/>
                        </a:rPr>
                        <a:t>年</a:t>
                      </a:r>
                      <a:r>
                        <a:rPr lang="en-US" altLang="zh-CN" sz="1200" u="none" strike="noStrike" kern="1200" dirty="0" smtClean="0">
                          <a:effectLst/>
                          <a:latin typeface="微软雅黑" panose="020B0503020204020204" pitchFamily="34" charset="-122"/>
                          <a:ea typeface="微软雅黑" panose="020B0503020204020204" pitchFamily="34" charset="-122"/>
                        </a:rPr>
                        <a:t>3</a:t>
                      </a:r>
                      <a:r>
                        <a:rPr lang="zh-CN" altLang="en-US" sz="1200" u="none" strike="noStrike" kern="1200" dirty="0" smtClean="0">
                          <a:effectLst/>
                          <a:latin typeface="微软雅黑" panose="020B0503020204020204" pitchFamily="34" charset="-122"/>
                          <a:ea typeface="微软雅黑" panose="020B0503020204020204" pitchFamily="34" charset="-122"/>
                        </a:rPr>
                        <a:t>月合约起，最后交易日为交割月前第二月的最后一个交易日</a:t>
                      </a:r>
                      <a:r>
                        <a:rPr lang="en-US" altLang="zh-CN" sz="1200" u="none" strike="noStrike" kern="1200" dirty="0" smtClean="0">
                          <a:effectLst/>
                          <a:latin typeface="微软雅黑" panose="020B0503020204020204" pitchFamily="34" charset="-122"/>
                          <a:ea typeface="微软雅黑" panose="020B0503020204020204" pitchFamily="34" charset="-122"/>
                        </a:rPr>
                        <a:t> </a:t>
                      </a:r>
                      <a:endParaRPr lang="zh-CN" altLang="en-US" sz="1200" b="0" u="none" strike="noStrike" kern="1200" dirty="0">
                        <a:solidFill>
                          <a:schemeClr val="accent1"/>
                        </a:solidFill>
                        <a:effectLst/>
                        <a:latin typeface="微软雅黑" pitchFamily="34" charset="-122"/>
                        <a:ea typeface="微软雅黑" pitchFamily="34" charset="-122"/>
                        <a:cs typeface="+mn-cs"/>
                      </a:endParaRPr>
                    </a:p>
                  </a:txBody>
                  <a:tcPr marL="100806" marR="100806" anchor="ctr"/>
                </a:tc>
                <a:extLst>
                  <a:ext uri="{0D108BD9-81ED-4DB2-BD59-A6C34878D82A}">
                    <a16:rowId xmlns:a16="http://schemas.microsoft.com/office/drawing/2014/main" xmlns="" val="10002"/>
                  </a:ext>
                </a:extLst>
              </a:tr>
              <a:tr h="340866">
                <a:tc>
                  <a:txBody>
                    <a:bodyPr/>
                    <a:lstStyle/>
                    <a:p>
                      <a:pPr marL="0" algn="ctr" defTabSz="914400" rtl="0" eaLnBrk="1" fontAlgn="ctr" latinLnBrk="0" hangingPunct="1">
                        <a:lnSpc>
                          <a:spcPct val="115000"/>
                        </a:lnSpc>
                        <a:spcAft>
                          <a:spcPts val="0"/>
                        </a:spcAft>
                      </a:pPr>
                      <a:r>
                        <a:rPr lang="en-US" altLang="zh-CN" sz="1200" u="none" strike="noStrike" kern="1200" dirty="0" smtClean="0">
                          <a:effectLst/>
                          <a:latin typeface="微软雅黑" panose="020B0503020204020204" pitchFamily="34" charset="-122"/>
                          <a:ea typeface="微软雅黑" panose="020B0503020204020204" pitchFamily="34" charset="-122"/>
                        </a:rPr>
                        <a:t>DME  OMEN</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solidFill>
                      <a:srgbClr val="002B62"/>
                    </a:solidFill>
                  </a:tcPr>
                </a:tc>
                <a:tc>
                  <a:txBody>
                    <a:bodyPr/>
                    <a:lstStyle/>
                    <a:p>
                      <a:pPr marL="0" algn="l" defTabSz="914400" rtl="0" eaLnBrk="1" fontAlgn="ctr" latinLnBrk="0" hangingPunct="1">
                        <a:lnSpc>
                          <a:spcPct val="115000"/>
                        </a:lnSpc>
                        <a:spcAft>
                          <a:spcPts val="0"/>
                        </a:spcAft>
                      </a:pPr>
                      <a:r>
                        <a:rPr lang="zh-CN" altLang="zh-CN" sz="1200" u="none" strike="noStrike" kern="1200" dirty="0" smtClean="0">
                          <a:effectLst/>
                          <a:latin typeface="微软雅黑" panose="020B0503020204020204" pitchFamily="34" charset="-122"/>
                          <a:ea typeface="微软雅黑" panose="020B0503020204020204" pitchFamily="34" charset="-122"/>
                        </a:rPr>
                        <a:t>交易应在交割月前两个月的最后一个交易日停止。</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tc>
                <a:extLst>
                  <a:ext uri="{0D108BD9-81ED-4DB2-BD59-A6C34878D82A}">
                    <a16:rowId xmlns:a16="http://schemas.microsoft.com/office/drawing/2014/main" xmlns="" val="10003"/>
                  </a:ext>
                </a:extLst>
              </a:tr>
              <a:tr h="545977">
                <a:tc>
                  <a:txBody>
                    <a:bodyPr/>
                    <a:lstStyle/>
                    <a:p>
                      <a:pPr marL="0" algn="ctr" defTabSz="914400" rtl="0" eaLnBrk="1" fontAlgn="ctr" latinLnBrk="0" hangingPunct="1">
                        <a:lnSpc>
                          <a:spcPct val="115000"/>
                        </a:lnSpc>
                        <a:spcAft>
                          <a:spcPts val="0"/>
                        </a:spcAft>
                      </a:pPr>
                      <a:r>
                        <a:rPr lang="en-US" altLang="zh-CN" sz="1200" u="none" strike="noStrike" kern="1200" dirty="0" smtClean="0">
                          <a:solidFill>
                            <a:schemeClr val="accent2"/>
                          </a:solidFill>
                          <a:effectLst/>
                          <a:latin typeface="微软雅黑" panose="020B0503020204020204" pitchFamily="34" charset="-122"/>
                          <a:ea typeface="微软雅黑" panose="020B0503020204020204" pitchFamily="34" charset="-122"/>
                        </a:rPr>
                        <a:t>INE  SC</a:t>
                      </a:r>
                      <a:endParaRPr lang="zh-CN" altLang="en-US" sz="1200" b="0" u="none" strike="noStrike" kern="1200" dirty="0">
                        <a:solidFill>
                          <a:schemeClr val="accent2"/>
                        </a:solidFill>
                        <a:effectLst/>
                        <a:latin typeface="微软雅黑" pitchFamily="34" charset="-122"/>
                        <a:ea typeface="微软雅黑" pitchFamily="34" charset="-122"/>
                        <a:cs typeface="+mn-cs"/>
                      </a:endParaRPr>
                    </a:p>
                  </a:txBody>
                  <a:tcPr marL="100806" marR="100806" anchor="ctr">
                    <a:solidFill>
                      <a:srgbClr val="002B62"/>
                    </a:solidFill>
                  </a:tcPr>
                </a:tc>
                <a:tc>
                  <a:txBody>
                    <a:bodyPr/>
                    <a:lstStyle/>
                    <a:p>
                      <a:pPr marL="0" algn="l" defTabSz="914400" rtl="0" eaLnBrk="1" fontAlgn="ctr" latinLnBrk="0" hangingPunct="1">
                        <a:lnSpc>
                          <a:spcPct val="115000"/>
                        </a:lnSpc>
                        <a:spcAft>
                          <a:spcPts val="0"/>
                        </a:spcAft>
                      </a:pPr>
                      <a:r>
                        <a:rPr lang="zh-CN" altLang="zh-CN" sz="1200" u="none" strike="noStrike" kern="1200" dirty="0" smtClean="0">
                          <a:solidFill>
                            <a:schemeClr val="accent2"/>
                          </a:solidFill>
                          <a:effectLst/>
                          <a:latin typeface="微软雅黑" panose="020B0503020204020204" pitchFamily="34" charset="-122"/>
                          <a:ea typeface="微软雅黑" panose="020B0503020204020204" pitchFamily="34" charset="-122"/>
                        </a:rPr>
                        <a:t>交割月份前一月份的最后一个交易日；</a:t>
                      </a:r>
                    </a:p>
                    <a:p>
                      <a:pPr marL="0" algn="l" defTabSz="914400" rtl="0" eaLnBrk="1" fontAlgn="ctr" latinLnBrk="0" hangingPunct="1">
                        <a:lnSpc>
                          <a:spcPct val="115000"/>
                        </a:lnSpc>
                        <a:spcAft>
                          <a:spcPts val="0"/>
                        </a:spcAft>
                      </a:pPr>
                      <a:r>
                        <a:rPr lang="zh-CN" altLang="en-US" sz="1200" u="none" strike="noStrike" kern="1200" dirty="0" smtClean="0">
                          <a:solidFill>
                            <a:schemeClr val="accent2"/>
                          </a:solidFill>
                          <a:effectLst/>
                          <a:latin typeface="微软雅黑" panose="020B0503020204020204" pitchFamily="34" charset="-122"/>
                          <a:ea typeface="微软雅黑" panose="020B0503020204020204" pitchFamily="34" charset="-122"/>
                        </a:rPr>
                        <a:t>能源中心有权根据国家法定节假日调整最后交易日。</a:t>
                      </a:r>
                      <a:endParaRPr lang="zh-CN" altLang="en-US" sz="1200" b="0" u="none" strike="noStrike" kern="1200" dirty="0">
                        <a:solidFill>
                          <a:schemeClr val="accent2"/>
                        </a:solidFill>
                        <a:effectLst/>
                        <a:latin typeface="微软雅黑" pitchFamily="34" charset="-122"/>
                        <a:ea typeface="微软雅黑" pitchFamily="34" charset="-122"/>
                        <a:cs typeface="+mn-cs"/>
                      </a:endParaRPr>
                    </a:p>
                  </a:txBody>
                  <a:tcPr marL="100806" marR="100806" anchor="ctr"/>
                </a:tc>
                <a:extLst>
                  <a:ext uri="{0D108BD9-81ED-4DB2-BD59-A6C34878D82A}">
                    <a16:rowId xmlns:a16="http://schemas.microsoft.com/office/drawing/2014/main" xmlns="" val="10004"/>
                  </a:ext>
                </a:extLst>
              </a:tr>
              <a:tr h="340866">
                <a:tc>
                  <a:txBody>
                    <a:bodyPr/>
                    <a:lstStyle/>
                    <a:p>
                      <a:pPr marL="0" algn="ctr" defTabSz="914400" rtl="0" eaLnBrk="1" fontAlgn="ctr" latinLnBrk="0" hangingPunct="1">
                        <a:lnSpc>
                          <a:spcPct val="115000"/>
                        </a:lnSpc>
                        <a:spcAft>
                          <a:spcPts val="0"/>
                        </a:spcAft>
                      </a:pPr>
                      <a:r>
                        <a:rPr lang="en-US" altLang="zh-CN" sz="1200" u="none" strike="noStrike" kern="1200" dirty="0" smtClean="0">
                          <a:effectLst/>
                          <a:latin typeface="微软雅黑" panose="020B0503020204020204" pitchFamily="34" charset="-122"/>
                          <a:ea typeface="微软雅黑" panose="020B0503020204020204" pitchFamily="34" charset="-122"/>
                        </a:rPr>
                        <a:t>TOCOM  MECO</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solidFill>
                      <a:srgbClr val="002B62"/>
                    </a:solidFill>
                  </a:tcPr>
                </a:tc>
                <a:tc>
                  <a:txBody>
                    <a:bodyPr/>
                    <a:lstStyle/>
                    <a:p>
                      <a:pPr marL="0" algn="l" defTabSz="914400" rtl="0" eaLnBrk="1" fontAlgn="ctr" latinLnBrk="0" hangingPunct="1">
                        <a:lnSpc>
                          <a:spcPct val="115000"/>
                        </a:lnSpc>
                        <a:spcAft>
                          <a:spcPts val="0"/>
                        </a:spcAft>
                      </a:pPr>
                      <a:r>
                        <a:rPr lang="zh-CN" altLang="en-US" sz="1200" u="none" strike="noStrike" kern="1200" dirty="0" smtClean="0">
                          <a:effectLst/>
                          <a:latin typeface="微软雅黑" panose="020B0503020204020204" pitchFamily="34" charset="-122"/>
                          <a:ea typeface="微软雅黑" panose="020B0503020204020204" pitchFamily="34" charset="-122"/>
                        </a:rPr>
                        <a:t>合约月份最后交易日</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tc>
                <a:extLst>
                  <a:ext uri="{0D108BD9-81ED-4DB2-BD59-A6C34878D82A}">
                    <a16:rowId xmlns:a16="http://schemas.microsoft.com/office/drawing/2014/main" xmlns="" val="10005"/>
                  </a:ext>
                </a:extLst>
              </a:tr>
              <a:tr h="340586">
                <a:tc>
                  <a:txBody>
                    <a:bodyPr/>
                    <a:lstStyle/>
                    <a:p>
                      <a:pPr marL="0" algn="ctr" defTabSz="914400" rtl="0" eaLnBrk="1" fontAlgn="ctr" latinLnBrk="0" hangingPunct="1">
                        <a:lnSpc>
                          <a:spcPct val="115000"/>
                        </a:lnSpc>
                        <a:spcAft>
                          <a:spcPts val="0"/>
                        </a:spcAft>
                      </a:pPr>
                      <a:r>
                        <a:rPr lang="en-US" altLang="zh-CN" sz="1200" u="none" strike="noStrike" kern="1200" dirty="0" smtClean="0">
                          <a:effectLst/>
                          <a:latin typeface="微软雅黑" panose="020B0503020204020204" pitchFamily="34" charset="-122"/>
                          <a:ea typeface="微软雅黑" panose="020B0503020204020204" pitchFamily="34" charset="-122"/>
                        </a:rPr>
                        <a:t>MCX  WTI</a:t>
                      </a:r>
                      <a:endParaRPr lang="zh-CN" altLang="en-US" sz="1200" b="0" u="none" strike="noStrike" kern="1200" dirty="0">
                        <a:solidFill>
                          <a:schemeClr val="tx1"/>
                        </a:solidFill>
                        <a:effectLst/>
                        <a:latin typeface="微软雅黑" pitchFamily="34" charset="-122"/>
                        <a:ea typeface="微软雅黑" pitchFamily="34" charset="-122"/>
                        <a:cs typeface="+mn-cs"/>
                      </a:endParaRPr>
                    </a:p>
                  </a:txBody>
                  <a:tcPr marL="100806" marR="100806" anchor="ctr">
                    <a:solidFill>
                      <a:srgbClr val="002B62"/>
                    </a:solidFill>
                  </a:tcPr>
                </a:tc>
                <a:tc>
                  <a:txBody>
                    <a:bodyPr/>
                    <a:lstStyle/>
                    <a:p>
                      <a:pPr marL="0" marR="0" indent="0" algn="l" defTabSz="914400" rtl="0" eaLnBrk="1" fontAlgn="ctr" latinLnBrk="0" hangingPunct="1">
                        <a:lnSpc>
                          <a:spcPct val="115000"/>
                        </a:lnSpc>
                        <a:spcBef>
                          <a:spcPts val="0"/>
                        </a:spcBef>
                        <a:spcAft>
                          <a:spcPts val="0"/>
                        </a:spcAft>
                        <a:buClrTx/>
                        <a:buSzTx/>
                        <a:buFontTx/>
                        <a:buNone/>
                        <a:tabLst/>
                        <a:defRPr/>
                      </a:pPr>
                      <a:r>
                        <a:rPr lang="zh-CN" altLang="en-US" sz="1200" u="none" strike="noStrike" kern="1200" dirty="0" smtClean="0">
                          <a:effectLst/>
                          <a:latin typeface="微软雅黑" panose="020B0503020204020204" pitchFamily="34" charset="-122"/>
                          <a:ea typeface="微软雅黑" panose="020B0503020204020204" pitchFamily="34" charset="-122"/>
                        </a:rPr>
                        <a:t>合约月份</a:t>
                      </a:r>
                      <a:r>
                        <a:rPr lang="en-US" altLang="zh-CN" sz="1200" u="none" strike="noStrike" kern="1200" dirty="0" smtClean="0">
                          <a:effectLst/>
                          <a:latin typeface="微软雅黑" panose="020B0503020204020204" pitchFamily="34" charset="-122"/>
                          <a:ea typeface="微软雅黑" panose="020B0503020204020204" pitchFamily="34" charset="-122"/>
                        </a:rPr>
                        <a:t>20</a:t>
                      </a:r>
                      <a:r>
                        <a:rPr lang="zh-CN" altLang="en-US" sz="1200" u="none" strike="noStrike" kern="1200" dirty="0" smtClean="0">
                          <a:effectLst/>
                          <a:latin typeface="微软雅黑" panose="020B0503020204020204" pitchFamily="34" charset="-122"/>
                          <a:ea typeface="微软雅黑" panose="020B0503020204020204" pitchFamily="34" charset="-122"/>
                        </a:rPr>
                        <a:t>日左右，日期不固定，交易所会提前公布此日期。</a:t>
                      </a:r>
                      <a:endParaRPr lang="zh-CN" altLang="en-US" sz="1200" b="0" u="none" strike="noStrike" kern="1200" dirty="0" smtClean="0">
                        <a:solidFill>
                          <a:schemeClr val="tx1"/>
                        </a:solidFill>
                        <a:effectLst/>
                        <a:latin typeface="微软雅黑" pitchFamily="34" charset="-122"/>
                        <a:ea typeface="微软雅黑" pitchFamily="34" charset="-122"/>
                        <a:cs typeface="+mn-cs"/>
                      </a:endParaRPr>
                    </a:p>
                  </a:txBody>
                  <a:tcPr marL="100806" marR="100806" anchor="ctr"/>
                </a:tc>
                <a:extLst>
                  <a:ext uri="{0D108BD9-81ED-4DB2-BD59-A6C34878D82A}">
                    <a16:rowId xmlns:a16="http://schemas.microsoft.com/office/drawing/2014/main" xmlns="" val="10006"/>
                  </a:ext>
                </a:extLst>
              </a:tr>
            </a:tbl>
          </a:graphicData>
        </a:graphic>
      </p:graphicFrame>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图片 27"/>
          <p:cNvPicPr>
            <a:picLocks noChangeAspect="1"/>
          </p:cNvPicPr>
          <p:nvPr/>
        </p:nvPicPr>
        <p:blipFill>
          <a:blip r:embed="rId3" cstate="print"/>
          <a:stretch>
            <a:fillRect/>
          </a:stretch>
        </p:blipFill>
        <p:spPr>
          <a:xfrm>
            <a:off x="503432" y="1492022"/>
            <a:ext cx="2233214" cy="2096360"/>
          </a:xfrm>
          <a:prstGeom prst="rect">
            <a:avLst/>
          </a:prstGeom>
        </p:spPr>
      </p:pic>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lang="zh-CN" altLang="en-US" sz="2800" b="1" dirty="0"/>
          </a:p>
        </p:txBody>
      </p:sp>
      <p:sp>
        <p:nvSpPr>
          <p:cNvPr id="2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smtClean="0">
                <a:solidFill>
                  <a:srgbClr val="00205B"/>
                </a:solidFill>
                <a:latin typeface="+mn-lt"/>
                <a:ea typeface="+mn-ea"/>
                <a:cs typeface="+mn-cs"/>
                <a:sym typeface="Franklin Gothic Book"/>
              </a:rPr>
              <a:t>合约最后交易日</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pic>
        <p:nvPicPr>
          <p:cNvPr id="2" name="图片 1"/>
          <p:cNvPicPr>
            <a:picLocks noChangeAspect="1"/>
          </p:cNvPicPr>
          <p:nvPr/>
        </p:nvPicPr>
        <p:blipFill>
          <a:blip r:embed="rId4" cstate="print"/>
          <a:stretch>
            <a:fillRect/>
          </a:stretch>
        </p:blipFill>
        <p:spPr>
          <a:xfrm>
            <a:off x="3209780" y="1497470"/>
            <a:ext cx="2581305" cy="2099557"/>
          </a:xfrm>
          <a:prstGeom prst="rect">
            <a:avLst/>
          </a:prstGeom>
        </p:spPr>
      </p:pic>
      <p:pic>
        <p:nvPicPr>
          <p:cNvPr id="3" name="图片 2"/>
          <p:cNvPicPr>
            <a:picLocks noChangeAspect="1"/>
          </p:cNvPicPr>
          <p:nvPr/>
        </p:nvPicPr>
        <p:blipFill>
          <a:blip r:embed="rId5" cstate="print"/>
          <a:stretch>
            <a:fillRect/>
          </a:stretch>
        </p:blipFill>
        <p:spPr>
          <a:xfrm>
            <a:off x="6310314" y="1490424"/>
            <a:ext cx="2482657" cy="2099557"/>
          </a:xfrm>
          <a:prstGeom prst="rect">
            <a:avLst/>
          </a:prstGeom>
        </p:spPr>
      </p:pic>
      <p:sp>
        <p:nvSpPr>
          <p:cNvPr id="5" name="矩形 4"/>
          <p:cNvSpPr/>
          <p:nvPr/>
        </p:nvSpPr>
        <p:spPr>
          <a:xfrm>
            <a:off x="352395" y="1002653"/>
            <a:ext cx="1851789" cy="369332"/>
          </a:xfrm>
          <a:prstGeom prst="rect">
            <a:avLst/>
          </a:prstGeom>
        </p:spPr>
        <p:txBody>
          <a:bodyPr wrap="none">
            <a:spAutoFit/>
          </a:bodyPr>
          <a:lstStyle/>
          <a:p>
            <a:r>
              <a:rPr lang="zh-CN" altLang="en-US" dirty="0" smtClean="0"/>
              <a:t>以</a:t>
            </a:r>
            <a:r>
              <a:rPr lang="en-US" altLang="zh-CN" dirty="0" smtClean="0"/>
              <a:t>1709</a:t>
            </a:r>
            <a:r>
              <a:rPr lang="zh-CN" altLang="en-US" dirty="0" smtClean="0"/>
              <a:t>合约</a:t>
            </a:r>
            <a:r>
              <a:rPr lang="zh-CN" altLang="en-US" dirty="0"/>
              <a:t>为例</a:t>
            </a:r>
            <a:endParaRPr lang="en-US" altLang="zh-CN" dirty="0"/>
          </a:p>
        </p:txBody>
      </p:sp>
      <p:cxnSp>
        <p:nvCxnSpPr>
          <p:cNvPr id="9" name="直接箭头连接符 8"/>
          <p:cNvCxnSpPr>
            <a:stCxn id="10" idx="0"/>
            <a:endCxn id="11" idx="2"/>
          </p:cNvCxnSpPr>
          <p:nvPr/>
        </p:nvCxnSpPr>
        <p:spPr>
          <a:xfrm flipV="1">
            <a:off x="1015513" y="3568401"/>
            <a:ext cx="0" cy="586759"/>
          </a:xfrm>
          <a:prstGeom prst="straightConnector1">
            <a:avLst/>
          </a:prstGeom>
          <a:ln>
            <a:solidFill>
              <a:schemeClr val="tx1"/>
            </a:solidFill>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10" name="TextBox 32"/>
          <p:cNvSpPr txBox="1"/>
          <p:nvPr/>
        </p:nvSpPr>
        <p:spPr>
          <a:xfrm>
            <a:off x="664854" y="4155160"/>
            <a:ext cx="701317"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en-US" altLang="zh-CN" sz="1200" dirty="0">
                <a:latin typeface="微软雅黑" panose="020B0503020204020204" pitchFamily="34" charset="-122"/>
                <a:ea typeface="微软雅黑" panose="020B0503020204020204" pitchFamily="34" charset="-122"/>
              </a:rPr>
              <a:t>DME OMAN</a:t>
            </a:r>
            <a:endParaRPr lang="zh-CN" altLang="en-US" sz="1200" dirty="0">
              <a:latin typeface="微软雅黑" panose="020B0503020204020204" pitchFamily="34" charset="-122"/>
              <a:ea typeface="微软雅黑" panose="020B0503020204020204" pitchFamily="34" charset="-122"/>
            </a:endParaRPr>
          </a:p>
        </p:txBody>
      </p:sp>
      <p:sp>
        <p:nvSpPr>
          <p:cNvPr id="11" name="矩形 10"/>
          <p:cNvSpPr/>
          <p:nvPr/>
        </p:nvSpPr>
        <p:spPr>
          <a:xfrm>
            <a:off x="885338" y="3293120"/>
            <a:ext cx="260350" cy="27528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微软雅黑" panose="020B0503020204020204" pitchFamily="34" charset="-122"/>
              <a:ea typeface="微软雅黑" panose="020B0503020204020204" pitchFamily="34" charset="-122"/>
            </a:endParaRPr>
          </a:p>
        </p:txBody>
      </p:sp>
      <p:sp>
        <p:nvSpPr>
          <p:cNvPr id="15" name="TextBox 25"/>
          <p:cNvSpPr txBox="1"/>
          <p:nvPr/>
        </p:nvSpPr>
        <p:spPr>
          <a:xfrm>
            <a:off x="1524026" y="4158355"/>
            <a:ext cx="704108"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en-US" altLang="zh-CN" sz="1200" dirty="0">
                <a:latin typeface="微软雅黑" pitchFamily="34" charset="-122"/>
                <a:ea typeface="微软雅黑" pitchFamily="34" charset="-122"/>
              </a:rPr>
              <a:t>ICE</a:t>
            </a:r>
          </a:p>
          <a:p>
            <a:pPr algn="ctr">
              <a:defRPr/>
            </a:pPr>
            <a:r>
              <a:rPr lang="en-US" altLang="zh-CN" sz="1200" dirty="0">
                <a:latin typeface="微软雅黑" pitchFamily="34" charset="-122"/>
                <a:ea typeface="微软雅黑" pitchFamily="34" charset="-122"/>
              </a:rPr>
              <a:t>BRENT</a:t>
            </a:r>
            <a:endParaRPr lang="zh-CN" altLang="en-US" sz="1200" dirty="0">
              <a:latin typeface="微软雅黑" panose="020B0503020204020204" pitchFamily="34" charset="-122"/>
              <a:ea typeface="微软雅黑" panose="020B0503020204020204" pitchFamily="34" charset="-122"/>
            </a:endParaRPr>
          </a:p>
        </p:txBody>
      </p:sp>
      <p:cxnSp>
        <p:nvCxnSpPr>
          <p:cNvPr id="16" name="肘形连接符 36"/>
          <p:cNvCxnSpPr>
            <a:stCxn id="15" idx="0"/>
            <a:endCxn id="11" idx="3"/>
          </p:cNvCxnSpPr>
          <p:nvPr/>
        </p:nvCxnSpPr>
        <p:spPr>
          <a:xfrm rot="16200000" flipV="1">
            <a:off x="1147087" y="3429362"/>
            <a:ext cx="727594" cy="730392"/>
          </a:xfrm>
          <a:prstGeom prst="bentConnector2">
            <a:avLst/>
          </a:prstGeom>
          <a:ln>
            <a:solidFill>
              <a:schemeClr val="tx1"/>
            </a:solidFill>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18" name="矩形 17"/>
          <p:cNvSpPr/>
          <p:nvPr/>
        </p:nvSpPr>
        <p:spPr>
          <a:xfrm>
            <a:off x="4039365" y="2994670"/>
            <a:ext cx="258762" cy="29845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微软雅黑" panose="020B0503020204020204" pitchFamily="34" charset="-122"/>
              <a:ea typeface="微软雅黑" panose="020B0503020204020204" pitchFamily="34" charset="-122"/>
            </a:endParaRPr>
          </a:p>
        </p:txBody>
      </p:sp>
      <p:sp>
        <p:nvSpPr>
          <p:cNvPr id="19" name="TextBox 48"/>
          <p:cNvSpPr txBox="1"/>
          <p:nvPr/>
        </p:nvSpPr>
        <p:spPr>
          <a:xfrm>
            <a:off x="2773784" y="4149377"/>
            <a:ext cx="588048"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en-US" altLang="zh-CN" sz="1200" dirty="0">
                <a:latin typeface="微软雅黑" panose="020B0503020204020204" pitchFamily="34" charset="-122"/>
                <a:ea typeface="微软雅黑" panose="020B0503020204020204" pitchFamily="34" charset="-122"/>
              </a:rPr>
              <a:t>CMEWTI</a:t>
            </a:r>
            <a:endParaRPr lang="zh-CN" altLang="en-US" sz="1200" dirty="0">
              <a:latin typeface="微软雅黑" panose="020B0503020204020204" pitchFamily="34" charset="-122"/>
              <a:ea typeface="微软雅黑" panose="020B0503020204020204" pitchFamily="34" charset="-122"/>
            </a:endParaRPr>
          </a:p>
        </p:txBody>
      </p:sp>
      <p:cxnSp>
        <p:nvCxnSpPr>
          <p:cNvPr id="20" name="肘形连接符 19"/>
          <p:cNvCxnSpPr>
            <a:stCxn id="19" idx="0"/>
            <a:endCxn id="18" idx="1"/>
          </p:cNvCxnSpPr>
          <p:nvPr/>
        </p:nvCxnSpPr>
        <p:spPr>
          <a:xfrm rot="5400000" flipH="1" flipV="1">
            <a:off x="3050845" y="3160858"/>
            <a:ext cx="1005482" cy="971557"/>
          </a:xfrm>
          <a:prstGeom prst="bentConnector2">
            <a:avLst/>
          </a:prstGeom>
          <a:ln>
            <a:solidFill>
              <a:schemeClr val="tx1"/>
            </a:solidFill>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41" name="矩形 40"/>
          <p:cNvSpPr/>
          <p:nvPr/>
        </p:nvSpPr>
        <p:spPr>
          <a:xfrm>
            <a:off x="4719356" y="3293119"/>
            <a:ext cx="260350" cy="28798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微软雅黑" panose="020B0503020204020204" pitchFamily="34" charset="-122"/>
              <a:ea typeface="微软雅黑" panose="020B0503020204020204" pitchFamily="34" charset="-122"/>
            </a:endParaRPr>
          </a:p>
        </p:txBody>
      </p:sp>
      <p:cxnSp>
        <p:nvCxnSpPr>
          <p:cNvPr id="42" name="直接箭头连接符 41"/>
          <p:cNvCxnSpPr>
            <a:stCxn id="43" idx="0"/>
            <a:endCxn id="41" idx="2"/>
          </p:cNvCxnSpPr>
          <p:nvPr/>
        </p:nvCxnSpPr>
        <p:spPr>
          <a:xfrm flipH="1" flipV="1">
            <a:off x="4849531" y="3581100"/>
            <a:ext cx="890" cy="568276"/>
          </a:xfrm>
          <a:prstGeom prst="straightConnector1">
            <a:avLst/>
          </a:prstGeom>
          <a:ln w="28575">
            <a:solidFill>
              <a:srgbClr val="C00000"/>
            </a:solidFill>
            <a:headEnd type="none" w="med" len="med"/>
            <a:tailEnd type="triangle" w="lg" len="lg"/>
          </a:ln>
        </p:spPr>
        <p:style>
          <a:lnRef idx="3">
            <a:schemeClr val="accent4"/>
          </a:lnRef>
          <a:fillRef idx="0">
            <a:schemeClr val="accent4"/>
          </a:fillRef>
          <a:effectRef idx="2">
            <a:schemeClr val="accent4"/>
          </a:effectRef>
          <a:fontRef idx="minor">
            <a:schemeClr val="tx1"/>
          </a:fontRef>
        </p:style>
      </p:cxnSp>
      <p:sp>
        <p:nvSpPr>
          <p:cNvPr id="43" name="TextBox 45"/>
          <p:cNvSpPr txBox="1"/>
          <p:nvPr/>
        </p:nvSpPr>
        <p:spPr>
          <a:xfrm>
            <a:off x="4553558" y="4149376"/>
            <a:ext cx="593725" cy="46166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altLang="zh-CN" sz="1200" dirty="0">
                <a:latin typeface="微软雅黑" pitchFamily="34" charset="-122"/>
                <a:ea typeface="微软雅黑" pitchFamily="34" charset="-122"/>
              </a:rPr>
              <a:t>INE</a:t>
            </a:r>
          </a:p>
          <a:p>
            <a:pPr algn="ctr">
              <a:defRPr/>
            </a:pPr>
            <a:r>
              <a:rPr lang="en-US" altLang="zh-CN" sz="1200" dirty="0">
                <a:latin typeface="微软雅黑" pitchFamily="34" charset="-122"/>
                <a:ea typeface="微软雅黑" pitchFamily="34" charset="-122"/>
              </a:rPr>
              <a:t>SC</a:t>
            </a:r>
            <a:endParaRPr lang="zh-CN" altLang="en-US" sz="1200" dirty="0">
              <a:latin typeface="微软雅黑" panose="020B0503020204020204" pitchFamily="34" charset="-122"/>
              <a:ea typeface="微软雅黑" panose="020B0503020204020204" pitchFamily="34" charset="-122"/>
            </a:endParaRPr>
          </a:p>
        </p:txBody>
      </p:sp>
      <p:cxnSp>
        <p:nvCxnSpPr>
          <p:cNvPr id="49" name="直接箭头连接符 48"/>
          <p:cNvCxnSpPr>
            <a:stCxn id="50" idx="0"/>
            <a:endCxn id="51" idx="2"/>
          </p:cNvCxnSpPr>
          <p:nvPr/>
        </p:nvCxnSpPr>
        <p:spPr>
          <a:xfrm flipV="1">
            <a:off x="7553325" y="3248668"/>
            <a:ext cx="0" cy="870423"/>
          </a:xfrm>
          <a:prstGeom prst="straightConnector1">
            <a:avLst/>
          </a:prstGeom>
          <a:ln>
            <a:solidFill>
              <a:schemeClr val="tx1"/>
            </a:solidFill>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50" name="TextBox 42"/>
          <p:cNvSpPr txBox="1"/>
          <p:nvPr/>
        </p:nvSpPr>
        <p:spPr>
          <a:xfrm>
            <a:off x="7251960" y="4119091"/>
            <a:ext cx="602729"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en-US" altLang="zh-CN" sz="1200" dirty="0">
                <a:latin typeface="微软雅黑" pitchFamily="34" charset="-122"/>
                <a:ea typeface="微软雅黑" pitchFamily="34" charset="-122"/>
              </a:rPr>
              <a:t>MCX</a:t>
            </a:r>
          </a:p>
          <a:p>
            <a:pPr algn="ctr">
              <a:defRPr/>
            </a:pPr>
            <a:r>
              <a:rPr lang="en-US" altLang="zh-CN" sz="1200" dirty="0">
                <a:latin typeface="微软雅黑" pitchFamily="34" charset="-122"/>
                <a:ea typeface="微软雅黑" pitchFamily="34" charset="-122"/>
              </a:rPr>
              <a:t>WTI</a:t>
            </a:r>
            <a:endParaRPr lang="zh-CN" altLang="en-US" sz="1200" dirty="0">
              <a:latin typeface="微软雅黑" panose="020B0503020204020204" pitchFamily="34" charset="-122"/>
              <a:ea typeface="微软雅黑" panose="020B0503020204020204" pitchFamily="34" charset="-122"/>
            </a:endParaRPr>
          </a:p>
        </p:txBody>
      </p:sp>
      <p:sp>
        <p:nvSpPr>
          <p:cNvPr id="51" name="矩形 50"/>
          <p:cNvSpPr/>
          <p:nvPr/>
        </p:nvSpPr>
        <p:spPr>
          <a:xfrm>
            <a:off x="7423150" y="2994670"/>
            <a:ext cx="260350" cy="25399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微软雅黑" panose="020B0503020204020204" pitchFamily="34" charset="-122"/>
              <a:ea typeface="微软雅黑" panose="020B0503020204020204" pitchFamily="34" charset="-122"/>
            </a:endParaRPr>
          </a:p>
        </p:txBody>
      </p:sp>
      <p:sp>
        <p:nvSpPr>
          <p:cNvPr id="56" name="TextBox 24"/>
          <p:cNvSpPr txBox="1"/>
          <p:nvPr/>
        </p:nvSpPr>
        <p:spPr>
          <a:xfrm>
            <a:off x="8156054" y="4119091"/>
            <a:ext cx="809122"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a:defRPr lang="zh-CN"/>
            </a:defPPr>
            <a:lvl1pPr algn="ctr">
              <a:defRPr sz="16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defRPr/>
            </a:pPr>
            <a:r>
              <a:rPr lang="en-US" altLang="zh-CN" sz="1200" dirty="0">
                <a:latin typeface="微软雅黑" pitchFamily="34" charset="-122"/>
                <a:ea typeface="微软雅黑" pitchFamily="34" charset="-122"/>
              </a:rPr>
              <a:t>TOCOM</a:t>
            </a:r>
          </a:p>
          <a:p>
            <a:pPr>
              <a:defRPr/>
            </a:pPr>
            <a:r>
              <a:rPr lang="en-US" altLang="zh-CN" sz="1200" dirty="0">
                <a:latin typeface="微软雅黑" pitchFamily="34" charset="-122"/>
                <a:ea typeface="微软雅黑" pitchFamily="34" charset="-122"/>
              </a:rPr>
              <a:t>MECO</a:t>
            </a:r>
            <a:endParaRPr lang="zh-CN" altLang="en-US" sz="1200" dirty="0">
              <a:latin typeface="微软雅黑" panose="020B0503020204020204" pitchFamily="34" charset="-122"/>
              <a:ea typeface="微软雅黑" panose="020B0503020204020204" pitchFamily="34" charset="-122"/>
            </a:endParaRPr>
          </a:p>
        </p:txBody>
      </p:sp>
      <p:cxnSp>
        <p:nvCxnSpPr>
          <p:cNvPr id="57" name="直接箭头连接符 56"/>
          <p:cNvCxnSpPr>
            <a:stCxn id="56" idx="0"/>
            <a:endCxn id="58" idx="2"/>
          </p:cNvCxnSpPr>
          <p:nvPr/>
        </p:nvCxnSpPr>
        <p:spPr>
          <a:xfrm flipH="1" flipV="1">
            <a:off x="8553159" y="3540767"/>
            <a:ext cx="7456" cy="578324"/>
          </a:xfrm>
          <a:prstGeom prst="straightConnector1">
            <a:avLst/>
          </a:prstGeom>
          <a:ln>
            <a:solidFill>
              <a:schemeClr val="tx1"/>
            </a:solidFill>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58" name="矩形 57"/>
          <p:cNvSpPr/>
          <p:nvPr/>
        </p:nvSpPr>
        <p:spPr>
          <a:xfrm>
            <a:off x="8422984" y="3248668"/>
            <a:ext cx="260350" cy="29209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latin typeface="微软雅黑" panose="020B0503020204020204" pitchFamily="34" charset="-122"/>
              <a:ea typeface="微软雅黑" panose="020B0503020204020204" pitchFamily="34" charset="-122"/>
            </a:endParaRPr>
          </a:p>
        </p:txBody>
      </p:sp>
      <p:sp>
        <p:nvSpPr>
          <p:cNvPr id="25" name="TextBox 24"/>
          <p:cNvSpPr txBox="1"/>
          <p:nvPr/>
        </p:nvSpPr>
        <p:spPr>
          <a:xfrm>
            <a:off x="5261799" y="4119092"/>
            <a:ext cx="743496" cy="461665"/>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altLang="zh-CN" sz="1200" dirty="0">
                <a:solidFill>
                  <a:schemeClr val="dk1"/>
                </a:solidFill>
                <a:latin typeface="微软雅黑" pitchFamily="34" charset="-122"/>
                <a:ea typeface="微软雅黑" pitchFamily="34" charset="-122"/>
              </a:rPr>
              <a:t>ICE</a:t>
            </a:r>
          </a:p>
          <a:p>
            <a:pPr algn="ctr">
              <a:defRPr/>
            </a:pPr>
            <a:r>
              <a:rPr lang="en-US" altLang="zh-CN" sz="1200" dirty="0">
                <a:solidFill>
                  <a:schemeClr val="dk1"/>
                </a:solidFill>
                <a:latin typeface="微软雅黑" pitchFamily="34" charset="-122"/>
                <a:ea typeface="微软雅黑" pitchFamily="34" charset="-122"/>
              </a:rPr>
              <a:t>BRENT</a:t>
            </a:r>
            <a:endParaRPr lang="zh-CN" altLang="en-US" sz="1200" dirty="0">
              <a:solidFill>
                <a:schemeClr val="dk1"/>
              </a:solidFill>
              <a:latin typeface="微软雅黑" pitchFamily="34" charset="-122"/>
              <a:ea typeface="微软雅黑" pitchFamily="34" charset="-122"/>
            </a:endParaRPr>
          </a:p>
        </p:txBody>
      </p:sp>
      <p:cxnSp>
        <p:nvCxnSpPr>
          <p:cNvPr id="26" name="肘形连接符 36"/>
          <p:cNvCxnSpPr/>
          <p:nvPr/>
        </p:nvCxnSpPr>
        <p:spPr>
          <a:xfrm rot="16200000" flipV="1">
            <a:off x="4441005" y="3031648"/>
            <a:ext cx="1323760" cy="914194"/>
          </a:xfrm>
          <a:prstGeom prst="bentConnector3">
            <a:avLst>
              <a:gd name="adj1" fmla="val 96845"/>
            </a:avLst>
          </a:prstGeom>
          <a:ln w="12700">
            <a:solidFill>
              <a:schemeClr val="tx1"/>
            </a:solidFill>
            <a:prstDash val="sysDash"/>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45" name="TextBox 44"/>
          <p:cNvSpPr txBox="1"/>
          <p:nvPr/>
        </p:nvSpPr>
        <p:spPr>
          <a:xfrm>
            <a:off x="1161701" y="4761401"/>
            <a:ext cx="1428760" cy="276999"/>
          </a:xfrm>
          <a:prstGeom prst="rect">
            <a:avLst/>
          </a:prstGeom>
          <a:noFill/>
        </p:spPr>
        <p:txBody>
          <a:bodyPr wrap="square" rtlCol="0">
            <a:spAutoFit/>
          </a:bodyPr>
          <a:lstStyle/>
          <a:p>
            <a:r>
              <a:rPr lang="en-US" altLang="zh-CN" sz="1200" b="1" dirty="0" smtClean="0"/>
              <a:t>2016</a:t>
            </a:r>
            <a:r>
              <a:rPr lang="zh-CN" altLang="en-US" sz="1200" b="1" dirty="0" smtClean="0"/>
              <a:t>年</a:t>
            </a:r>
            <a:r>
              <a:rPr lang="en-US" altLang="zh-CN" sz="1200" b="1" dirty="0" smtClean="0"/>
              <a:t>3</a:t>
            </a:r>
            <a:r>
              <a:rPr lang="zh-CN" altLang="en-US" sz="1200" b="1" dirty="0" smtClean="0"/>
              <a:t>月合约起</a:t>
            </a:r>
            <a:endParaRPr lang="zh-CN" altLang="en-US" sz="1200" b="1" dirty="0"/>
          </a:p>
        </p:txBody>
      </p:sp>
    </p:spTree>
    <p:extLst>
      <p:ext uri="{BB962C8B-B14F-4D97-AF65-F5344CB8AC3E}">
        <p14:creationId xmlns:p14="http://schemas.microsoft.com/office/powerpoint/2010/main" val="949977409"/>
      </p:ext>
    </p:extLst>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lang="zh-CN" altLang="en-US" sz="2800" b="1" dirty="0"/>
          </a:p>
        </p:txBody>
      </p:sp>
      <p:sp>
        <p:nvSpPr>
          <p:cNvPr id="2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a:solidFill>
                  <a:srgbClr val="00205B"/>
                </a:solidFill>
                <a:latin typeface="+mn-lt"/>
                <a:ea typeface="+mn-ea"/>
                <a:cs typeface="+mn-cs"/>
                <a:sym typeface="Franklin Gothic Book"/>
              </a:rPr>
              <a:t>保税交割</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sp>
        <p:nvSpPr>
          <p:cNvPr id="5" name="内容占位符 2"/>
          <p:cNvSpPr txBox="1">
            <a:spLocks/>
          </p:cNvSpPr>
          <p:nvPr/>
        </p:nvSpPr>
        <p:spPr>
          <a:xfrm>
            <a:off x="476220" y="1200920"/>
            <a:ext cx="7981980" cy="305675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0" marR="0" indent="0" algn="ctr" defTabSz="914400" rtl="0" latinLnBrk="0">
              <a:lnSpc>
                <a:spcPct val="100000"/>
              </a:lnSpc>
              <a:spcBef>
                <a:spcPts val="300"/>
              </a:spcBef>
              <a:spcAft>
                <a:spcPts val="0"/>
              </a:spcAft>
              <a:buClrTx/>
              <a:buSzTx/>
              <a:buFontTx/>
              <a:buNone/>
              <a:tabLst/>
              <a:defRPr sz="1900" b="1" i="0" u="none" strike="noStrike" cap="none" spc="0" baseline="0">
                <a:ln>
                  <a:noFill/>
                </a:ln>
                <a:solidFill>
                  <a:srgbClr val="595959"/>
                </a:solidFill>
                <a:uFillTx/>
                <a:latin typeface="+mj-lt"/>
                <a:ea typeface="微软雅黑" panose="020B0503020204020204" pitchFamily="34" charset="-122"/>
                <a:cs typeface="+mj-cs"/>
                <a:sym typeface="Helvetica"/>
              </a:defRPr>
            </a:lvl1pPr>
            <a:lvl2pPr marL="370286" marR="0" indent="0" algn="ctr" defTabSz="914400" rtl="0" latinLnBrk="0">
              <a:lnSpc>
                <a:spcPct val="100000"/>
              </a:lnSpc>
              <a:spcBef>
                <a:spcPts val="300"/>
              </a:spcBef>
              <a:spcAft>
                <a:spcPts val="0"/>
              </a:spcAft>
              <a:buClrTx/>
              <a:buSzPct val="100000"/>
              <a:buFontTx/>
              <a:buNone/>
              <a:tabLst/>
              <a:defRPr sz="1600" b="1" i="0" u="none" strike="noStrike" cap="none" spc="0" baseline="0">
                <a:ln>
                  <a:noFill/>
                </a:ln>
                <a:solidFill>
                  <a:srgbClr val="595959"/>
                </a:solidFill>
                <a:uFillTx/>
                <a:latin typeface="+mj-lt"/>
                <a:ea typeface="+mj-ea"/>
                <a:cs typeface="+mj-cs"/>
                <a:sym typeface="Helvetica"/>
              </a:defRPr>
            </a:lvl2pPr>
            <a:lvl3pPr marL="740573" marR="0" indent="0" algn="ctr" defTabSz="914400" rtl="0" latinLnBrk="0">
              <a:lnSpc>
                <a:spcPct val="100000"/>
              </a:lnSpc>
              <a:spcBef>
                <a:spcPts val="300"/>
              </a:spcBef>
              <a:spcAft>
                <a:spcPts val="0"/>
              </a:spcAft>
              <a:buClrTx/>
              <a:buSzPct val="100000"/>
              <a:buFontTx/>
              <a:buNone/>
              <a:tabLst/>
              <a:defRPr sz="1500" b="1" i="0" u="none" strike="noStrike" cap="none" spc="0" baseline="0">
                <a:ln>
                  <a:noFill/>
                </a:ln>
                <a:solidFill>
                  <a:srgbClr val="595959"/>
                </a:solidFill>
                <a:uFillTx/>
                <a:latin typeface="+mj-lt"/>
                <a:ea typeface="+mj-ea"/>
                <a:cs typeface="+mj-cs"/>
                <a:sym typeface="Helvetica"/>
              </a:defRPr>
            </a:lvl3pPr>
            <a:lvl4pPr marL="1110859"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4pPr>
            <a:lvl5pPr marL="1481145"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5pPr>
            <a:lvl6pPr marL="1851431"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6pPr>
            <a:lvl7pPr marL="2221718"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7pPr>
            <a:lvl8pPr marL="2592004"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8pPr>
            <a:lvl9pPr marL="2962290"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9pPr>
          </a:lstStyle>
          <a:p>
            <a:pPr marL="342900" indent="-342900" algn="l" defTabSz="740573" hangingPunct="1">
              <a:spcBef>
                <a:spcPct val="50000"/>
              </a:spcBef>
              <a:buFont typeface="Arial" panose="020B0604020202020204" pitchFamily="34" charset="0"/>
              <a:buChar char="•"/>
              <a:tabLst>
                <a:tab pos="6901725" algn="r"/>
              </a:tabLst>
              <a:defRPr/>
            </a:pPr>
            <a:r>
              <a:rPr lang="zh-CN" altLang="en-US" sz="1400" dirty="0" smtClean="0">
                <a:latin typeface="微软雅黑" pitchFamily="34" charset="-122"/>
              </a:rPr>
              <a:t>保税交割是指以海关特殊监管区域或保税监管场所内处于保税监管状态的，期货合约所载商品作为交割标的物进行实物交割的过程。</a:t>
            </a:r>
            <a:endParaRPr lang="en-US" altLang="zh-CN" sz="1400" dirty="0" smtClean="0">
              <a:latin typeface="微软雅黑" pitchFamily="34" charset="-122"/>
            </a:endParaRPr>
          </a:p>
          <a:p>
            <a:pPr marL="342900" indent="-342900" algn="l" defTabSz="740573" hangingPunct="1">
              <a:spcBef>
                <a:spcPct val="50000"/>
              </a:spcBef>
              <a:buFont typeface="Arial" panose="020B0604020202020204" pitchFamily="34" charset="0"/>
              <a:buChar char="•"/>
              <a:tabLst>
                <a:tab pos="6901725" algn="r"/>
              </a:tabLst>
              <a:defRPr/>
            </a:pPr>
            <a:endParaRPr lang="en-US" altLang="zh-CN" sz="1400" dirty="0" smtClean="0">
              <a:latin typeface="微软雅黑" pitchFamily="34" charset="-122"/>
            </a:endParaRPr>
          </a:p>
          <a:p>
            <a:pPr marL="342900" indent="-342900" algn="l" defTabSz="740573" hangingPunct="1">
              <a:spcBef>
                <a:spcPct val="50000"/>
              </a:spcBef>
              <a:buFont typeface="Arial" panose="020B0604020202020204" pitchFamily="34" charset="0"/>
              <a:buChar char="•"/>
              <a:tabLst>
                <a:tab pos="6901725" algn="r"/>
              </a:tabLst>
              <a:defRPr/>
            </a:pPr>
            <a:r>
              <a:rPr lang="zh-CN" altLang="en-US" sz="1400" dirty="0" smtClean="0">
                <a:latin typeface="微软雅黑" pitchFamily="34" charset="-122"/>
              </a:rPr>
              <a:t>狭义上的保税交割是保税仓单货权、票据、货款转移的过程。广义上的保税交割还包括保税原油出库 和入库。</a:t>
            </a:r>
            <a:endParaRPr lang="en-US" altLang="zh-CN" sz="1400" dirty="0" smtClean="0">
              <a:latin typeface="微软雅黑" pitchFamily="34" charset="-122"/>
            </a:endParaRPr>
          </a:p>
          <a:p>
            <a:pPr marL="342900" indent="-342900" algn="l" defTabSz="740573" hangingPunct="1">
              <a:spcBef>
                <a:spcPct val="50000"/>
              </a:spcBef>
              <a:buFont typeface="Arial" panose="020B0604020202020204" pitchFamily="34" charset="0"/>
              <a:buChar char="•"/>
              <a:tabLst>
                <a:tab pos="6901725" algn="r"/>
              </a:tabLst>
              <a:defRPr/>
            </a:pPr>
            <a:endParaRPr lang="en-US" altLang="zh-CN" sz="1400" dirty="0" smtClean="0">
              <a:latin typeface="微软雅黑" pitchFamily="34" charset="-122"/>
            </a:endParaRPr>
          </a:p>
          <a:p>
            <a:pPr marL="342900" indent="-342900" algn="l" defTabSz="740573" hangingPunct="1">
              <a:spcBef>
                <a:spcPct val="50000"/>
              </a:spcBef>
              <a:buFont typeface="Arial" panose="020B0604020202020204" pitchFamily="34" charset="0"/>
              <a:buChar char="•"/>
              <a:tabLst>
                <a:tab pos="6901725" algn="r"/>
              </a:tabLst>
              <a:defRPr/>
            </a:pPr>
            <a:r>
              <a:rPr lang="zh-CN" altLang="en-US" sz="1400" dirty="0" smtClean="0">
                <a:latin typeface="微软雅黑" pitchFamily="34" charset="-122"/>
                <a:sym typeface="Franklin Gothic Book"/>
              </a:rPr>
              <a:t>参与保税交割与进口资质没有直接关系</a:t>
            </a:r>
            <a:r>
              <a:rPr lang="zh-CN" altLang="en-US" sz="1400" dirty="0" smtClean="0">
                <a:solidFill>
                  <a:srgbClr val="00205B"/>
                </a:solidFill>
                <a:sym typeface="Franklin Gothic Book"/>
              </a:rPr>
              <a:t>。</a:t>
            </a:r>
            <a:r>
              <a:rPr lang="zh-CN" altLang="en-US" sz="1400" dirty="0" smtClean="0">
                <a:latin typeface="微软雅黑" pitchFamily="34" charset="-122"/>
              </a:rPr>
              <a:t>原油保税交割、原油进口、原油境内流通有不同的管理办法和资质要求。</a:t>
            </a:r>
            <a:endParaRPr lang="en-US" altLang="zh-CN" sz="1400" dirty="0" smtClean="0">
              <a:latin typeface="微软雅黑" pitchFamily="34" charset="-122"/>
            </a:endParaRPr>
          </a:p>
          <a:p>
            <a:pPr marL="342900" indent="-342900" algn="l" defTabSz="740573" hangingPunct="1">
              <a:spcBef>
                <a:spcPct val="50000"/>
              </a:spcBef>
              <a:buFont typeface="Arial" panose="020B0604020202020204" pitchFamily="34" charset="0"/>
              <a:buChar char="•"/>
              <a:tabLst>
                <a:tab pos="6901725" algn="r"/>
              </a:tabLst>
              <a:defRPr/>
            </a:pPr>
            <a:endParaRPr lang="en-US" altLang="zh-CN" sz="1400" dirty="0" smtClean="0">
              <a:latin typeface="微软雅黑" pitchFamily="34" charset="-122"/>
            </a:endParaRPr>
          </a:p>
          <a:p>
            <a:pPr marL="342900" indent="-342900" algn="l" defTabSz="740573" hangingPunct="1">
              <a:spcBef>
                <a:spcPct val="50000"/>
              </a:spcBef>
              <a:buFont typeface="Arial" panose="020B0604020202020204" pitchFamily="34" charset="0"/>
              <a:buChar char="•"/>
              <a:tabLst>
                <a:tab pos="6901725" algn="r"/>
              </a:tabLst>
              <a:defRPr/>
            </a:pPr>
            <a:r>
              <a:rPr lang="zh-CN" altLang="en-US" sz="1400" dirty="0" smtClean="0">
                <a:latin typeface="微软雅黑" pitchFamily="34" charset="-122"/>
              </a:rPr>
              <a:t>保税交割后需要进口的，遵循国家原油进口相关管理办法。</a:t>
            </a:r>
            <a:endParaRPr lang="zh-CN" altLang="en-US" sz="1400" dirty="0"/>
          </a:p>
        </p:txBody>
      </p:sp>
      <p:pic>
        <p:nvPicPr>
          <p:cNvPr id="6" name="image6.png" descr="logo.psd"/>
          <p:cNvPicPr/>
          <p:nvPr/>
        </p:nvPicPr>
        <p:blipFill>
          <a:blip r:embed="rId3" cstate="print">
            <a:extLst/>
          </a:blip>
          <a:stretch>
            <a:fillRect/>
          </a:stretch>
        </p:blipFill>
        <p:spPr>
          <a:xfrm>
            <a:off x="-43449" y="4043719"/>
            <a:ext cx="1529350" cy="707185"/>
          </a:xfrm>
          <a:prstGeom prst="rect">
            <a:avLst/>
          </a:prstGeom>
          <a:ln w="12700">
            <a:miter lim="400000"/>
          </a:ln>
        </p:spPr>
      </p:pic>
      <p:sp>
        <p:nvSpPr>
          <p:cNvPr id="7"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612383590"/>
      </p:ext>
    </p:extLst>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合约要点</a:t>
            </a:r>
            <a:endParaRPr lang="zh-CN" altLang="en-US" sz="2800" b="1" dirty="0"/>
          </a:p>
        </p:txBody>
      </p:sp>
      <p:sp>
        <p:nvSpPr>
          <p:cNvPr id="24" name="文本占位符 37"/>
          <p:cNvSpPr txBox="1">
            <a:spLocks/>
          </p:cNvSpPr>
          <p:nvPr/>
        </p:nvSpPr>
        <p:spPr>
          <a:xfrm>
            <a:off x="476220" y="642922"/>
            <a:ext cx="7643814" cy="300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20000"/>
          </a:bodyPr>
          <a:lstStyle/>
          <a:p>
            <a:pPr hangingPunct="1">
              <a:spcBef>
                <a:spcPts val="300"/>
              </a:spcBef>
            </a:pPr>
            <a:r>
              <a:rPr lang="zh-CN" altLang="en-US" sz="1900" b="1" dirty="0">
                <a:solidFill>
                  <a:srgbClr val="00205B"/>
                </a:solidFill>
                <a:latin typeface="+mn-lt"/>
                <a:ea typeface="+mn-ea"/>
                <a:cs typeface="+mn-cs"/>
                <a:sym typeface="Franklin Gothic Book"/>
              </a:rPr>
              <a:t>保税交割</a:t>
            </a:r>
            <a:endParaRPr kumimoji="0" lang="zh-CN" altLang="en-US" sz="1900" b="1" i="0" u="none" strike="noStrike" kern="0" cap="none" spc="0" normalizeH="0" baseline="0" noProof="0" dirty="0" smtClean="0">
              <a:ln>
                <a:noFill/>
              </a:ln>
              <a:solidFill>
                <a:srgbClr val="00205B"/>
              </a:solidFill>
              <a:effectLst/>
              <a:uLnTx/>
              <a:uFillTx/>
              <a:latin typeface="+mn-lt"/>
              <a:ea typeface="+mn-ea"/>
              <a:cs typeface="+mn-cs"/>
              <a:sym typeface="Franklin Gothic Book"/>
            </a:endParaRPr>
          </a:p>
        </p:txBody>
      </p:sp>
      <p:grpSp>
        <p:nvGrpSpPr>
          <p:cNvPr id="86" name="组合 85"/>
          <p:cNvGrpSpPr/>
          <p:nvPr/>
        </p:nvGrpSpPr>
        <p:grpSpPr>
          <a:xfrm>
            <a:off x="654256" y="1145917"/>
            <a:ext cx="7638363" cy="3633802"/>
            <a:chOff x="935856" y="1124744"/>
            <a:chExt cx="8208912" cy="4955360"/>
          </a:xfrm>
        </p:grpSpPr>
        <p:grpSp>
          <p:nvGrpSpPr>
            <p:cNvPr id="87" name="组合 15"/>
            <p:cNvGrpSpPr/>
            <p:nvPr/>
          </p:nvGrpSpPr>
          <p:grpSpPr>
            <a:xfrm>
              <a:off x="935856" y="1124744"/>
              <a:ext cx="7632840" cy="2579096"/>
              <a:chOff x="1079872" y="1052736"/>
              <a:chExt cx="7632840" cy="2579096"/>
            </a:xfrm>
          </p:grpSpPr>
          <p:grpSp>
            <p:nvGrpSpPr>
              <p:cNvPr id="101" name="组合 100"/>
              <p:cNvGrpSpPr/>
              <p:nvPr/>
            </p:nvGrpSpPr>
            <p:grpSpPr>
              <a:xfrm>
                <a:off x="1079872" y="1052736"/>
                <a:ext cx="2229351" cy="2579095"/>
                <a:chOff x="1079872" y="1052736"/>
                <a:chExt cx="2229351" cy="2579095"/>
              </a:xfrm>
            </p:grpSpPr>
            <p:sp>
              <p:nvSpPr>
                <p:cNvPr id="110" name="任意多边形 109"/>
                <p:cNvSpPr/>
                <p:nvPr/>
              </p:nvSpPr>
              <p:spPr>
                <a:xfrm rot="16200000">
                  <a:off x="326019" y="2225684"/>
                  <a:ext cx="1825201" cy="317496"/>
                </a:xfrm>
                <a:custGeom>
                  <a:avLst/>
                  <a:gdLst>
                    <a:gd name="connsiteX0" fmla="*/ 0 w 1825200"/>
                    <a:gd name="connsiteY0" fmla="*/ 0 h 317496"/>
                    <a:gd name="connsiteX1" fmla="*/ 1825200 w 1825200"/>
                    <a:gd name="connsiteY1" fmla="*/ 0 h 317496"/>
                    <a:gd name="connsiteX2" fmla="*/ 1825200 w 1825200"/>
                    <a:gd name="connsiteY2" fmla="*/ 317496 h 317496"/>
                    <a:gd name="connsiteX3" fmla="*/ 0 w 1825200"/>
                    <a:gd name="connsiteY3" fmla="*/ 317496 h 317496"/>
                    <a:gd name="connsiteX4" fmla="*/ 0 w 1825200"/>
                    <a:gd name="connsiteY4" fmla="*/ 0 h 31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5200" h="317496">
                      <a:moveTo>
                        <a:pt x="0" y="0"/>
                      </a:moveTo>
                      <a:lnTo>
                        <a:pt x="1825200" y="0"/>
                      </a:lnTo>
                      <a:lnTo>
                        <a:pt x="1825200" y="317496"/>
                      </a:lnTo>
                      <a:lnTo>
                        <a:pt x="0" y="3174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vert" wrap="square" lIns="0" tIns="0" rIns="280014" bIns="0" numCol="1" spcCol="1270" anchor="t" anchorCtr="0">
                  <a:noAutofit/>
                </a:bodyPr>
                <a:lstStyle/>
                <a:p>
                  <a:pPr lvl="0" algn="r" defTabSz="800100">
                    <a:lnSpc>
                      <a:spcPct val="90000"/>
                    </a:lnSpc>
                    <a:spcBef>
                      <a:spcPct val="0"/>
                    </a:spcBef>
                    <a:spcAft>
                      <a:spcPct val="35000"/>
                    </a:spcAft>
                  </a:pPr>
                  <a:r>
                    <a:rPr lang="zh-CN" altLang="en-US" sz="1100" b="1" kern="1200" dirty="0" smtClean="0">
                      <a:latin typeface="微软雅黑" pitchFamily="34" charset="-122"/>
                      <a:ea typeface="微软雅黑" pitchFamily="34" charset="-122"/>
                    </a:rPr>
                    <a:t>交割单位</a:t>
                  </a:r>
                  <a:endParaRPr lang="zh-CN" altLang="en-US" sz="1100" b="1" kern="1200" dirty="0">
                    <a:latin typeface="微软雅黑" pitchFamily="34" charset="-122"/>
                    <a:ea typeface="微软雅黑" pitchFamily="34" charset="-122"/>
                  </a:endParaRPr>
                </a:p>
              </p:txBody>
            </p:sp>
            <p:sp>
              <p:nvSpPr>
                <p:cNvPr id="111" name="任意多边形 110"/>
                <p:cNvSpPr/>
                <p:nvPr/>
              </p:nvSpPr>
              <p:spPr>
                <a:xfrm>
                  <a:off x="1509223" y="1471829"/>
                  <a:ext cx="1800000" cy="2160002"/>
                </a:xfrm>
                <a:custGeom>
                  <a:avLst/>
                  <a:gdLst>
                    <a:gd name="connsiteX0" fmla="*/ 0 w 1581470"/>
                    <a:gd name="connsiteY0" fmla="*/ 0 h 1825200"/>
                    <a:gd name="connsiteX1" fmla="*/ 1581470 w 1581470"/>
                    <a:gd name="connsiteY1" fmla="*/ 0 h 1825200"/>
                    <a:gd name="connsiteX2" fmla="*/ 1581470 w 1581470"/>
                    <a:gd name="connsiteY2" fmla="*/ 1825200 h 1825200"/>
                    <a:gd name="connsiteX3" fmla="*/ 0 w 1581470"/>
                    <a:gd name="connsiteY3" fmla="*/ 1825200 h 1825200"/>
                    <a:gd name="connsiteX4" fmla="*/ 0 w 1581470"/>
                    <a:gd name="connsiteY4" fmla="*/ 0 h 182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1470" h="1825200">
                      <a:moveTo>
                        <a:pt x="0" y="0"/>
                      </a:moveTo>
                      <a:lnTo>
                        <a:pt x="1581470" y="0"/>
                      </a:lnTo>
                      <a:lnTo>
                        <a:pt x="1581470" y="1825200"/>
                      </a:lnTo>
                      <a:lnTo>
                        <a:pt x="0" y="1825200"/>
                      </a:lnTo>
                      <a:lnTo>
                        <a:pt x="0" y="0"/>
                      </a:lnTo>
                      <a:close/>
                    </a:path>
                  </a:pathLst>
                </a:custGeom>
                <a:solidFill>
                  <a:srgbClr val="99CCFF"/>
                </a:solidFill>
                <a:ln>
                  <a:noFill/>
                </a:ln>
              </p:spPr>
              <p:style>
                <a:lnRef idx="1">
                  <a:schemeClr val="accent6"/>
                </a:lnRef>
                <a:fillRef idx="3">
                  <a:schemeClr val="accent6"/>
                </a:fillRef>
                <a:effectRef idx="2">
                  <a:schemeClr val="accent6"/>
                </a:effectRef>
                <a:fontRef idx="minor">
                  <a:schemeClr val="lt1"/>
                </a:fontRef>
              </p:style>
              <p:txBody>
                <a:bodyPr vert="horz" rtlCol="0" anchor="ctr"/>
                <a:lstStyle/>
                <a:p>
                  <a:pPr marL="108000" lvl="1"/>
                  <a:r>
                    <a:rPr lang="en-US" altLang="zh-CN" sz="1100" dirty="0" smtClean="0">
                      <a:solidFill>
                        <a:schemeClr val="tx1"/>
                      </a:solidFill>
                      <a:latin typeface="微软雅黑" pitchFamily="34" charset="-122"/>
                      <a:ea typeface="微软雅黑" pitchFamily="34" charset="-122"/>
                    </a:rPr>
                    <a:t>1000</a:t>
                  </a:r>
                  <a:r>
                    <a:rPr lang="zh-CN" altLang="en-US" sz="1100" dirty="0" smtClean="0">
                      <a:solidFill>
                        <a:schemeClr val="tx1"/>
                      </a:solidFill>
                      <a:latin typeface="微软雅黑" pitchFamily="34" charset="-122"/>
                      <a:ea typeface="微软雅黑" pitchFamily="34" charset="-122"/>
                    </a:rPr>
                    <a:t>桶</a:t>
                  </a:r>
                  <a:endParaRPr lang="zh-CN" altLang="en-US" sz="1100" dirty="0">
                    <a:solidFill>
                      <a:schemeClr val="tx1"/>
                    </a:solidFill>
                    <a:latin typeface="微软雅黑" pitchFamily="34" charset="-122"/>
                    <a:ea typeface="微软雅黑" pitchFamily="34" charset="-122"/>
                  </a:endParaRPr>
                </a:p>
                <a:p>
                  <a:pPr marL="108000" lvl="1"/>
                  <a:r>
                    <a:rPr lang="en-US" altLang="zh-CN" sz="1100" dirty="0" smtClean="0">
                      <a:solidFill>
                        <a:schemeClr val="tx1"/>
                      </a:solidFill>
                      <a:latin typeface="微软雅黑" pitchFamily="34" charset="-122"/>
                      <a:ea typeface="微软雅黑" pitchFamily="34" charset="-122"/>
                    </a:rPr>
                    <a:t>1000</a:t>
                  </a:r>
                  <a:r>
                    <a:rPr lang="zh-CN" altLang="en-US" sz="1100" dirty="0" smtClean="0">
                      <a:solidFill>
                        <a:schemeClr val="tx1"/>
                      </a:solidFill>
                      <a:latin typeface="微软雅黑" pitchFamily="34" charset="-122"/>
                      <a:ea typeface="微软雅黑" pitchFamily="34" charset="-122"/>
                    </a:rPr>
                    <a:t>桶</a:t>
                  </a:r>
                  <a:r>
                    <a:rPr lang="zh-CN" altLang="en-US" sz="1100" dirty="0">
                      <a:solidFill>
                        <a:schemeClr val="tx1"/>
                      </a:solidFill>
                      <a:latin typeface="微软雅黑" pitchFamily="34" charset="-122"/>
                      <a:ea typeface="微软雅黑" pitchFamily="34" charset="-122"/>
                    </a:rPr>
                    <a:t>的整数倍</a:t>
                  </a:r>
                </a:p>
              </p:txBody>
            </p:sp>
            <p:sp>
              <p:nvSpPr>
                <p:cNvPr id="112" name="矩形 111"/>
                <p:cNvSpPr/>
                <p:nvPr/>
              </p:nvSpPr>
              <p:spPr>
                <a:xfrm>
                  <a:off x="1119718" y="1052736"/>
                  <a:ext cx="634993" cy="634993"/>
                </a:xfrm>
                <a:prstGeom prst="rect">
                  <a:avLst/>
                </a:prstGeom>
                <a:blipFill>
                  <a:blip r:embed="rId2" cstate="print">
                    <a:extLst>
                      <a:ext uri="{28A0092B-C50C-407E-A947-70E740481C1C}">
                        <a14:useLocalDpi xmlns:a14="http://schemas.microsoft.com/office/drawing/2010/main" val="0"/>
                      </a:ext>
                    </a:extLst>
                  </a:blip>
                  <a:srcRect/>
                  <a:stretch>
                    <a:fillRect l="-7000" r="-7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grpSp>
            <p:nvGrpSpPr>
              <p:cNvPr id="102" name="组合 101"/>
              <p:cNvGrpSpPr/>
              <p:nvPr/>
            </p:nvGrpSpPr>
            <p:grpSpPr>
              <a:xfrm>
                <a:off x="3588727" y="1052736"/>
                <a:ext cx="2369275" cy="2579096"/>
                <a:chOff x="3588727" y="1052736"/>
                <a:chExt cx="2369275" cy="2579096"/>
              </a:xfrm>
            </p:grpSpPr>
            <p:sp>
              <p:nvSpPr>
                <p:cNvPr id="107" name="任意多边形 106"/>
                <p:cNvSpPr/>
                <p:nvPr/>
              </p:nvSpPr>
              <p:spPr>
                <a:xfrm rot="16200000">
                  <a:off x="2904836" y="2155721"/>
                  <a:ext cx="1825201" cy="457420"/>
                </a:xfrm>
                <a:custGeom>
                  <a:avLst/>
                  <a:gdLst>
                    <a:gd name="connsiteX0" fmla="*/ 0 w 1825200"/>
                    <a:gd name="connsiteY0" fmla="*/ 0 h 317496"/>
                    <a:gd name="connsiteX1" fmla="*/ 1825200 w 1825200"/>
                    <a:gd name="connsiteY1" fmla="*/ 0 h 317496"/>
                    <a:gd name="connsiteX2" fmla="*/ 1825200 w 1825200"/>
                    <a:gd name="connsiteY2" fmla="*/ 317496 h 317496"/>
                    <a:gd name="connsiteX3" fmla="*/ 0 w 1825200"/>
                    <a:gd name="connsiteY3" fmla="*/ 317496 h 317496"/>
                    <a:gd name="connsiteX4" fmla="*/ 0 w 1825200"/>
                    <a:gd name="connsiteY4" fmla="*/ 0 h 31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5200" h="317496">
                      <a:moveTo>
                        <a:pt x="0" y="0"/>
                      </a:moveTo>
                      <a:lnTo>
                        <a:pt x="1825200" y="0"/>
                      </a:lnTo>
                      <a:lnTo>
                        <a:pt x="1825200" y="317496"/>
                      </a:lnTo>
                      <a:lnTo>
                        <a:pt x="0" y="3174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vert" wrap="square" lIns="0" tIns="0" rIns="280014" bIns="-1" numCol="1" spcCol="1270" anchor="t" anchorCtr="0">
                  <a:noAutofit/>
                </a:bodyPr>
                <a:lstStyle/>
                <a:p>
                  <a:pPr lvl="0" algn="ctr" defTabSz="800100">
                    <a:lnSpc>
                      <a:spcPct val="90000"/>
                    </a:lnSpc>
                    <a:spcBef>
                      <a:spcPct val="0"/>
                    </a:spcBef>
                    <a:spcAft>
                      <a:spcPct val="35000"/>
                    </a:spcAft>
                  </a:pPr>
                  <a:r>
                    <a:rPr lang="zh-CN" altLang="en-US" sz="1100" b="1" kern="1200" dirty="0" smtClean="0">
                      <a:latin typeface="微软雅黑" pitchFamily="34" charset="-122"/>
                      <a:ea typeface="微软雅黑" pitchFamily="34" charset="-122"/>
                    </a:rPr>
                    <a:t>最小</a:t>
                  </a:r>
                  <a:endParaRPr lang="en-US" altLang="zh-CN" sz="1100" b="1" kern="1200" dirty="0" smtClean="0">
                    <a:latin typeface="微软雅黑" pitchFamily="34" charset="-122"/>
                    <a:ea typeface="微软雅黑" pitchFamily="34" charset="-122"/>
                  </a:endParaRPr>
                </a:p>
                <a:p>
                  <a:pPr lvl="0" algn="r" defTabSz="800100">
                    <a:lnSpc>
                      <a:spcPct val="90000"/>
                    </a:lnSpc>
                    <a:spcBef>
                      <a:spcPct val="0"/>
                    </a:spcBef>
                    <a:spcAft>
                      <a:spcPct val="35000"/>
                    </a:spcAft>
                  </a:pPr>
                  <a:r>
                    <a:rPr lang="zh-CN" altLang="en-US" sz="1100" b="1" kern="1200" dirty="0" smtClean="0">
                      <a:latin typeface="微软雅黑" pitchFamily="34" charset="-122"/>
                      <a:ea typeface="微软雅黑" pitchFamily="34" charset="-122"/>
                    </a:rPr>
                    <a:t>出入库</a:t>
                  </a:r>
                  <a:endParaRPr lang="zh-CN" altLang="en-US" sz="1100" b="1" kern="1200" dirty="0">
                    <a:latin typeface="微软雅黑" pitchFamily="34" charset="-122"/>
                    <a:ea typeface="微软雅黑" pitchFamily="34" charset="-122"/>
                  </a:endParaRPr>
                </a:p>
              </p:txBody>
            </p:sp>
            <p:sp>
              <p:nvSpPr>
                <p:cNvPr id="108" name="任意多边形 107"/>
                <p:cNvSpPr/>
                <p:nvPr/>
              </p:nvSpPr>
              <p:spPr>
                <a:xfrm>
                  <a:off x="4158001" y="1471832"/>
                  <a:ext cx="1800001" cy="2160000"/>
                </a:xfrm>
                <a:custGeom>
                  <a:avLst/>
                  <a:gdLst>
                    <a:gd name="connsiteX0" fmla="*/ 0 w 1581470"/>
                    <a:gd name="connsiteY0" fmla="*/ 0 h 1825200"/>
                    <a:gd name="connsiteX1" fmla="*/ 1581470 w 1581470"/>
                    <a:gd name="connsiteY1" fmla="*/ 0 h 1825200"/>
                    <a:gd name="connsiteX2" fmla="*/ 1581470 w 1581470"/>
                    <a:gd name="connsiteY2" fmla="*/ 1825200 h 1825200"/>
                    <a:gd name="connsiteX3" fmla="*/ 0 w 1581470"/>
                    <a:gd name="connsiteY3" fmla="*/ 1825200 h 1825200"/>
                    <a:gd name="connsiteX4" fmla="*/ 0 w 1581470"/>
                    <a:gd name="connsiteY4" fmla="*/ 0 h 182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1470" h="1825200">
                      <a:moveTo>
                        <a:pt x="0" y="0"/>
                      </a:moveTo>
                      <a:lnTo>
                        <a:pt x="1581470" y="0"/>
                      </a:lnTo>
                      <a:lnTo>
                        <a:pt x="1581470" y="1825200"/>
                      </a:lnTo>
                      <a:lnTo>
                        <a:pt x="0" y="1825200"/>
                      </a:lnTo>
                      <a:lnTo>
                        <a:pt x="0" y="0"/>
                      </a:lnTo>
                      <a:close/>
                    </a:path>
                  </a:pathLst>
                </a:custGeom>
                <a:solidFill>
                  <a:srgbClr val="99CCFF"/>
                </a:solidFill>
                <a:ln>
                  <a:noFill/>
                </a:ln>
              </p:spPr>
              <p:style>
                <a:lnRef idx="1">
                  <a:schemeClr val="accent6"/>
                </a:lnRef>
                <a:fillRef idx="3">
                  <a:schemeClr val="accent6"/>
                </a:fillRef>
                <a:effectRef idx="2">
                  <a:schemeClr val="accent6"/>
                </a:effectRef>
                <a:fontRef idx="minor">
                  <a:schemeClr val="lt1"/>
                </a:fontRef>
              </p:style>
              <p:txBody>
                <a:bodyPr vert="horz" rtlCol="0" anchor="ctr"/>
                <a:lstStyle/>
                <a:p>
                  <a:pPr marL="108000" lvl="1"/>
                  <a:r>
                    <a:rPr lang="zh-CN" altLang="en-US" sz="1100" dirty="0" smtClean="0">
                      <a:solidFill>
                        <a:schemeClr val="tx1"/>
                      </a:solidFill>
                      <a:latin typeface="微软雅黑" pitchFamily="34" charset="-122"/>
                      <a:ea typeface="微软雅黑" pitchFamily="34" charset="-122"/>
                    </a:rPr>
                    <a:t>最小入库量</a:t>
                  </a:r>
                  <a:r>
                    <a:rPr lang="en-US" altLang="zh-CN" sz="1100" dirty="0" smtClean="0">
                      <a:solidFill>
                        <a:schemeClr val="tx1"/>
                      </a:solidFill>
                      <a:latin typeface="微软雅黑" pitchFamily="34" charset="-122"/>
                      <a:ea typeface="微软雅黑" pitchFamily="34" charset="-122"/>
                    </a:rPr>
                    <a:t>20</a:t>
                  </a:r>
                  <a:r>
                    <a:rPr lang="zh-CN" altLang="en-US" sz="1100" dirty="0" smtClean="0">
                      <a:solidFill>
                        <a:schemeClr val="tx1"/>
                      </a:solidFill>
                      <a:latin typeface="微软雅黑" pitchFamily="34" charset="-122"/>
                      <a:ea typeface="微软雅黑" pitchFamily="34" charset="-122"/>
                    </a:rPr>
                    <a:t>万桶；最小出库量</a:t>
                  </a:r>
                  <a:r>
                    <a:rPr lang="en-US" altLang="zh-CN" sz="1100" dirty="0" smtClean="0">
                      <a:solidFill>
                        <a:schemeClr val="tx1"/>
                      </a:solidFill>
                      <a:latin typeface="微软雅黑" pitchFamily="34" charset="-122"/>
                      <a:ea typeface="微软雅黑" pitchFamily="34" charset="-122"/>
                    </a:rPr>
                    <a:t>20</a:t>
                  </a:r>
                  <a:r>
                    <a:rPr lang="zh-CN" altLang="en-US" sz="1100" dirty="0" smtClean="0">
                      <a:solidFill>
                        <a:schemeClr val="tx1"/>
                      </a:solidFill>
                      <a:latin typeface="微软雅黑" pitchFamily="34" charset="-122"/>
                      <a:ea typeface="微软雅黑" pitchFamily="34" charset="-122"/>
                    </a:rPr>
                    <a:t>万桶，不足</a:t>
                  </a:r>
                  <a:r>
                    <a:rPr lang="en-US" altLang="zh-CN" sz="1100" dirty="0" smtClean="0">
                      <a:solidFill>
                        <a:schemeClr val="tx1"/>
                      </a:solidFill>
                      <a:latin typeface="微软雅黑" pitchFamily="34" charset="-122"/>
                      <a:ea typeface="微软雅黑" pitchFamily="34" charset="-122"/>
                    </a:rPr>
                    <a:t>20</a:t>
                  </a:r>
                  <a:r>
                    <a:rPr lang="zh-CN" altLang="en-US" sz="1100" dirty="0" smtClean="0">
                      <a:solidFill>
                        <a:schemeClr val="tx1"/>
                      </a:solidFill>
                      <a:latin typeface="微软雅黑" pitchFamily="34" charset="-122"/>
                      <a:ea typeface="微软雅黑" pitchFamily="34" charset="-122"/>
                    </a:rPr>
                    <a:t>万桶的，可通过现货等方式凑足</a:t>
                  </a:r>
                </a:p>
              </p:txBody>
            </p:sp>
            <p:sp>
              <p:nvSpPr>
                <p:cNvPr id="109" name="矩形 108"/>
                <p:cNvSpPr/>
                <p:nvPr/>
              </p:nvSpPr>
              <p:spPr>
                <a:xfrm>
                  <a:off x="3768497" y="1052736"/>
                  <a:ext cx="634993" cy="634993"/>
                </a:xfrm>
                <a:prstGeom prst="rect">
                  <a:avLst/>
                </a:prstGeom>
                <a:blipFill>
                  <a:blip r:embed="rId2" cstate="print">
                    <a:extLst>
                      <a:ext uri="{28A0092B-C50C-407E-A947-70E740481C1C}">
                        <a14:useLocalDpi xmlns:a14="http://schemas.microsoft.com/office/drawing/2010/main" val="0"/>
                      </a:ext>
                    </a:extLst>
                  </a:blip>
                  <a:srcRect/>
                  <a:stretch>
                    <a:fillRect l="-7000" r="-7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grpSp>
          <p:grpSp>
            <p:nvGrpSpPr>
              <p:cNvPr id="103" name="组合 102"/>
              <p:cNvGrpSpPr/>
              <p:nvPr/>
            </p:nvGrpSpPr>
            <p:grpSpPr>
              <a:xfrm>
                <a:off x="6411360" y="1052736"/>
                <a:ext cx="2301352" cy="2579096"/>
                <a:chOff x="6411360" y="1052736"/>
                <a:chExt cx="2301352" cy="2579096"/>
              </a:xfrm>
            </p:grpSpPr>
            <p:sp>
              <p:nvSpPr>
                <p:cNvPr id="104" name="任意多边形 103"/>
                <p:cNvSpPr/>
                <p:nvPr/>
              </p:nvSpPr>
              <p:spPr>
                <a:xfrm rot="16200000">
                  <a:off x="5657507" y="2225684"/>
                  <a:ext cx="1825201" cy="317496"/>
                </a:xfrm>
                <a:custGeom>
                  <a:avLst/>
                  <a:gdLst>
                    <a:gd name="connsiteX0" fmla="*/ 0 w 1825200"/>
                    <a:gd name="connsiteY0" fmla="*/ 0 h 317496"/>
                    <a:gd name="connsiteX1" fmla="*/ 1825200 w 1825200"/>
                    <a:gd name="connsiteY1" fmla="*/ 0 h 317496"/>
                    <a:gd name="connsiteX2" fmla="*/ 1825200 w 1825200"/>
                    <a:gd name="connsiteY2" fmla="*/ 317496 h 317496"/>
                    <a:gd name="connsiteX3" fmla="*/ 0 w 1825200"/>
                    <a:gd name="connsiteY3" fmla="*/ 317496 h 317496"/>
                    <a:gd name="connsiteX4" fmla="*/ 0 w 1825200"/>
                    <a:gd name="connsiteY4" fmla="*/ 0 h 31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5200" h="317496">
                      <a:moveTo>
                        <a:pt x="0" y="0"/>
                      </a:moveTo>
                      <a:lnTo>
                        <a:pt x="1825200" y="0"/>
                      </a:lnTo>
                      <a:lnTo>
                        <a:pt x="1825200" y="317496"/>
                      </a:lnTo>
                      <a:lnTo>
                        <a:pt x="0" y="3174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vert" wrap="square" lIns="0" tIns="0" rIns="280014" bIns="0" numCol="1" spcCol="1270" anchor="t" anchorCtr="0">
                  <a:noAutofit/>
                </a:bodyPr>
                <a:lstStyle/>
                <a:p>
                  <a:pPr lvl="0" algn="r" defTabSz="800100">
                    <a:lnSpc>
                      <a:spcPct val="90000"/>
                    </a:lnSpc>
                    <a:spcBef>
                      <a:spcPct val="0"/>
                    </a:spcBef>
                    <a:spcAft>
                      <a:spcPct val="35000"/>
                    </a:spcAft>
                  </a:pPr>
                  <a:r>
                    <a:rPr lang="zh-CN" altLang="en-US" sz="1100" b="1" kern="1200" dirty="0" smtClean="0">
                      <a:latin typeface="微软雅黑" pitchFamily="34" charset="-122"/>
                      <a:ea typeface="微软雅黑" pitchFamily="34" charset="-122"/>
                    </a:rPr>
                    <a:t>交割费用</a:t>
                  </a:r>
                  <a:endParaRPr lang="zh-CN" altLang="en-US" sz="1100" b="1" kern="1200" dirty="0">
                    <a:latin typeface="微软雅黑" pitchFamily="34" charset="-122"/>
                    <a:ea typeface="微软雅黑" pitchFamily="34" charset="-122"/>
                  </a:endParaRPr>
                </a:p>
              </p:txBody>
            </p:sp>
            <p:sp>
              <p:nvSpPr>
                <p:cNvPr id="105" name="任意多边形 104"/>
                <p:cNvSpPr/>
                <p:nvPr/>
              </p:nvSpPr>
              <p:spPr>
                <a:xfrm>
                  <a:off x="6840712" y="1471832"/>
                  <a:ext cx="1872000" cy="2160000"/>
                </a:xfrm>
                <a:custGeom>
                  <a:avLst/>
                  <a:gdLst>
                    <a:gd name="connsiteX0" fmla="*/ 0 w 1581470"/>
                    <a:gd name="connsiteY0" fmla="*/ 0 h 1825200"/>
                    <a:gd name="connsiteX1" fmla="*/ 1581470 w 1581470"/>
                    <a:gd name="connsiteY1" fmla="*/ 0 h 1825200"/>
                    <a:gd name="connsiteX2" fmla="*/ 1581470 w 1581470"/>
                    <a:gd name="connsiteY2" fmla="*/ 1825200 h 1825200"/>
                    <a:gd name="connsiteX3" fmla="*/ 0 w 1581470"/>
                    <a:gd name="connsiteY3" fmla="*/ 1825200 h 1825200"/>
                    <a:gd name="connsiteX4" fmla="*/ 0 w 1581470"/>
                    <a:gd name="connsiteY4" fmla="*/ 0 h 182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1470" h="1825200">
                      <a:moveTo>
                        <a:pt x="0" y="0"/>
                      </a:moveTo>
                      <a:lnTo>
                        <a:pt x="1581470" y="0"/>
                      </a:lnTo>
                      <a:lnTo>
                        <a:pt x="1581470" y="1825200"/>
                      </a:lnTo>
                      <a:lnTo>
                        <a:pt x="0" y="1825200"/>
                      </a:lnTo>
                      <a:lnTo>
                        <a:pt x="0" y="0"/>
                      </a:lnTo>
                      <a:close/>
                    </a:path>
                  </a:pathLst>
                </a:custGeom>
                <a:solidFill>
                  <a:srgbClr val="99CCFF"/>
                </a:solidFill>
                <a:ln>
                  <a:noFill/>
                </a:ln>
              </p:spPr>
              <p:style>
                <a:lnRef idx="1">
                  <a:schemeClr val="accent6"/>
                </a:lnRef>
                <a:fillRef idx="3">
                  <a:schemeClr val="accent6"/>
                </a:fillRef>
                <a:effectRef idx="2">
                  <a:schemeClr val="accent6"/>
                </a:effectRef>
                <a:fontRef idx="minor">
                  <a:schemeClr val="lt1"/>
                </a:fontRef>
              </p:style>
              <p:txBody>
                <a:bodyPr vert="horz" rtlCol="0" anchor="ctr"/>
                <a:lstStyle/>
                <a:p>
                  <a:pPr marL="108000" lvl="1"/>
                  <a:r>
                    <a:rPr lang="zh-CN" altLang="en-US" sz="1100" dirty="0" smtClean="0">
                      <a:solidFill>
                        <a:schemeClr val="tx1"/>
                      </a:solidFill>
                      <a:latin typeface="微软雅黑" pitchFamily="34" charset="-122"/>
                      <a:ea typeface="微软雅黑" pitchFamily="34" charset="-122"/>
                    </a:rPr>
                    <a:t>交割手续费</a:t>
                  </a:r>
                </a:p>
                <a:p>
                  <a:pPr marL="108000" lvl="1"/>
                  <a:r>
                    <a:rPr lang="zh-CN" altLang="en-US" sz="1100" dirty="0" smtClean="0">
                      <a:solidFill>
                        <a:schemeClr val="tx1"/>
                      </a:solidFill>
                      <a:latin typeface="微软雅黑" pitchFamily="34" charset="-122"/>
                      <a:ea typeface="微软雅黑" pitchFamily="34" charset="-122"/>
                    </a:rPr>
                    <a:t>仓储费用</a:t>
                  </a:r>
                </a:p>
                <a:p>
                  <a:pPr marL="108000" lvl="1"/>
                  <a:r>
                    <a:rPr lang="zh-CN" altLang="en-US" sz="1100" dirty="0" smtClean="0">
                      <a:solidFill>
                        <a:schemeClr val="tx1"/>
                      </a:solidFill>
                      <a:latin typeface="微软雅黑" pitchFamily="34" charset="-122"/>
                      <a:ea typeface="微软雅黑" pitchFamily="34" charset="-122"/>
                    </a:rPr>
                    <a:t>检验费用</a:t>
                  </a:r>
                </a:p>
                <a:p>
                  <a:pPr marL="108000" lvl="1"/>
                  <a:r>
                    <a:rPr lang="zh-CN" altLang="en-US" sz="1100" dirty="0" smtClean="0">
                      <a:solidFill>
                        <a:schemeClr val="tx1"/>
                      </a:solidFill>
                      <a:latin typeface="微软雅黑" pitchFamily="34" charset="-122"/>
                      <a:ea typeface="微软雅黑" pitchFamily="34" charset="-122"/>
                    </a:rPr>
                    <a:t>出入库费用</a:t>
                  </a:r>
                </a:p>
              </p:txBody>
            </p:sp>
            <p:sp>
              <p:nvSpPr>
                <p:cNvPr id="106" name="矩形 105"/>
                <p:cNvSpPr/>
                <p:nvPr/>
              </p:nvSpPr>
              <p:spPr>
                <a:xfrm>
                  <a:off x="6451207" y="1052736"/>
                  <a:ext cx="634993" cy="634993"/>
                </a:xfrm>
                <a:prstGeom prst="rect">
                  <a:avLst/>
                </a:prstGeom>
                <a:blipFill>
                  <a:blip r:embed="rId2" cstate="print">
                    <a:extLst>
                      <a:ext uri="{28A0092B-C50C-407E-A947-70E740481C1C}">
                        <a14:useLocalDpi xmlns:a14="http://schemas.microsoft.com/office/drawing/2010/main" val="0"/>
                      </a:ext>
                    </a:extLst>
                  </a:blip>
                  <a:srcRect/>
                  <a:stretch>
                    <a:fillRect l="-7000" r="-7000"/>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sp>
          </p:grpSp>
        </p:grpSp>
        <p:grpSp>
          <p:nvGrpSpPr>
            <p:cNvPr id="88" name="组合 49"/>
            <p:cNvGrpSpPr/>
            <p:nvPr/>
          </p:nvGrpSpPr>
          <p:grpSpPr>
            <a:xfrm>
              <a:off x="1511919" y="3501008"/>
              <a:ext cx="7632849" cy="2579096"/>
              <a:chOff x="1079871" y="1052736"/>
              <a:chExt cx="7632849" cy="2579096"/>
            </a:xfrm>
          </p:grpSpPr>
          <p:grpSp>
            <p:nvGrpSpPr>
              <p:cNvPr id="89" name="组合 50"/>
              <p:cNvGrpSpPr/>
              <p:nvPr/>
            </p:nvGrpSpPr>
            <p:grpSpPr>
              <a:xfrm>
                <a:off x="1079871" y="1052736"/>
                <a:ext cx="2229351" cy="2579095"/>
                <a:chOff x="1079871" y="1052736"/>
                <a:chExt cx="2229351" cy="2579095"/>
              </a:xfrm>
            </p:grpSpPr>
            <p:sp>
              <p:nvSpPr>
                <p:cNvPr id="98" name="任意多边形 97"/>
                <p:cNvSpPr/>
                <p:nvPr/>
              </p:nvSpPr>
              <p:spPr>
                <a:xfrm rot="16200000">
                  <a:off x="326018" y="2225684"/>
                  <a:ext cx="1825201" cy="317496"/>
                </a:xfrm>
                <a:custGeom>
                  <a:avLst/>
                  <a:gdLst>
                    <a:gd name="connsiteX0" fmla="*/ 0 w 1825200"/>
                    <a:gd name="connsiteY0" fmla="*/ 0 h 317496"/>
                    <a:gd name="connsiteX1" fmla="*/ 1825200 w 1825200"/>
                    <a:gd name="connsiteY1" fmla="*/ 0 h 317496"/>
                    <a:gd name="connsiteX2" fmla="*/ 1825200 w 1825200"/>
                    <a:gd name="connsiteY2" fmla="*/ 317496 h 317496"/>
                    <a:gd name="connsiteX3" fmla="*/ 0 w 1825200"/>
                    <a:gd name="connsiteY3" fmla="*/ 317496 h 317496"/>
                    <a:gd name="connsiteX4" fmla="*/ 0 w 1825200"/>
                    <a:gd name="connsiteY4" fmla="*/ 0 h 31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5200" h="317496">
                      <a:moveTo>
                        <a:pt x="0" y="0"/>
                      </a:moveTo>
                      <a:lnTo>
                        <a:pt x="1825200" y="0"/>
                      </a:lnTo>
                      <a:lnTo>
                        <a:pt x="1825200" y="317496"/>
                      </a:lnTo>
                      <a:lnTo>
                        <a:pt x="0" y="3174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vert" wrap="square" lIns="0" tIns="0" rIns="280014" bIns="0" numCol="1" spcCol="1270" anchor="t" anchorCtr="0">
                  <a:noAutofit/>
                </a:bodyPr>
                <a:lstStyle/>
                <a:p>
                  <a:pPr lvl="0" algn="r" defTabSz="800100">
                    <a:lnSpc>
                      <a:spcPct val="90000"/>
                    </a:lnSpc>
                    <a:spcAft>
                      <a:spcPct val="35000"/>
                    </a:spcAft>
                  </a:pPr>
                  <a:r>
                    <a:rPr lang="zh-CN" altLang="en-US" sz="1100" b="1" dirty="0">
                      <a:latin typeface="微软雅黑" pitchFamily="34" charset="-122"/>
                      <a:ea typeface="微软雅黑" pitchFamily="34" charset="-122"/>
                    </a:rPr>
                    <a:t>交割资质</a:t>
                  </a:r>
                  <a:endParaRPr lang="zh-CN" altLang="en-US" sz="1100" b="1" kern="1200" dirty="0">
                    <a:latin typeface="微软雅黑" pitchFamily="34" charset="-122"/>
                    <a:ea typeface="微软雅黑" pitchFamily="34" charset="-122"/>
                  </a:endParaRPr>
                </a:p>
              </p:txBody>
            </p:sp>
            <p:sp>
              <p:nvSpPr>
                <p:cNvPr id="99" name="任意多边形 98"/>
                <p:cNvSpPr/>
                <p:nvPr/>
              </p:nvSpPr>
              <p:spPr>
                <a:xfrm>
                  <a:off x="1509222" y="1471829"/>
                  <a:ext cx="1800000" cy="2160002"/>
                </a:xfrm>
                <a:custGeom>
                  <a:avLst/>
                  <a:gdLst>
                    <a:gd name="connsiteX0" fmla="*/ 0 w 1581470"/>
                    <a:gd name="connsiteY0" fmla="*/ 0 h 1825200"/>
                    <a:gd name="connsiteX1" fmla="*/ 1581470 w 1581470"/>
                    <a:gd name="connsiteY1" fmla="*/ 0 h 1825200"/>
                    <a:gd name="connsiteX2" fmla="*/ 1581470 w 1581470"/>
                    <a:gd name="connsiteY2" fmla="*/ 1825200 h 1825200"/>
                    <a:gd name="connsiteX3" fmla="*/ 0 w 1581470"/>
                    <a:gd name="connsiteY3" fmla="*/ 1825200 h 1825200"/>
                    <a:gd name="connsiteX4" fmla="*/ 0 w 1581470"/>
                    <a:gd name="connsiteY4" fmla="*/ 0 h 182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1470" h="1825200">
                      <a:moveTo>
                        <a:pt x="0" y="0"/>
                      </a:moveTo>
                      <a:lnTo>
                        <a:pt x="1581470" y="0"/>
                      </a:lnTo>
                      <a:lnTo>
                        <a:pt x="1581470" y="1825200"/>
                      </a:lnTo>
                      <a:lnTo>
                        <a:pt x="0" y="1825200"/>
                      </a:lnTo>
                      <a:lnTo>
                        <a:pt x="0" y="0"/>
                      </a:lnTo>
                      <a:close/>
                    </a:path>
                  </a:pathLst>
                </a:custGeom>
                <a:solidFill>
                  <a:srgbClr val="99CCFF"/>
                </a:solidFill>
                <a:ln>
                  <a:noFill/>
                </a:ln>
              </p:spPr>
              <p:style>
                <a:lnRef idx="1">
                  <a:schemeClr val="accent6"/>
                </a:lnRef>
                <a:fillRef idx="3">
                  <a:schemeClr val="accent6"/>
                </a:fillRef>
                <a:effectRef idx="2">
                  <a:schemeClr val="accent6"/>
                </a:effectRef>
                <a:fontRef idx="minor">
                  <a:schemeClr val="lt1"/>
                </a:fontRef>
              </p:style>
              <p:txBody>
                <a:bodyPr vert="horz" rtlCol="0" anchor="ctr"/>
                <a:lstStyle/>
                <a:p>
                  <a:pPr marL="108000" lvl="1"/>
                  <a:r>
                    <a:rPr lang="zh-CN" altLang="en-US" sz="1100" dirty="0" smtClean="0">
                      <a:solidFill>
                        <a:schemeClr val="tx1"/>
                      </a:solidFill>
                      <a:latin typeface="微软雅黑" pitchFamily="34" charset="-122"/>
                      <a:ea typeface="微软雅黑" pitchFamily="34" charset="-122"/>
                    </a:rPr>
                    <a:t>不能交付或接收规定发票的客户不得参与</a:t>
                  </a:r>
                </a:p>
              </p:txBody>
            </p:sp>
            <p:sp>
              <p:nvSpPr>
                <p:cNvPr id="100" name="矩形 99"/>
                <p:cNvSpPr/>
                <p:nvPr/>
              </p:nvSpPr>
              <p:spPr>
                <a:xfrm>
                  <a:off x="1119718" y="1052736"/>
                  <a:ext cx="634993" cy="634993"/>
                </a:xfrm>
                <a:prstGeom prst="rect">
                  <a:avLst/>
                </a:prstGeom>
                <a:blipFill>
                  <a:blip r:embed="rId2" cstate="print">
                    <a:extLst>
                      <a:ext uri="{28A0092B-C50C-407E-A947-70E740481C1C}">
                        <a14:useLocalDpi xmlns:a14="http://schemas.microsoft.com/office/drawing/2010/main" val="0"/>
                      </a:ext>
                    </a:extLst>
                  </a:blip>
                  <a:srcRect/>
                  <a:stretch>
                    <a:fillRect l="-7000" r="-7000"/>
                  </a:stretch>
                </a:blipFill>
              </p:spPr>
              <p:style>
                <a:lnRef idx="2">
                  <a:schemeClr val="lt1">
                    <a:hueOff val="0"/>
                    <a:satOff val="0"/>
                    <a:lumOff val="0"/>
                    <a:alphaOff val="0"/>
                  </a:schemeClr>
                </a:lnRef>
                <a:fillRef idx="1">
                  <a:scrgbClr r="0" g="0" b="0"/>
                </a:fillRef>
                <a:effectRef idx="0">
                  <a:schemeClr val="accent2">
                    <a:tint val="50000"/>
                    <a:hueOff val="0"/>
                    <a:satOff val="0"/>
                    <a:lumOff val="0"/>
                    <a:alphaOff val="0"/>
                  </a:schemeClr>
                </a:effectRef>
                <a:fontRef idx="minor">
                  <a:schemeClr val="lt1">
                    <a:hueOff val="0"/>
                    <a:satOff val="0"/>
                    <a:lumOff val="0"/>
                    <a:alphaOff val="0"/>
                  </a:schemeClr>
                </a:fontRef>
              </p:style>
            </p:sp>
          </p:grpSp>
          <p:grpSp>
            <p:nvGrpSpPr>
              <p:cNvPr id="90" name="组合 51"/>
              <p:cNvGrpSpPr/>
              <p:nvPr/>
            </p:nvGrpSpPr>
            <p:grpSpPr>
              <a:xfrm>
                <a:off x="3581937" y="1052736"/>
                <a:ext cx="2376065" cy="2579096"/>
                <a:chOff x="3581937" y="1052736"/>
                <a:chExt cx="2376065" cy="2579096"/>
              </a:xfrm>
            </p:grpSpPr>
            <p:sp>
              <p:nvSpPr>
                <p:cNvPr id="95" name="任意多边形 94"/>
                <p:cNvSpPr/>
                <p:nvPr/>
              </p:nvSpPr>
              <p:spPr>
                <a:xfrm rot="16200000">
                  <a:off x="2901441" y="2152326"/>
                  <a:ext cx="1825201" cy="464209"/>
                </a:xfrm>
                <a:custGeom>
                  <a:avLst/>
                  <a:gdLst>
                    <a:gd name="connsiteX0" fmla="*/ 0 w 1825200"/>
                    <a:gd name="connsiteY0" fmla="*/ 0 h 317496"/>
                    <a:gd name="connsiteX1" fmla="*/ 1825200 w 1825200"/>
                    <a:gd name="connsiteY1" fmla="*/ 0 h 317496"/>
                    <a:gd name="connsiteX2" fmla="*/ 1825200 w 1825200"/>
                    <a:gd name="connsiteY2" fmla="*/ 317496 h 317496"/>
                    <a:gd name="connsiteX3" fmla="*/ 0 w 1825200"/>
                    <a:gd name="connsiteY3" fmla="*/ 317496 h 317496"/>
                    <a:gd name="connsiteX4" fmla="*/ 0 w 1825200"/>
                    <a:gd name="connsiteY4" fmla="*/ 0 h 31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5200" h="317496">
                      <a:moveTo>
                        <a:pt x="0" y="0"/>
                      </a:moveTo>
                      <a:lnTo>
                        <a:pt x="1825200" y="0"/>
                      </a:lnTo>
                      <a:lnTo>
                        <a:pt x="1825200" y="317496"/>
                      </a:lnTo>
                      <a:lnTo>
                        <a:pt x="0" y="3174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vert" wrap="square" lIns="0" tIns="0" rIns="280014" bIns="-1" numCol="1" spcCol="1270" anchor="t" anchorCtr="0">
                  <a:noAutofit/>
                </a:bodyPr>
                <a:lstStyle/>
                <a:p>
                  <a:pPr lvl="0" algn="ctr" defTabSz="800100">
                    <a:lnSpc>
                      <a:spcPct val="90000"/>
                    </a:lnSpc>
                    <a:spcAft>
                      <a:spcPct val="35000"/>
                    </a:spcAft>
                  </a:pPr>
                  <a:r>
                    <a:rPr lang="zh-CN" altLang="en-US" sz="1100" b="1" kern="1200" dirty="0" smtClean="0">
                      <a:latin typeface="微软雅黑" pitchFamily="34" charset="-122"/>
                      <a:ea typeface="微软雅黑" pitchFamily="34" charset="-122"/>
                    </a:rPr>
                    <a:t>交割</a:t>
                  </a:r>
                  <a:endParaRPr lang="en-US" altLang="zh-CN" sz="1100" b="1" kern="1200" dirty="0" smtClean="0">
                    <a:latin typeface="微软雅黑" pitchFamily="34" charset="-122"/>
                    <a:ea typeface="微软雅黑" pitchFamily="34" charset="-122"/>
                  </a:endParaRPr>
                </a:p>
                <a:p>
                  <a:pPr lvl="0" algn="ctr" defTabSz="800100">
                    <a:lnSpc>
                      <a:spcPct val="90000"/>
                    </a:lnSpc>
                    <a:spcAft>
                      <a:spcPct val="35000"/>
                    </a:spcAft>
                  </a:pPr>
                  <a:r>
                    <a:rPr lang="zh-CN" altLang="en-US" sz="1100" b="1" kern="1200" dirty="0" smtClean="0">
                      <a:latin typeface="微软雅黑" pitchFamily="34" charset="-122"/>
                      <a:ea typeface="微软雅黑" pitchFamily="34" charset="-122"/>
                    </a:rPr>
                    <a:t>结算价</a:t>
                  </a:r>
                  <a:endParaRPr lang="zh-CN" altLang="en-US" sz="1100" b="1" kern="1200" dirty="0">
                    <a:latin typeface="微软雅黑" pitchFamily="34" charset="-122"/>
                    <a:ea typeface="微软雅黑" pitchFamily="34" charset="-122"/>
                  </a:endParaRPr>
                </a:p>
              </p:txBody>
            </p:sp>
            <p:sp>
              <p:nvSpPr>
                <p:cNvPr id="96" name="任意多边形 95"/>
                <p:cNvSpPr/>
                <p:nvPr/>
              </p:nvSpPr>
              <p:spPr>
                <a:xfrm>
                  <a:off x="4158001" y="1471832"/>
                  <a:ext cx="1800001" cy="2160000"/>
                </a:xfrm>
                <a:custGeom>
                  <a:avLst/>
                  <a:gdLst>
                    <a:gd name="connsiteX0" fmla="*/ 0 w 1581470"/>
                    <a:gd name="connsiteY0" fmla="*/ 0 h 1825200"/>
                    <a:gd name="connsiteX1" fmla="*/ 1581470 w 1581470"/>
                    <a:gd name="connsiteY1" fmla="*/ 0 h 1825200"/>
                    <a:gd name="connsiteX2" fmla="*/ 1581470 w 1581470"/>
                    <a:gd name="connsiteY2" fmla="*/ 1825200 h 1825200"/>
                    <a:gd name="connsiteX3" fmla="*/ 0 w 1581470"/>
                    <a:gd name="connsiteY3" fmla="*/ 1825200 h 1825200"/>
                    <a:gd name="connsiteX4" fmla="*/ 0 w 1581470"/>
                    <a:gd name="connsiteY4" fmla="*/ 0 h 182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1470" h="1825200">
                      <a:moveTo>
                        <a:pt x="0" y="0"/>
                      </a:moveTo>
                      <a:lnTo>
                        <a:pt x="1581470" y="0"/>
                      </a:lnTo>
                      <a:lnTo>
                        <a:pt x="1581470" y="1825200"/>
                      </a:lnTo>
                      <a:lnTo>
                        <a:pt x="0" y="1825200"/>
                      </a:lnTo>
                      <a:lnTo>
                        <a:pt x="0" y="0"/>
                      </a:lnTo>
                      <a:close/>
                    </a:path>
                  </a:pathLst>
                </a:custGeom>
                <a:solidFill>
                  <a:srgbClr val="99CCFF"/>
                </a:solidFill>
                <a:ln>
                  <a:noFill/>
                </a:ln>
              </p:spPr>
              <p:style>
                <a:lnRef idx="1">
                  <a:schemeClr val="accent6"/>
                </a:lnRef>
                <a:fillRef idx="3">
                  <a:schemeClr val="accent6"/>
                </a:fillRef>
                <a:effectRef idx="2">
                  <a:schemeClr val="accent6"/>
                </a:effectRef>
                <a:fontRef idx="minor">
                  <a:schemeClr val="lt1"/>
                </a:fontRef>
              </p:style>
              <p:txBody>
                <a:bodyPr vert="horz" rtlCol="0" anchor="ctr"/>
                <a:lstStyle/>
                <a:p>
                  <a:pPr marL="108000" lvl="1"/>
                  <a:r>
                    <a:rPr lang="zh-CN" altLang="en-US" sz="1100" dirty="0" smtClean="0">
                      <a:solidFill>
                        <a:schemeClr val="tx1"/>
                      </a:solidFill>
                      <a:latin typeface="微软雅黑" pitchFamily="34" charset="-122"/>
                      <a:ea typeface="微软雅黑" pitchFamily="34" charset="-122"/>
                    </a:rPr>
                    <a:t>为该期货合约最后五个有成交交易日的结算价的算术平均值</a:t>
                  </a:r>
                </a:p>
              </p:txBody>
            </p:sp>
            <p:sp>
              <p:nvSpPr>
                <p:cNvPr id="97" name="矩形 96"/>
                <p:cNvSpPr/>
                <p:nvPr/>
              </p:nvSpPr>
              <p:spPr>
                <a:xfrm>
                  <a:off x="3768497" y="1052736"/>
                  <a:ext cx="634993" cy="634993"/>
                </a:xfrm>
                <a:prstGeom prst="rect">
                  <a:avLst/>
                </a:prstGeom>
                <a:blipFill>
                  <a:blip r:embed="rId2" cstate="print">
                    <a:extLst>
                      <a:ext uri="{28A0092B-C50C-407E-A947-70E740481C1C}">
                        <a14:useLocalDpi xmlns:a14="http://schemas.microsoft.com/office/drawing/2010/main" val="0"/>
                      </a:ext>
                    </a:extLst>
                  </a:blip>
                  <a:srcRect/>
                  <a:stretch>
                    <a:fillRect l="-7000" r="-7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grpSp>
          <p:grpSp>
            <p:nvGrpSpPr>
              <p:cNvPr id="91" name="组合 52"/>
              <p:cNvGrpSpPr/>
              <p:nvPr/>
            </p:nvGrpSpPr>
            <p:grpSpPr>
              <a:xfrm>
                <a:off x="6411360" y="1052736"/>
                <a:ext cx="2301360" cy="2579096"/>
                <a:chOff x="6411360" y="1052736"/>
                <a:chExt cx="2301360" cy="2579096"/>
              </a:xfrm>
            </p:grpSpPr>
            <p:sp>
              <p:nvSpPr>
                <p:cNvPr id="92" name="任意多边形 91"/>
                <p:cNvSpPr/>
                <p:nvPr/>
              </p:nvSpPr>
              <p:spPr>
                <a:xfrm rot="16200000">
                  <a:off x="5657507" y="2225684"/>
                  <a:ext cx="1825201" cy="317496"/>
                </a:xfrm>
                <a:custGeom>
                  <a:avLst/>
                  <a:gdLst>
                    <a:gd name="connsiteX0" fmla="*/ 0 w 1825200"/>
                    <a:gd name="connsiteY0" fmla="*/ 0 h 317496"/>
                    <a:gd name="connsiteX1" fmla="*/ 1825200 w 1825200"/>
                    <a:gd name="connsiteY1" fmla="*/ 0 h 317496"/>
                    <a:gd name="connsiteX2" fmla="*/ 1825200 w 1825200"/>
                    <a:gd name="connsiteY2" fmla="*/ 317496 h 317496"/>
                    <a:gd name="connsiteX3" fmla="*/ 0 w 1825200"/>
                    <a:gd name="connsiteY3" fmla="*/ 317496 h 317496"/>
                    <a:gd name="connsiteX4" fmla="*/ 0 w 1825200"/>
                    <a:gd name="connsiteY4" fmla="*/ 0 h 317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5200" h="317496">
                      <a:moveTo>
                        <a:pt x="0" y="0"/>
                      </a:moveTo>
                      <a:lnTo>
                        <a:pt x="1825200" y="0"/>
                      </a:lnTo>
                      <a:lnTo>
                        <a:pt x="1825200" y="317496"/>
                      </a:lnTo>
                      <a:lnTo>
                        <a:pt x="0" y="3174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vert" wrap="square" lIns="0" tIns="0" rIns="280014" bIns="0" numCol="1" spcCol="1270" anchor="t" anchorCtr="0">
                  <a:noAutofit/>
                </a:bodyPr>
                <a:lstStyle/>
                <a:p>
                  <a:pPr lvl="0" algn="r" defTabSz="800100">
                    <a:lnSpc>
                      <a:spcPct val="90000"/>
                    </a:lnSpc>
                    <a:spcAft>
                      <a:spcPct val="35000"/>
                    </a:spcAft>
                  </a:pPr>
                  <a:r>
                    <a:rPr lang="zh-CN" altLang="en-US" sz="1100" b="1" dirty="0">
                      <a:latin typeface="微软雅黑" pitchFamily="34" charset="-122"/>
                      <a:ea typeface="微软雅黑" pitchFamily="34" charset="-122"/>
                    </a:rPr>
                    <a:t>头寸限制</a:t>
                  </a:r>
                  <a:endParaRPr lang="zh-CN" altLang="en-US" sz="1100" b="1" kern="1200" dirty="0">
                    <a:latin typeface="微软雅黑" pitchFamily="34" charset="-122"/>
                    <a:ea typeface="微软雅黑" pitchFamily="34" charset="-122"/>
                  </a:endParaRPr>
                </a:p>
              </p:txBody>
            </p:sp>
            <p:sp>
              <p:nvSpPr>
                <p:cNvPr id="93" name="任意多边形 92"/>
                <p:cNvSpPr/>
                <p:nvPr/>
              </p:nvSpPr>
              <p:spPr>
                <a:xfrm>
                  <a:off x="6840711" y="1471832"/>
                  <a:ext cx="1872009" cy="2160000"/>
                </a:xfrm>
                <a:custGeom>
                  <a:avLst/>
                  <a:gdLst>
                    <a:gd name="connsiteX0" fmla="*/ 0 w 1581470"/>
                    <a:gd name="connsiteY0" fmla="*/ 0 h 1825200"/>
                    <a:gd name="connsiteX1" fmla="*/ 1581470 w 1581470"/>
                    <a:gd name="connsiteY1" fmla="*/ 0 h 1825200"/>
                    <a:gd name="connsiteX2" fmla="*/ 1581470 w 1581470"/>
                    <a:gd name="connsiteY2" fmla="*/ 1825200 h 1825200"/>
                    <a:gd name="connsiteX3" fmla="*/ 0 w 1581470"/>
                    <a:gd name="connsiteY3" fmla="*/ 1825200 h 1825200"/>
                    <a:gd name="connsiteX4" fmla="*/ 0 w 1581470"/>
                    <a:gd name="connsiteY4" fmla="*/ 0 h 182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81470" h="1825200">
                      <a:moveTo>
                        <a:pt x="0" y="0"/>
                      </a:moveTo>
                      <a:lnTo>
                        <a:pt x="1581470" y="0"/>
                      </a:lnTo>
                      <a:lnTo>
                        <a:pt x="1581470" y="1825200"/>
                      </a:lnTo>
                      <a:lnTo>
                        <a:pt x="0" y="1825200"/>
                      </a:lnTo>
                      <a:lnTo>
                        <a:pt x="0" y="0"/>
                      </a:lnTo>
                      <a:close/>
                    </a:path>
                  </a:pathLst>
                </a:custGeom>
                <a:solidFill>
                  <a:srgbClr val="99CCFF"/>
                </a:solidFill>
                <a:ln>
                  <a:noFill/>
                </a:ln>
              </p:spPr>
              <p:style>
                <a:lnRef idx="1">
                  <a:schemeClr val="accent6"/>
                </a:lnRef>
                <a:fillRef idx="3">
                  <a:schemeClr val="accent6"/>
                </a:fillRef>
                <a:effectRef idx="2">
                  <a:schemeClr val="accent6"/>
                </a:effectRef>
                <a:fontRef idx="minor">
                  <a:schemeClr val="lt1"/>
                </a:fontRef>
              </p:style>
              <p:txBody>
                <a:bodyPr vert="horz" rtlCol="0" anchor="ctr"/>
                <a:lstStyle/>
                <a:p>
                  <a:pPr marL="108000" lvl="1"/>
                  <a:r>
                    <a:rPr lang="zh-CN" altLang="en-US" sz="1100" dirty="0" smtClean="0">
                      <a:solidFill>
                        <a:schemeClr val="tx1"/>
                      </a:solidFill>
                      <a:latin typeface="微软雅黑" pitchFamily="34" charset="-122"/>
                      <a:ea typeface="微软雅黑" pitchFamily="34" charset="-122"/>
                    </a:rPr>
                    <a:t>最后交易日前第八个交易日收盘后，不能参与交割客户持仓为</a:t>
                  </a:r>
                  <a:r>
                    <a:rPr lang="en-US" altLang="zh-CN" sz="1100" dirty="0" smtClean="0">
                      <a:solidFill>
                        <a:schemeClr val="tx1"/>
                      </a:solidFill>
                      <a:latin typeface="微软雅黑" pitchFamily="34" charset="-122"/>
                      <a:ea typeface="微软雅黑" pitchFamily="34" charset="-122"/>
                    </a:rPr>
                    <a:t>0</a:t>
                  </a:r>
                  <a:r>
                    <a:rPr lang="zh-CN" altLang="en-US" sz="1100" dirty="0" smtClean="0">
                      <a:solidFill>
                        <a:schemeClr val="tx1"/>
                      </a:solidFill>
                      <a:latin typeface="微软雅黑" pitchFamily="34" charset="-122"/>
                      <a:ea typeface="微软雅黑" pitchFamily="34" charset="-122"/>
                    </a:rPr>
                    <a:t>。</a:t>
                  </a:r>
                </a:p>
                <a:p>
                  <a:pPr marL="108000" lvl="1"/>
                  <a:r>
                    <a:rPr lang="zh-CN" altLang="en-US" sz="1100" dirty="0" smtClean="0">
                      <a:solidFill>
                        <a:schemeClr val="tx1"/>
                      </a:solidFill>
                      <a:latin typeface="微软雅黑" pitchFamily="34" charset="-122"/>
                      <a:ea typeface="微软雅黑" pitchFamily="34" charset="-122"/>
                    </a:rPr>
                    <a:t>交割月前第一月客户持仓</a:t>
                  </a:r>
                  <a:r>
                    <a:rPr lang="en-US" altLang="zh-CN" sz="1100" dirty="0" smtClean="0">
                      <a:solidFill>
                        <a:schemeClr val="tx1"/>
                      </a:solidFill>
                      <a:latin typeface="微软雅黑" pitchFamily="34" charset="-122"/>
                      <a:ea typeface="微软雅黑" pitchFamily="34" charset="-122"/>
                    </a:rPr>
                    <a:t>1</a:t>
                  </a:r>
                  <a:r>
                    <a:rPr lang="zh-CN" altLang="en-US" sz="1100" dirty="0" smtClean="0">
                      <a:solidFill>
                        <a:schemeClr val="tx1"/>
                      </a:solidFill>
                      <a:latin typeface="微软雅黑" pitchFamily="34" charset="-122"/>
                      <a:ea typeface="微软雅黑" pitchFamily="34" charset="-122"/>
                    </a:rPr>
                    <a:t>万手</a:t>
                  </a:r>
                </a:p>
              </p:txBody>
            </p:sp>
            <p:sp>
              <p:nvSpPr>
                <p:cNvPr id="94" name="矩形 93"/>
                <p:cNvSpPr/>
                <p:nvPr/>
              </p:nvSpPr>
              <p:spPr>
                <a:xfrm>
                  <a:off x="6451207" y="1052736"/>
                  <a:ext cx="634993" cy="634993"/>
                </a:xfrm>
                <a:prstGeom prst="rect">
                  <a:avLst/>
                </a:prstGeom>
                <a:blipFill>
                  <a:blip r:embed="rId2" cstate="print">
                    <a:extLst>
                      <a:ext uri="{28A0092B-C50C-407E-A947-70E740481C1C}">
                        <a14:useLocalDpi xmlns:a14="http://schemas.microsoft.com/office/drawing/2010/main" val="0"/>
                      </a:ext>
                    </a:extLst>
                  </a:blip>
                  <a:srcRect/>
                  <a:stretch>
                    <a:fillRect l="-7000" r="-7000"/>
                  </a:stretch>
                </a:blipFill>
              </p:spPr>
              <p:style>
                <a:lnRef idx="2">
                  <a:schemeClr val="lt1">
                    <a:hueOff val="0"/>
                    <a:satOff val="0"/>
                    <a:lumOff val="0"/>
                    <a:alphaOff val="0"/>
                  </a:schemeClr>
                </a:lnRef>
                <a:fillRef idx="1">
                  <a:scrgbClr r="0" g="0" b="0"/>
                </a:fillRef>
                <a:effectRef idx="0">
                  <a:schemeClr val="accent4">
                    <a:tint val="50000"/>
                    <a:hueOff val="0"/>
                    <a:satOff val="0"/>
                    <a:lumOff val="0"/>
                    <a:alphaOff val="0"/>
                  </a:schemeClr>
                </a:effectRef>
                <a:fontRef idx="minor">
                  <a:schemeClr val="lt1">
                    <a:hueOff val="0"/>
                    <a:satOff val="0"/>
                    <a:lumOff val="0"/>
                    <a:alphaOff val="0"/>
                  </a:schemeClr>
                </a:fontRef>
              </p:style>
            </p:sp>
          </p:grpSp>
        </p:grpSp>
      </p:grpSp>
      <p:pic>
        <p:nvPicPr>
          <p:cNvPr id="31" name="image6.png" descr="logo.psd"/>
          <p:cNvPicPr/>
          <p:nvPr/>
        </p:nvPicPr>
        <p:blipFill>
          <a:blip r:embed="rId3" cstate="print">
            <a:extLst/>
          </a:blip>
          <a:stretch>
            <a:fillRect/>
          </a:stretch>
        </p:blipFill>
        <p:spPr>
          <a:xfrm>
            <a:off x="-19603" y="4043719"/>
            <a:ext cx="1529350" cy="707185"/>
          </a:xfrm>
          <a:prstGeom prst="rect">
            <a:avLst/>
          </a:prstGeom>
          <a:ln w="12700">
            <a:miter lim="400000"/>
          </a:ln>
        </p:spPr>
      </p:pic>
      <p:sp>
        <p:nvSpPr>
          <p:cNvPr id="32"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3860310180"/>
      </p:ext>
    </p:extLst>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原油期货指定交割仓库</a:t>
            </a:r>
            <a:endParaRPr lang="zh-CN" altLang="en-US" sz="2800" b="1" dirty="0"/>
          </a:p>
        </p:txBody>
      </p:sp>
      <p:grpSp>
        <p:nvGrpSpPr>
          <p:cNvPr id="31" name="组合 15"/>
          <p:cNvGrpSpPr>
            <a:grpSpLocks/>
          </p:cNvGrpSpPr>
          <p:nvPr/>
        </p:nvGrpSpPr>
        <p:grpSpPr bwMode="auto">
          <a:xfrm>
            <a:off x="1041689" y="922060"/>
            <a:ext cx="6635461" cy="4027210"/>
            <a:chOff x="182563" y="1060450"/>
            <a:chExt cx="8100439" cy="5043102"/>
          </a:xfrm>
        </p:grpSpPr>
        <p:grpSp>
          <p:nvGrpSpPr>
            <p:cNvPr id="32" name="Group 2"/>
            <p:cNvGrpSpPr>
              <a:grpSpLocks/>
            </p:cNvGrpSpPr>
            <p:nvPr/>
          </p:nvGrpSpPr>
          <p:grpSpPr bwMode="auto">
            <a:xfrm>
              <a:off x="182563" y="1060450"/>
              <a:ext cx="8100439" cy="5043102"/>
              <a:chOff x="158" y="464"/>
              <a:chExt cx="4747" cy="3263"/>
            </a:xfrm>
          </p:grpSpPr>
          <p:pic>
            <p:nvPicPr>
              <p:cNvPr id="34" name="Picture 11" descr="百度地图"/>
              <p:cNvPicPr>
                <a:picLocks noChangeAspect="1" noChangeArrowheads="1"/>
              </p:cNvPicPr>
              <p:nvPr/>
            </p:nvPicPr>
            <p:blipFill rotWithShape="1">
              <a:blip r:embed="rId3" cstate="print"/>
              <a:srcRect r="14102" b="14973"/>
              <a:stretch/>
            </p:blipFill>
            <p:spPr bwMode="auto">
              <a:xfrm>
                <a:off x="158" y="464"/>
                <a:ext cx="4747" cy="3263"/>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AutoShape 13"/>
              <p:cNvSpPr>
                <a:spLocks noChangeArrowheads="1"/>
              </p:cNvSpPr>
              <p:nvPr/>
            </p:nvSpPr>
            <p:spPr bwMode="auto">
              <a:xfrm>
                <a:off x="3741" y="1721"/>
                <a:ext cx="141" cy="136"/>
              </a:xfrm>
              <a:prstGeom prst="star5">
                <a:avLst/>
              </a:prstGeom>
              <a:solidFill>
                <a:srgbClr val="C00000"/>
              </a:solidFill>
              <a:ln>
                <a:solidFill>
                  <a:srgbClr val="C00000"/>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fontAlgn="auto">
                  <a:spcBef>
                    <a:spcPts val="0"/>
                  </a:spcBef>
                  <a:spcAft>
                    <a:spcPts val="0"/>
                  </a:spcAft>
                  <a:defRPr/>
                </a:pPr>
                <a:endParaRPr lang="zh-CN" altLang="en-US" dirty="0">
                  <a:ea typeface="微软雅黑" panose="020B0503020204020204" pitchFamily="34" charset="-122"/>
                </a:endParaRPr>
              </a:p>
            </p:txBody>
          </p:sp>
          <p:sp>
            <p:nvSpPr>
              <p:cNvPr id="36" name="AutoShape 14"/>
              <p:cNvSpPr>
                <a:spLocks noChangeArrowheads="1"/>
              </p:cNvSpPr>
              <p:nvPr/>
            </p:nvSpPr>
            <p:spPr bwMode="auto">
              <a:xfrm>
                <a:off x="2791" y="3334"/>
                <a:ext cx="134" cy="138"/>
              </a:xfrm>
              <a:prstGeom prst="star5">
                <a:avLst/>
              </a:prstGeom>
              <a:solidFill>
                <a:srgbClr val="C00000"/>
              </a:solidFill>
              <a:ln>
                <a:solidFill>
                  <a:srgbClr val="C00000"/>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fontAlgn="auto">
                  <a:spcBef>
                    <a:spcPts val="0"/>
                  </a:spcBef>
                  <a:spcAft>
                    <a:spcPts val="0"/>
                  </a:spcAft>
                  <a:defRPr/>
                </a:pPr>
                <a:endParaRPr lang="zh-CN" altLang="en-US" dirty="0">
                  <a:ea typeface="微软雅黑" panose="020B0503020204020204" pitchFamily="34" charset="-122"/>
                </a:endParaRPr>
              </a:p>
            </p:txBody>
          </p:sp>
          <p:sp>
            <p:nvSpPr>
              <p:cNvPr id="37" name="AutoShape 14"/>
              <p:cNvSpPr>
                <a:spLocks noChangeArrowheads="1"/>
              </p:cNvSpPr>
              <p:nvPr/>
            </p:nvSpPr>
            <p:spPr bwMode="auto">
              <a:xfrm>
                <a:off x="3787" y="2463"/>
                <a:ext cx="136" cy="139"/>
              </a:xfrm>
              <a:prstGeom prst="star5">
                <a:avLst/>
              </a:prstGeom>
              <a:solidFill>
                <a:srgbClr val="C00000"/>
              </a:solidFill>
              <a:ln>
                <a:solidFill>
                  <a:srgbClr val="C00000"/>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fontAlgn="auto">
                  <a:spcBef>
                    <a:spcPts val="0"/>
                  </a:spcBef>
                  <a:spcAft>
                    <a:spcPts val="0"/>
                  </a:spcAft>
                  <a:defRPr/>
                </a:pPr>
                <a:endParaRPr lang="zh-CN" altLang="en-US" dirty="0">
                  <a:ea typeface="微软雅黑" panose="020B0503020204020204" pitchFamily="34" charset="-122"/>
                </a:endParaRPr>
              </a:p>
            </p:txBody>
          </p:sp>
        </p:grpSp>
        <p:sp>
          <p:nvSpPr>
            <p:cNvPr id="33" name="AutoShape 13"/>
            <p:cNvSpPr>
              <a:spLocks noChangeArrowheads="1"/>
            </p:cNvSpPr>
            <p:nvPr/>
          </p:nvSpPr>
          <p:spPr bwMode="auto">
            <a:xfrm>
              <a:off x="5976206" y="3488984"/>
              <a:ext cx="216170" cy="216318"/>
            </a:xfrm>
            <a:prstGeom prst="star5">
              <a:avLst/>
            </a:prstGeom>
            <a:solidFill>
              <a:srgbClr val="C00000"/>
            </a:solidFill>
            <a:ln>
              <a:solidFill>
                <a:srgbClr val="C00000"/>
              </a:solidFill>
              <a:headEnd/>
              <a:tailEnd/>
            </a:ln>
          </p:spPr>
          <p:style>
            <a:lnRef idx="1">
              <a:schemeClr val="accent6"/>
            </a:lnRef>
            <a:fillRef idx="3">
              <a:schemeClr val="accent6"/>
            </a:fillRef>
            <a:effectRef idx="2">
              <a:schemeClr val="accent6"/>
            </a:effectRef>
            <a:fontRef idx="minor">
              <a:schemeClr val="lt1"/>
            </a:fontRef>
          </p:style>
          <p:txBody>
            <a:bodyPr wrap="none" anchor="ctr"/>
            <a:lstStyle/>
            <a:p>
              <a:pPr fontAlgn="auto">
                <a:spcBef>
                  <a:spcPts val="0"/>
                </a:spcBef>
                <a:spcAft>
                  <a:spcPts val="0"/>
                </a:spcAft>
                <a:defRPr/>
              </a:pPr>
              <a:endParaRPr lang="zh-CN" altLang="en-US" dirty="0">
                <a:ea typeface="微软雅黑" panose="020B0503020204020204" pitchFamily="34" charset="-122"/>
              </a:endParaRPr>
            </a:p>
          </p:txBody>
        </p:sp>
      </p:grpSp>
      <p:sp>
        <p:nvSpPr>
          <p:cNvPr id="4" name="矩形 3"/>
          <p:cNvSpPr/>
          <p:nvPr/>
        </p:nvSpPr>
        <p:spPr>
          <a:xfrm>
            <a:off x="1041689" y="922060"/>
            <a:ext cx="3187640" cy="1887696"/>
          </a:xfrm>
          <a:prstGeom prst="rect">
            <a:avLst/>
          </a:prstGeom>
          <a:solidFill>
            <a:schemeClr val="tx2">
              <a:lumMod val="20000"/>
              <a:lumOff val="80000"/>
            </a:schemeClr>
          </a:solidFill>
        </p:spPr>
        <p:txBody>
          <a:bodyPr wrap="square">
            <a:spAutoFit/>
          </a:bodyPr>
          <a:lstStyle/>
          <a:p>
            <a:pPr marL="285750" indent="-285750">
              <a:lnSpc>
                <a:spcPts val="2800"/>
              </a:lnSpc>
              <a:buFont typeface="Arial" pitchFamily="34" charset="0"/>
              <a:buChar char="•"/>
              <a:defRPr/>
            </a:pPr>
            <a:r>
              <a:rPr lang="zh-CN" altLang="en-US" sz="1200" b="1" dirty="0">
                <a:ln w="1905">
                  <a:noFill/>
                </a:ln>
                <a:solidFill>
                  <a:srgbClr val="C00000"/>
                </a:solidFill>
                <a:latin typeface="微软雅黑" panose="020B0503020204020204" pitchFamily="34" charset="-122"/>
                <a:ea typeface="微软雅黑" panose="020B0503020204020204" pitchFamily="34" charset="-122"/>
              </a:rPr>
              <a:t>交割仓库基本条件：</a:t>
            </a:r>
            <a:endParaRPr lang="en-US" altLang="zh-CN" sz="1200" b="1" dirty="0">
              <a:ln w="1905">
                <a:noFill/>
              </a:ln>
              <a:solidFill>
                <a:srgbClr val="C00000"/>
              </a:solidFill>
              <a:latin typeface="微软雅黑" panose="020B0503020204020204" pitchFamily="34" charset="-122"/>
              <a:ea typeface="微软雅黑" panose="020B0503020204020204" pitchFamily="34" charset="-122"/>
            </a:endParaRPr>
          </a:p>
          <a:p>
            <a:pPr marL="285750" indent="-285750">
              <a:lnSpc>
                <a:spcPts val="2800"/>
              </a:lnSpc>
              <a:buFont typeface="Wingdings" pitchFamily="2" charset="2"/>
              <a:buChar char="ü"/>
              <a:defRPr/>
            </a:pPr>
            <a:r>
              <a:rPr lang="zh-CN" altLang="en-US" sz="1200" dirty="0">
                <a:ln w="1905"/>
                <a:solidFill>
                  <a:schemeClr val="tx1"/>
                </a:solidFill>
                <a:latin typeface="微软雅黑" panose="020B0503020204020204" pitchFamily="34" charset="-122"/>
                <a:ea typeface="微软雅黑" panose="020B0503020204020204" pitchFamily="34" charset="-122"/>
              </a:rPr>
              <a:t>经营资质、抗风险能力、仓库库容、原油仓储管理经验、交通运输条件等。</a:t>
            </a:r>
            <a:endParaRPr lang="en-US" altLang="zh-CN" sz="1200" dirty="0">
              <a:ln w="1905"/>
              <a:solidFill>
                <a:schemeClr val="tx1"/>
              </a:solidFill>
              <a:latin typeface="微软雅黑" panose="020B0503020204020204" pitchFamily="34" charset="-122"/>
              <a:ea typeface="微软雅黑" panose="020B0503020204020204" pitchFamily="34" charset="-122"/>
            </a:endParaRPr>
          </a:p>
          <a:p>
            <a:pPr marL="285750" indent="-285750">
              <a:lnSpc>
                <a:spcPts val="2800"/>
              </a:lnSpc>
              <a:buFont typeface="Arial" pitchFamily="34" charset="0"/>
              <a:buChar char="•"/>
              <a:defRPr/>
            </a:pPr>
            <a:r>
              <a:rPr lang="zh-CN" altLang="en-US" sz="1200" b="1" dirty="0">
                <a:ln w="1905">
                  <a:noFill/>
                </a:ln>
                <a:solidFill>
                  <a:srgbClr val="C00000"/>
                </a:solidFill>
                <a:latin typeface="微软雅黑" panose="020B0503020204020204" pitchFamily="34" charset="-122"/>
                <a:ea typeface="微软雅黑" panose="020B0503020204020204" pitchFamily="34" charset="-122"/>
              </a:rPr>
              <a:t>检验机构：</a:t>
            </a:r>
            <a:endParaRPr lang="en-US" altLang="zh-CN" sz="1200" dirty="0">
              <a:solidFill>
                <a:schemeClr val="tx1"/>
              </a:solidFill>
              <a:effectLst>
                <a:outerShdw blurRad="50800" dist="38100" algn="tr" rotWithShape="0">
                  <a:prstClr val="black">
                    <a:alpha val="40000"/>
                  </a:prstClr>
                </a:outerShdw>
              </a:effectLst>
              <a:latin typeface="微软雅黑" panose="020B0503020204020204" pitchFamily="34" charset="-122"/>
              <a:ea typeface="微软雅黑" panose="020B0503020204020204" pitchFamily="34" charset="-122"/>
            </a:endParaRPr>
          </a:p>
          <a:p>
            <a:pPr marL="285750" indent="-285750">
              <a:lnSpc>
                <a:spcPts val="2800"/>
              </a:lnSpc>
              <a:buFont typeface="Wingdings" pitchFamily="2" charset="2"/>
              <a:buChar char="ü"/>
              <a:defRPr/>
            </a:pPr>
            <a:r>
              <a:rPr lang="en-US" altLang="en-US" sz="1200" dirty="0">
                <a:ln w="1905"/>
                <a:solidFill>
                  <a:schemeClr val="tx1"/>
                </a:solidFill>
                <a:latin typeface="微软雅黑" panose="020B0503020204020204" pitchFamily="34" charset="-122"/>
                <a:ea typeface="微软雅黑" panose="020B0503020204020204" pitchFamily="34" charset="-122"/>
              </a:rPr>
              <a:t>CCIC    SGS   ITS   IMI</a:t>
            </a:r>
          </a:p>
        </p:txBody>
      </p:sp>
    </p:spTree>
    <p:extLst>
      <p:ext uri="{BB962C8B-B14F-4D97-AF65-F5344CB8AC3E}">
        <p14:creationId xmlns:p14="http://schemas.microsoft.com/office/powerpoint/2010/main" val="1999940848"/>
      </p:ext>
    </p:extLst>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2"/>
          <p:cNvSpPr>
            <a:spLocks noGrp="1"/>
          </p:cNvSpPr>
          <p:nvPr>
            <p:ph type="ctrTitle"/>
          </p:nvPr>
        </p:nvSpPr>
        <p:spPr>
          <a:xfrm>
            <a:off x="526481" y="3086100"/>
            <a:ext cx="8061465" cy="400050"/>
          </a:xfrm>
        </p:spPr>
        <p:txBody>
          <a:bodyPr vert="horz" wrap="square" lIns="78342" tIns="39171" rIns="78342" bIns="39171" numCol="1" anchor="ctr" anchorCtr="0" compatLnSpc="1"/>
          <a:lstStyle/>
          <a:p>
            <a:pPr marL="0" defTabSz="740573" fontAlgn="base">
              <a:defRPr/>
            </a:pPr>
            <a:r>
              <a:rPr lang="zh-CN" altLang="en-US" kern="1200" dirty="0">
                <a:latin typeface="+mj-lt"/>
                <a:ea typeface="黑体" panose="02010609060101010101" pitchFamily="49" charset="-122"/>
                <a:cs typeface="+mj-cs"/>
              </a:rPr>
              <a:t>小结：原油期货市场展望</a:t>
            </a:r>
            <a:endParaRPr altLang="en-US" kern="1200" dirty="0" smtClean="0">
              <a:ea typeface="黑体" panose="02010609060101010101" pitchFamily="49" charset="-122"/>
              <a:cs typeface="+mj-cs"/>
              <a:sym typeface="+mn-ea"/>
            </a:endParaRPr>
          </a:p>
        </p:txBody>
      </p:sp>
    </p:spTree>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37"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原油期货的潜在参与者</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graphicFrame>
        <p:nvGraphicFramePr>
          <p:cNvPr id="21" name="图示 20"/>
          <p:cNvGraphicFramePr/>
          <p:nvPr>
            <p:extLst>
              <p:ext uri="{D42A27DB-BD31-4B8C-83A1-F6EECF244321}">
                <p14:modId xmlns:p14="http://schemas.microsoft.com/office/powerpoint/2010/main" val="1387783827"/>
              </p:ext>
            </p:extLst>
          </p:nvPr>
        </p:nvGraphicFramePr>
        <p:xfrm>
          <a:off x="1293542" y="781274"/>
          <a:ext cx="7248292" cy="4259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33"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原油期货市场展望</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sp>
        <p:nvSpPr>
          <p:cNvPr id="15" name="内容占位符 4"/>
          <p:cNvSpPr txBox="1">
            <a:spLocks/>
          </p:cNvSpPr>
          <p:nvPr/>
        </p:nvSpPr>
        <p:spPr>
          <a:xfrm>
            <a:off x="581833" y="1694754"/>
            <a:ext cx="7621491" cy="2267646"/>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marL="0" marR="0" indent="0" algn="ctr" defTabSz="914400" rtl="0" latinLnBrk="0">
              <a:lnSpc>
                <a:spcPct val="100000"/>
              </a:lnSpc>
              <a:spcBef>
                <a:spcPts val="300"/>
              </a:spcBef>
              <a:spcAft>
                <a:spcPts val="0"/>
              </a:spcAft>
              <a:buClrTx/>
              <a:buSzTx/>
              <a:buFontTx/>
              <a:buNone/>
              <a:tabLst/>
              <a:defRPr sz="1900" b="1" i="0" u="none" strike="noStrike" cap="none" spc="0" baseline="0">
                <a:ln>
                  <a:noFill/>
                </a:ln>
                <a:solidFill>
                  <a:srgbClr val="595959"/>
                </a:solidFill>
                <a:uFillTx/>
                <a:latin typeface="+mj-lt"/>
                <a:ea typeface="微软雅黑" panose="020B0503020204020204" pitchFamily="34" charset="-122"/>
                <a:cs typeface="+mj-cs"/>
                <a:sym typeface="Helvetica"/>
              </a:defRPr>
            </a:lvl1pPr>
            <a:lvl2pPr marL="370286" marR="0" indent="0" algn="ctr" defTabSz="914400" rtl="0" latinLnBrk="0">
              <a:lnSpc>
                <a:spcPct val="100000"/>
              </a:lnSpc>
              <a:spcBef>
                <a:spcPts val="300"/>
              </a:spcBef>
              <a:spcAft>
                <a:spcPts val="0"/>
              </a:spcAft>
              <a:buClrTx/>
              <a:buSzPct val="100000"/>
              <a:buFontTx/>
              <a:buNone/>
              <a:tabLst/>
              <a:defRPr sz="1600" b="1" i="0" u="none" strike="noStrike" cap="none" spc="0" baseline="0">
                <a:ln>
                  <a:noFill/>
                </a:ln>
                <a:solidFill>
                  <a:srgbClr val="595959"/>
                </a:solidFill>
                <a:uFillTx/>
                <a:latin typeface="+mj-lt"/>
                <a:ea typeface="+mj-ea"/>
                <a:cs typeface="+mj-cs"/>
                <a:sym typeface="Helvetica"/>
              </a:defRPr>
            </a:lvl2pPr>
            <a:lvl3pPr marL="740573" marR="0" indent="0" algn="ctr" defTabSz="914400" rtl="0" latinLnBrk="0">
              <a:lnSpc>
                <a:spcPct val="100000"/>
              </a:lnSpc>
              <a:spcBef>
                <a:spcPts val="300"/>
              </a:spcBef>
              <a:spcAft>
                <a:spcPts val="0"/>
              </a:spcAft>
              <a:buClrTx/>
              <a:buSzPct val="100000"/>
              <a:buFontTx/>
              <a:buNone/>
              <a:tabLst/>
              <a:defRPr sz="1500" b="1" i="0" u="none" strike="noStrike" cap="none" spc="0" baseline="0">
                <a:ln>
                  <a:noFill/>
                </a:ln>
                <a:solidFill>
                  <a:srgbClr val="595959"/>
                </a:solidFill>
                <a:uFillTx/>
                <a:latin typeface="+mj-lt"/>
                <a:ea typeface="+mj-ea"/>
                <a:cs typeface="+mj-cs"/>
                <a:sym typeface="Helvetica"/>
              </a:defRPr>
            </a:lvl3pPr>
            <a:lvl4pPr marL="1110859"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4pPr>
            <a:lvl5pPr marL="1481145"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5pPr>
            <a:lvl6pPr marL="1851431"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6pPr>
            <a:lvl7pPr marL="2221718"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7pPr>
            <a:lvl8pPr marL="2592004"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8pPr>
            <a:lvl9pPr marL="2962290" marR="0" indent="0" algn="ctr" defTabSz="914400" rtl="0" latinLnBrk="0">
              <a:lnSpc>
                <a:spcPct val="100000"/>
              </a:lnSpc>
              <a:spcBef>
                <a:spcPts val="300"/>
              </a:spcBef>
              <a:spcAft>
                <a:spcPts val="0"/>
              </a:spcAft>
              <a:buClrTx/>
              <a:buSzPct val="100000"/>
              <a:buFontTx/>
              <a:buNone/>
              <a:tabLst/>
              <a:defRPr sz="1300" b="1" i="0" u="none" strike="noStrike" cap="none" spc="0" baseline="0">
                <a:ln>
                  <a:noFill/>
                </a:ln>
                <a:solidFill>
                  <a:srgbClr val="595959"/>
                </a:solidFill>
                <a:uFillTx/>
                <a:latin typeface="+mj-lt"/>
                <a:ea typeface="+mj-ea"/>
                <a:cs typeface="+mj-cs"/>
                <a:sym typeface="Helvetica"/>
              </a:defRPr>
            </a:lvl9pPr>
          </a:lstStyle>
          <a:p>
            <a:pPr marL="342900" indent="-342900" algn="l" hangingPunct="1">
              <a:buFont typeface="Arial" panose="020B0604020202020204" pitchFamily="34" charset="0"/>
              <a:buChar char="•"/>
            </a:pPr>
            <a:r>
              <a:rPr lang="zh-CN" altLang="en-US" sz="1600" dirty="0" smtClean="0">
                <a:solidFill>
                  <a:srgbClr val="002B62"/>
                </a:solidFill>
                <a:latin typeface="微软雅黑" panose="020B0503020204020204" pitchFamily="34" charset="-122"/>
              </a:rPr>
              <a:t>宏观上：形成一个反映中国乃至亚太周边地区石油市场供需关系的基准价格</a:t>
            </a:r>
            <a:endParaRPr lang="en-US" altLang="zh-CN" sz="1600" dirty="0" smtClean="0">
              <a:solidFill>
                <a:srgbClr val="002B62"/>
              </a:solidFill>
              <a:latin typeface="微软雅黑" panose="020B0503020204020204" pitchFamily="34" charset="-122"/>
            </a:endParaRPr>
          </a:p>
          <a:p>
            <a:pPr marL="342900" indent="-342900" algn="l" hangingPunct="1">
              <a:buFont typeface="Arial" panose="020B0604020202020204" pitchFamily="34" charset="0"/>
              <a:buChar char="•"/>
            </a:pPr>
            <a:endParaRPr lang="en-US" altLang="zh-CN" sz="1600" dirty="0" smtClean="0">
              <a:solidFill>
                <a:srgbClr val="002B62"/>
              </a:solidFill>
              <a:latin typeface="微软雅黑" panose="020B0503020204020204" pitchFamily="34" charset="-122"/>
            </a:endParaRPr>
          </a:p>
          <a:p>
            <a:pPr marL="342900" indent="-342900" algn="l" hangingPunct="1">
              <a:buFont typeface="Arial" panose="020B0604020202020204" pitchFamily="34" charset="0"/>
              <a:buChar char="•"/>
            </a:pPr>
            <a:endParaRPr lang="en-US" altLang="zh-CN" sz="1600" dirty="0" smtClean="0">
              <a:solidFill>
                <a:srgbClr val="002B62"/>
              </a:solidFill>
              <a:latin typeface="微软雅黑" panose="020B0503020204020204" pitchFamily="34" charset="-122"/>
            </a:endParaRPr>
          </a:p>
          <a:p>
            <a:pPr marL="342900" indent="-342900" algn="l" hangingPunct="1">
              <a:buFont typeface="Arial" panose="020B0604020202020204" pitchFamily="34" charset="0"/>
              <a:buChar char="•"/>
            </a:pPr>
            <a:r>
              <a:rPr lang="zh-CN" altLang="en-US" sz="1600" dirty="0" smtClean="0">
                <a:solidFill>
                  <a:srgbClr val="002B62"/>
                </a:solidFill>
                <a:latin typeface="微软雅黑" panose="020B0503020204020204" pitchFamily="34" charset="-122"/>
              </a:rPr>
              <a:t>中观上：推动石油天然气产业市场化和国际化的水平</a:t>
            </a:r>
            <a:endParaRPr lang="en-US" altLang="zh-CN" sz="1600" dirty="0" smtClean="0">
              <a:solidFill>
                <a:srgbClr val="002B62"/>
              </a:solidFill>
              <a:latin typeface="微软雅黑" panose="020B0503020204020204" pitchFamily="34" charset="-122"/>
            </a:endParaRPr>
          </a:p>
          <a:p>
            <a:pPr marL="342900" indent="-342900" algn="l" hangingPunct="1">
              <a:buFont typeface="Arial" panose="020B0604020202020204" pitchFamily="34" charset="0"/>
              <a:buChar char="•"/>
            </a:pPr>
            <a:endParaRPr lang="en-US" altLang="zh-CN" sz="1600" dirty="0" smtClean="0">
              <a:solidFill>
                <a:srgbClr val="002B62"/>
              </a:solidFill>
              <a:latin typeface="微软雅黑" panose="020B0503020204020204" pitchFamily="34" charset="-122"/>
            </a:endParaRPr>
          </a:p>
          <a:p>
            <a:pPr marL="342900" indent="-342900" algn="l" hangingPunct="1">
              <a:buFont typeface="Arial" panose="020B0604020202020204" pitchFamily="34" charset="0"/>
              <a:buChar char="•"/>
            </a:pPr>
            <a:endParaRPr lang="en-US" altLang="zh-CN" sz="1600" dirty="0" smtClean="0">
              <a:solidFill>
                <a:srgbClr val="002B62"/>
              </a:solidFill>
              <a:latin typeface="微软雅黑" panose="020B0503020204020204" pitchFamily="34" charset="-122"/>
            </a:endParaRPr>
          </a:p>
          <a:p>
            <a:pPr marL="342900" indent="-342900" algn="l" hangingPunct="1">
              <a:buFont typeface="Arial" panose="020B0604020202020204" pitchFamily="34" charset="0"/>
              <a:buChar char="•"/>
            </a:pPr>
            <a:r>
              <a:rPr lang="zh-CN" altLang="en-US" sz="1600" dirty="0" smtClean="0">
                <a:solidFill>
                  <a:srgbClr val="002B62"/>
                </a:solidFill>
                <a:latin typeface="微软雅黑" panose="020B0503020204020204" pitchFamily="34" charset="-122"/>
              </a:rPr>
              <a:t>微观上：为相关企业和投资者提供一个风险对冲工具和投资组合选择</a:t>
            </a:r>
            <a:endParaRPr lang="zh-CN" altLang="en-US" sz="1600" dirty="0">
              <a:solidFill>
                <a:srgbClr val="002B62"/>
              </a:solidFill>
              <a:latin typeface="微软雅黑" panose="020B0503020204020204" pitchFamily="34" charset="-122"/>
            </a:endParaRPr>
          </a:p>
        </p:txBody>
      </p:sp>
      <p:pic>
        <p:nvPicPr>
          <p:cNvPr id="5" name="image6.png" descr="logo.psd"/>
          <p:cNvPicPr/>
          <p:nvPr/>
        </p:nvPicPr>
        <p:blipFill>
          <a:blip r:embed="rId2" cstate="print">
            <a:extLst/>
          </a:blip>
          <a:stretch>
            <a:fillRect/>
          </a:stretch>
        </p:blipFill>
        <p:spPr>
          <a:xfrm>
            <a:off x="-43449" y="3972511"/>
            <a:ext cx="1529350" cy="707185"/>
          </a:xfrm>
          <a:prstGeom prst="rect">
            <a:avLst/>
          </a:prstGeom>
          <a:ln w="12700">
            <a:miter lim="400000"/>
          </a:ln>
        </p:spPr>
      </p:pic>
      <p:sp>
        <p:nvSpPr>
          <p:cNvPr id="6"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3447993" y="3361425"/>
            <a:ext cx="2225789" cy="7078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zh-CN" altLang="en-US" sz="4000" u="none" strike="noStrike" cap="none" spc="0" normalizeH="0" baseline="0" dirty="0" smtClean="0">
                <a:ln>
                  <a:noFill/>
                </a:ln>
                <a:solidFill>
                  <a:schemeClr val="accent1">
                    <a:lumMod val="50000"/>
                  </a:schemeClr>
                </a:solidFill>
                <a:effectLst/>
                <a:uFillTx/>
                <a:latin typeface="Helvetica Neue Condensed Black"/>
                <a:sym typeface="Helvetica"/>
              </a:rPr>
              <a:t>谢谢</a:t>
            </a:r>
            <a:endParaRPr kumimoji="0" lang="zh-CN" altLang="en-US" sz="4000" u="none" strike="noStrike" cap="none" spc="0" normalizeH="0" baseline="0" dirty="0">
              <a:ln>
                <a:noFill/>
              </a:ln>
              <a:solidFill>
                <a:schemeClr val="accent1">
                  <a:lumMod val="50000"/>
                </a:schemeClr>
              </a:solidFill>
              <a:effectLst/>
              <a:uFillTx/>
              <a:latin typeface="Helvetica Neue Condensed Black"/>
              <a:sym typeface="Helvetica"/>
            </a:endParaRPr>
          </a:p>
        </p:txBody>
      </p:sp>
      <p:pic>
        <p:nvPicPr>
          <p:cNvPr id="4" name="图片 3" descr="logo.ps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68195" y="1200739"/>
            <a:ext cx="4189616" cy="1918186"/>
          </a:xfrm>
          <a:prstGeom prst="rect">
            <a:avLst/>
          </a:prstGeom>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亚太地区消费份额超过北美和欧洲</a:t>
            </a:r>
            <a:endParaRPr dirty="0"/>
          </a:p>
        </p:txBody>
      </p:sp>
      <p:sp>
        <p:nvSpPr>
          <p:cNvPr id="20" name="TextBox 9"/>
          <p:cNvSpPr txBox="1">
            <a:spLocks noChangeArrowheads="1"/>
          </p:cNvSpPr>
          <p:nvPr/>
        </p:nvSpPr>
        <p:spPr bwMode="auto">
          <a:xfrm>
            <a:off x="5863967" y="3796490"/>
            <a:ext cx="3176446" cy="307975"/>
          </a:xfrm>
          <a:prstGeom prst="rect">
            <a:avLst/>
          </a:prstGeom>
          <a:noFill/>
          <a:ln w="9525">
            <a:noFill/>
            <a:miter lim="800000"/>
            <a:headEnd/>
            <a:tailEnd/>
          </a:ln>
        </p:spPr>
        <p:txBody>
          <a:bodyPr>
            <a:spAutoFit/>
          </a:bodyPr>
          <a:lstStyle/>
          <a:p>
            <a:pPr algn="r"/>
            <a:r>
              <a:rPr lang="zh-CN" altLang="en-US" sz="1400" dirty="0">
                <a:solidFill>
                  <a:srgbClr val="000000"/>
                </a:solidFill>
                <a:latin typeface="微软雅黑" pitchFamily="34" charset="-122"/>
                <a:ea typeface="微软雅黑" pitchFamily="34" charset="-122"/>
              </a:rPr>
              <a:t>数据来源：</a:t>
            </a:r>
            <a:r>
              <a:rPr lang="en-US" altLang="zh-CN" sz="1400" dirty="0">
                <a:solidFill>
                  <a:srgbClr val="000000"/>
                </a:solidFill>
                <a:latin typeface="微软雅黑" pitchFamily="34" charset="-122"/>
                <a:ea typeface="微软雅黑" pitchFamily="34" charset="-122"/>
              </a:rPr>
              <a:t>BP</a:t>
            </a:r>
            <a:endParaRPr lang="zh-CN" altLang="en-US" sz="1400" dirty="0">
              <a:solidFill>
                <a:srgbClr val="000000"/>
              </a:solidFill>
              <a:latin typeface="微软雅黑" pitchFamily="34" charset="-122"/>
              <a:ea typeface="微软雅黑" pitchFamily="34" charset="-122"/>
            </a:endParaRPr>
          </a:p>
        </p:txBody>
      </p:sp>
      <p:graphicFrame>
        <p:nvGraphicFramePr>
          <p:cNvPr id="24" name="Chart 7"/>
          <p:cNvGraphicFramePr>
            <a:graphicFrameLocks/>
          </p:cNvGraphicFramePr>
          <p:nvPr>
            <p:extLst>
              <p:ext uri="{D42A27DB-BD31-4B8C-83A1-F6EECF244321}">
                <p14:modId xmlns:p14="http://schemas.microsoft.com/office/powerpoint/2010/main" val="296130159"/>
              </p:ext>
            </p:extLst>
          </p:nvPr>
        </p:nvGraphicFramePr>
        <p:xfrm>
          <a:off x="77101" y="1068784"/>
          <a:ext cx="3240000" cy="25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Chart 2"/>
          <p:cNvGraphicFramePr>
            <a:graphicFrameLocks/>
          </p:cNvGraphicFramePr>
          <p:nvPr>
            <p:extLst>
              <p:ext uri="{D42A27DB-BD31-4B8C-83A1-F6EECF244321}">
                <p14:modId xmlns:p14="http://schemas.microsoft.com/office/powerpoint/2010/main" val="694675964"/>
              </p:ext>
            </p:extLst>
          </p:nvPr>
        </p:nvGraphicFramePr>
        <p:xfrm>
          <a:off x="2910061" y="1072342"/>
          <a:ext cx="3240000" cy="252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图表 26"/>
          <p:cNvGraphicFramePr>
            <a:graphicFrameLocks/>
          </p:cNvGraphicFramePr>
          <p:nvPr>
            <p:extLst>
              <p:ext uri="{D42A27DB-BD31-4B8C-83A1-F6EECF244321}">
                <p14:modId xmlns:p14="http://schemas.microsoft.com/office/powerpoint/2010/main" val="2127873339"/>
              </p:ext>
            </p:extLst>
          </p:nvPr>
        </p:nvGraphicFramePr>
        <p:xfrm>
          <a:off x="5863967" y="1072846"/>
          <a:ext cx="3240000" cy="2519496"/>
        </p:xfrm>
        <a:graphic>
          <a:graphicData uri="http://schemas.openxmlformats.org/drawingml/2006/chart">
            <c:chart xmlns:c="http://schemas.openxmlformats.org/drawingml/2006/chart" xmlns:r="http://schemas.openxmlformats.org/officeDocument/2006/relationships" r:id="rId5"/>
          </a:graphicData>
        </a:graphic>
      </p:graphicFrame>
      <p:pic>
        <p:nvPicPr>
          <p:cNvPr id="8" name="image6.png" descr="logo.psd"/>
          <p:cNvPicPr/>
          <p:nvPr/>
        </p:nvPicPr>
        <p:blipFill>
          <a:blip r:embed="rId6" cstate="print">
            <a:extLst/>
          </a:blip>
          <a:stretch>
            <a:fillRect/>
          </a:stretch>
        </p:blipFill>
        <p:spPr>
          <a:xfrm>
            <a:off x="-43449" y="3972511"/>
            <a:ext cx="1529350" cy="707185"/>
          </a:xfrm>
          <a:prstGeom prst="rect">
            <a:avLst/>
          </a:prstGeom>
          <a:ln w="12700">
            <a:miter lim="400000"/>
          </a:ln>
        </p:spPr>
      </p:pic>
      <p:sp>
        <p:nvSpPr>
          <p:cNvPr id="9"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亚太地区缺乏权威的原油贸易定价基准</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grpSp>
        <p:nvGrpSpPr>
          <p:cNvPr id="27" name="组合 26"/>
          <p:cNvGrpSpPr/>
          <p:nvPr/>
        </p:nvGrpSpPr>
        <p:grpSpPr>
          <a:xfrm>
            <a:off x="1350180" y="1005417"/>
            <a:ext cx="6462180" cy="3773533"/>
            <a:chOff x="647824" y="1056061"/>
            <a:chExt cx="8806058" cy="4821211"/>
          </a:xfrm>
        </p:grpSpPr>
        <p:grpSp>
          <p:nvGrpSpPr>
            <p:cNvPr id="28" name="组合 4"/>
            <p:cNvGrpSpPr/>
            <p:nvPr/>
          </p:nvGrpSpPr>
          <p:grpSpPr>
            <a:xfrm>
              <a:off x="647824" y="1056061"/>
              <a:ext cx="8806058" cy="4821211"/>
              <a:chOff x="760607" y="983509"/>
              <a:chExt cx="7987857" cy="4821211"/>
            </a:xfrm>
          </p:grpSpPr>
          <p:pic>
            <p:nvPicPr>
              <p:cNvPr id="31" name="Picture 2"/>
              <p:cNvPicPr>
                <a:picLocks noChangeAspect="1" noChangeArrowheads="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brightnessContrast bright="40000"/>
                        </a14:imgEffect>
                      </a14:imgLayer>
                    </a14:imgProps>
                  </a:ext>
                  <a:ext uri="{28A0092B-C50C-407E-A947-70E740481C1C}">
                    <a14:useLocalDpi xmlns:a14="http://schemas.microsoft.com/office/drawing/2010/main" val="0"/>
                  </a:ext>
                </a:extLst>
              </a:blip>
              <a:srcRect/>
              <a:stretch>
                <a:fillRect/>
              </a:stretch>
            </p:blipFill>
            <p:spPr bwMode="auto">
              <a:xfrm>
                <a:off x="760607" y="1212667"/>
                <a:ext cx="7987857" cy="4592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6"/>
              <p:cNvSpPr txBox="1"/>
              <p:nvPr/>
            </p:nvSpPr>
            <p:spPr>
              <a:xfrm>
                <a:off x="2586234" y="2731252"/>
                <a:ext cx="742707" cy="530856"/>
              </a:xfrm>
              <a:prstGeom prst="rect">
                <a:avLst/>
              </a:prstGeom>
              <a:noFill/>
            </p:spPr>
            <p:txBody>
              <a:bodyPr wrap="square" rtlCol="0">
                <a:spAutoFit/>
              </a:bodyPr>
              <a:lstStyle/>
              <a:p>
                <a:pPr algn="ctr"/>
                <a:r>
                  <a:rPr lang="en-US" altLang="zh-CN" sz="1050" b="1" dirty="0">
                    <a:solidFill>
                      <a:schemeClr val="accent2"/>
                    </a:solidFill>
                    <a:latin typeface="+mj-ea"/>
                    <a:cs typeface="微软雅黑"/>
                    <a:sym typeface="Franklin Gothic Book"/>
                  </a:rPr>
                  <a:t>CME </a:t>
                </a:r>
              </a:p>
              <a:p>
                <a:pPr algn="ctr"/>
                <a:r>
                  <a:rPr lang="en-US" altLang="zh-CN" sz="1050" b="1" dirty="0">
                    <a:solidFill>
                      <a:schemeClr val="accent2"/>
                    </a:solidFill>
                    <a:latin typeface="+mj-ea"/>
                    <a:cs typeface="微软雅黑"/>
                    <a:sym typeface="Franklin Gothic Book"/>
                  </a:rPr>
                  <a:t>WTI</a:t>
                </a:r>
                <a:endParaRPr lang="zh-CN" altLang="en-US" sz="1050" b="1" dirty="0">
                  <a:solidFill>
                    <a:schemeClr val="accent2"/>
                  </a:solidFill>
                  <a:latin typeface="+mj-ea"/>
                  <a:cs typeface="微软雅黑"/>
                  <a:sym typeface="Franklin Gothic Book"/>
                </a:endParaRPr>
              </a:p>
            </p:txBody>
          </p:sp>
          <p:sp>
            <p:nvSpPr>
              <p:cNvPr id="33" name="TextBox 7"/>
              <p:cNvSpPr txBox="1"/>
              <p:nvPr/>
            </p:nvSpPr>
            <p:spPr>
              <a:xfrm>
                <a:off x="4080524" y="2072506"/>
                <a:ext cx="919132" cy="550518"/>
              </a:xfrm>
              <a:prstGeom prst="rect">
                <a:avLst/>
              </a:prstGeom>
              <a:noFill/>
            </p:spPr>
            <p:txBody>
              <a:bodyPr wrap="square" rtlCol="0">
                <a:spAutoFit/>
              </a:bodyPr>
              <a:lstStyle/>
              <a:p>
                <a:pPr algn="ctr"/>
                <a:r>
                  <a:rPr lang="en-US" altLang="zh-CN" sz="1050" b="1" dirty="0">
                    <a:solidFill>
                      <a:schemeClr val="accent2"/>
                    </a:solidFill>
                    <a:latin typeface="+mj-ea"/>
                    <a:cs typeface="微软雅黑"/>
                  </a:rPr>
                  <a:t>ICE</a:t>
                </a:r>
              </a:p>
              <a:p>
                <a:pPr algn="ctr"/>
                <a:r>
                  <a:rPr lang="en-US" altLang="zh-CN" sz="1050" b="1" dirty="0">
                    <a:solidFill>
                      <a:schemeClr val="accent2"/>
                    </a:solidFill>
                    <a:latin typeface="+mj-ea"/>
                    <a:cs typeface="微软雅黑"/>
                  </a:rPr>
                  <a:t>BRENT</a:t>
                </a:r>
              </a:p>
            </p:txBody>
          </p:sp>
          <p:sp>
            <p:nvSpPr>
              <p:cNvPr id="34" name="TextBox 8"/>
              <p:cNvSpPr txBox="1"/>
              <p:nvPr/>
            </p:nvSpPr>
            <p:spPr>
              <a:xfrm>
                <a:off x="6900451" y="2494458"/>
                <a:ext cx="950624" cy="334243"/>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900">
                    <a:latin typeface="+mj-ea"/>
                    <a:cs typeface="微软雅黑"/>
                  </a:defRPr>
                </a:lvl1pPr>
              </a:lstStyle>
              <a:p>
                <a:pPr algn="ctr"/>
                <a:r>
                  <a:rPr lang="en-US" altLang="zh-CN" sz="1100" b="1" dirty="0"/>
                  <a:t>TOCOM</a:t>
                </a:r>
                <a:endParaRPr lang="zh-CN" altLang="en-US" sz="1100" b="1" dirty="0"/>
              </a:p>
            </p:txBody>
          </p:sp>
          <p:sp>
            <p:nvSpPr>
              <p:cNvPr id="35" name="TextBox 9"/>
              <p:cNvSpPr txBox="1"/>
              <p:nvPr/>
            </p:nvSpPr>
            <p:spPr>
              <a:xfrm>
                <a:off x="4937202" y="3153419"/>
                <a:ext cx="774723" cy="550518"/>
              </a:xfrm>
              <a:prstGeom prst="rect">
                <a:avLst/>
              </a:prstGeom>
              <a:noFill/>
            </p:spPr>
            <p:txBody>
              <a:bodyPr wrap="square" rtlCol="0">
                <a:spAutoFit/>
              </a:bodyPr>
              <a:lstStyle/>
              <a:p>
                <a:pPr algn="ctr"/>
                <a:r>
                  <a:rPr lang="en-US" altLang="zh-CN" sz="1100" b="1" dirty="0" smtClean="0">
                    <a:latin typeface="+mj-ea"/>
                    <a:cs typeface="微软雅黑"/>
                    <a:sym typeface="Franklin Gothic Book"/>
                  </a:rPr>
                  <a:t>CME</a:t>
                </a:r>
              </a:p>
              <a:p>
                <a:pPr algn="ctr"/>
                <a:r>
                  <a:rPr lang="en-US" altLang="zh-CN" sz="1100" b="1" dirty="0" smtClean="0">
                    <a:latin typeface="+mj-ea"/>
                    <a:cs typeface="微软雅黑"/>
                  </a:rPr>
                  <a:t>DME</a:t>
                </a:r>
                <a:endParaRPr lang="zh-CN" altLang="en-US" sz="1100" b="1" dirty="0">
                  <a:latin typeface="+mj-ea"/>
                  <a:cs typeface="微软雅黑"/>
                </a:endParaRPr>
              </a:p>
            </p:txBody>
          </p:sp>
          <p:sp>
            <p:nvSpPr>
              <p:cNvPr id="36" name="TextBox 10"/>
              <p:cNvSpPr txBox="1"/>
              <p:nvPr/>
            </p:nvSpPr>
            <p:spPr>
              <a:xfrm>
                <a:off x="5665732" y="3437441"/>
                <a:ext cx="816935" cy="334243"/>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900">
                    <a:latin typeface="+mj-ea"/>
                    <a:cs typeface="微软雅黑"/>
                  </a:defRPr>
                </a:lvl1pPr>
              </a:lstStyle>
              <a:p>
                <a:pPr algn="ctr"/>
                <a:r>
                  <a:rPr lang="en-US" altLang="zh-CN" sz="1100" b="1" dirty="0"/>
                  <a:t>MCX</a:t>
                </a:r>
                <a:endParaRPr lang="zh-CN" altLang="en-US" sz="1100" b="1" dirty="0"/>
              </a:p>
            </p:txBody>
          </p:sp>
          <p:sp>
            <p:nvSpPr>
              <p:cNvPr id="37" name="TextBox 11"/>
              <p:cNvSpPr txBox="1"/>
              <p:nvPr/>
            </p:nvSpPr>
            <p:spPr>
              <a:xfrm>
                <a:off x="5875699" y="1801059"/>
                <a:ext cx="755595" cy="334243"/>
              </a:xfrm>
              <a:prstGeom prst="rect">
                <a:avLst/>
              </a:prstGeom>
              <a:noFill/>
            </p:spPr>
            <p:txBody>
              <a:bodyPr wrap="square" rtlCol="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900">
                    <a:latin typeface="+mj-ea"/>
                    <a:cs typeface="微软雅黑"/>
                  </a:defRPr>
                </a:lvl1pPr>
              </a:lstStyle>
              <a:p>
                <a:pPr algn="ctr"/>
                <a:r>
                  <a:rPr lang="en-US" altLang="zh-CN" sz="1100" b="1" dirty="0" smtClean="0"/>
                  <a:t>MOE</a:t>
                </a:r>
                <a:endParaRPr lang="zh-CN" altLang="en-US" sz="1100" b="1" dirty="0"/>
              </a:p>
            </p:txBody>
          </p:sp>
          <p:cxnSp>
            <p:nvCxnSpPr>
              <p:cNvPr id="38" name="直接连接符 37"/>
              <p:cNvCxnSpPr/>
              <p:nvPr/>
            </p:nvCxnSpPr>
            <p:spPr>
              <a:xfrm>
                <a:off x="1396428" y="1212667"/>
                <a:ext cx="0" cy="4592053"/>
              </a:xfrm>
              <a:prstGeom prst="line">
                <a:avLst/>
              </a:prstGeom>
              <a:ln>
                <a:solidFill>
                  <a:srgbClr val="003366"/>
                </a:solidFill>
                <a:prstDash val="sysDash"/>
              </a:ln>
            </p:spPr>
            <p:style>
              <a:lnRef idx="2">
                <a:schemeClr val="accent2"/>
              </a:lnRef>
              <a:fillRef idx="0">
                <a:schemeClr val="accent2"/>
              </a:fillRef>
              <a:effectRef idx="1">
                <a:schemeClr val="accent2"/>
              </a:effectRef>
              <a:fontRef idx="minor">
                <a:schemeClr val="tx1"/>
              </a:fontRef>
            </p:style>
          </p:cxnSp>
          <p:cxnSp>
            <p:nvCxnSpPr>
              <p:cNvPr id="39" name="直接连接符 38"/>
              <p:cNvCxnSpPr/>
              <p:nvPr/>
            </p:nvCxnSpPr>
            <p:spPr>
              <a:xfrm>
                <a:off x="3629075" y="1212667"/>
                <a:ext cx="0" cy="4592053"/>
              </a:xfrm>
              <a:prstGeom prst="line">
                <a:avLst/>
              </a:prstGeom>
              <a:ln>
                <a:solidFill>
                  <a:srgbClr val="003366"/>
                </a:solidFill>
                <a:prstDash val="sysDash"/>
              </a:ln>
            </p:spPr>
            <p:style>
              <a:lnRef idx="2">
                <a:schemeClr val="accent2"/>
              </a:lnRef>
              <a:fillRef idx="0">
                <a:schemeClr val="accent2"/>
              </a:fillRef>
              <a:effectRef idx="1">
                <a:schemeClr val="accent2"/>
              </a:effectRef>
              <a:fontRef idx="minor">
                <a:schemeClr val="tx1"/>
              </a:fontRef>
            </p:style>
          </p:cxnSp>
          <p:cxnSp>
            <p:nvCxnSpPr>
              <p:cNvPr id="40" name="直接连接符 39"/>
              <p:cNvCxnSpPr/>
              <p:nvPr/>
            </p:nvCxnSpPr>
            <p:spPr>
              <a:xfrm>
                <a:off x="5175813" y="1195142"/>
                <a:ext cx="0" cy="4592053"/>
              </a:xfrm>
              <a:prstGeom prst="line">
                <a:avLst/>
              </a:prstGeom>
              <a:ln>
                <a:solidFill>
                  <a:srgbClr val="003366"/>
                </a:solidFill>
                <a:prstDash val="sysDash"/>
              </a:ln>
            </p:spPr>
            <p:style>
              <a:lnRef idx="2">
                <a:schemeClr val="accent2"/>
              </a:lnRef>
              <a:fillRef idx="0">
                <a:schemeClr val="accent2"/>
              </a:fillRef>
              <a:effectRef idx="1">
                <a:schemeClr val="accent2"/>
              </a:effectRef>
              <a:fontRef idx="minor">
                <a:schemeClr val="tx1"/>
              </a:fontRef>
            </p:style>
          </p:cxnSp>
          <p:cxnSp>
            <p:nvCxnSpPr>
              <p:cNvPr id="41" name="直接连接符 40"/>
              <p:cNvCxnSpPr/>
              <p:nvPr/>
            </p:nvCxnSpPr>
            <p:spPr>
              <a:xfrm>
                <a:off x="7905369" y="1195142"/>
                <a:ext cx="0" cy="4592053"/>
              </a:xfrm>
              <a:prstGeom prst="line">
                <a:avLst/>
              </a:prstGeom>
              <a:ln>
                <a:solidFill>
                  <a:srgbClr val="003366"/>
                </a:solidFill>
                <a:prstDash val="sysDash"/>
              </a:ln>
            </p:spPr>
            <p:style>
              <a:lnRef idx="2">
                <a:schemeClr val="accent2"/>
              </a:lnRef>
              <a:fillRef idx="0">
                <a:schemeClr val="accent2"/>
              </a:fillRef>
              <a:effectRef idx="1">
                <a:schemeClr val="accent2"/>
              </a:effectRef>
              <a:fontRef idx="minor">
                <a:schemeClr val="tx1"/>
              </a:fontRef>
            </p:style>
          </p:cxnSp>
          <p:cxnSp>
            <p:nvCxnSpPr>
              <p:cNvPr id="42" name="直接箭头连接符 41"/>
              <p:cNvCxnSpPr/>
              <p:nvPr/>
            </p:nvCxnSpPr>
            <p:spPr>
              <a:xfrm>
                <a:off x="1396428" y="1417267"/>
                <a:ext cx="2232647" cy="0"/>
              </a:xfrm>
              <a:prstGeom prst="straightConnector1">
                <a:avLst/>
              </a:prstGeom>
              <a:ln>
                <a:solidFill>
                  <a:srgbClr val="003366"/>
                </a:solidFill>
                <a:prstDash val="sysDash"/>
                <a:headEnd type="arrow"/>
                <a:tailEnd type="arrow"/>
              </a:ln>
            </p:spPr>
            <p:style>
              <a:lnRef idx="2">
                <a:schemeClr val="accent2"/>
              </a:lnRef>
              <a:fillRef idx="0">
                <a:schemeClr val="accent2"/>
              </a:fillRef>
              <a:effectRef idx="1">
                <a:schemeClr val="accent2"/>
              </a:effectRef>
              <a:fontRef idx="minor">
                <a:schemeClr val="tx1"/>
              </a:fontRef>
            </p:style>
          </p:cxnSp>
          <p:cxnSp>
            <p:nvCxnSpPr>
              <p:cNvPr id="43" name="直接箭头连接符 42"/>
              <p:cNvCxnSpPr/>
              <p:nvPr/>
            </p:nvCxnSpPr>
            <p:spPr>
              <a:xfrm>
                <a:off x="5175813" y="1422020"/>
                <a:ext cx="2729556" cy="0"/>
              </a:xfrm>
              <a:prstGeom prst="straightConnector1">
                <a:avLst/>
              </a:prstGeom>
              <a:ln>
                <a:solidFill>
                  <a:srgbClr val="003366"/>
                </a:solidFill>
                <a:prstDash val="sysDash"/>
                <a:headEnd type="arrow"/>
                <a:tailEnd type="arrow"/>
              </a:ln>
            </p:spPr>
            <p:style>
              <a:lnRef idx="2">
                <a:schemeClr val="accent2"/>
              </a:lnRef>
              <a:fillRef idx="0">
                <a:schemeClr val="accent2"/>
              </a:fillRef>
              <a:effectRef idx="1">
                <a:schemeClr val="accent2"/>
              </a:effectRef>
              <a:fontRef idx="minor">
                <a:schemeClr val="tx1"/>
              </a:fontRef>
            </p:style>
          </p:cxnSp>
          <p:sp>
            <p:nvSpPr>
              <p:cNvPr id="44" name="TextBox 18"/>
              <p:cNvSpPr txBox="1"/>
              <p:nvPr/>
            </p:nvSpPr>
            <p:spPr>
              <a:xfrm>
                <a:off x="1676382" y="983510"/>
                <a:ext cx="1749715" cy="314581"/>
              </a:xfrm>
              <a:prstGeom prst="rect">
                <a:avLst/>
              </a:prstGeom>
              <a:noFill/>
            </p:spPr>
            <p:txBody>
              <a:bodyPr wrap="square" rtlCol="0">
                <a:spAutoFit/>
              </a:bodyPr>
              <a:lstStyle/>
              <a:p>
                <a:r>
                  <a:rPr lang="zh-CN" altLang="en-US" sz="1000" b="1" dirty="0">
                    <a:solidFill>
                      <a:srgbClr val="595959"/>
                    </a:solidFill>
                    <a:latin typeface="微软雅黑"/>
                    <a:ea typeface="微软雅黑"/>
                    <a:cs typeface="微软雅黑"/>
                  </a:rPr>
                  <a:t>主要参照</a:t>
                </a:r>
                <a:r>
                  <a:rPr lang="en-US" altLang="zh-CN" sz="1000" b="1" dirty="0">
                    <a:solidFill>
                      <a:srgbClr val="595959"/>
                    </a:solidFill>
                    <a:latin typeface="微软雅黑"/>
                    <a:ea typeface="微软雅黑"/>
                    <a:cs typeface="微软雅黑"/>
                  </a:rPr>
                  <a:t>WTI</a:t>
                </a:r>
                <a:r>
                  <a:rPr lang="zh-CN" altLang="en-US" sz="1000" b="1" dirty="0">
                    <a:solidFill>
                      <a:srgbClr val="595959"/>
                    </a:solidFill>
                    <a:latin typeface="微软雅黑"/>
                    <a:ea typeface="微软雅黑"/>
                    <a:cs typeface="微软雅黑"/>
                  </a:rPr>
                  <a:t>价格</a:t>
                </a:r>
              </a:p>
            </p:txBody>
          </p:sp>
          <p:sp>
            <p:nvSpPr>
              <p:cNvPr id="45" name="TextBox 19"/>
              <p:cNvSpPr txBox="1"/>
              <p:nvPr/>
            </p:nvSpPr>
            <p:spPr>
              <a:xfrm>
                <a:off x="3629075" y="983509"/>
                <a:ext cx="1749715" cy="314581"/>
              </a:xfrm>
              <a:prstGeom prst="rect">
                <a:avLst/>
              </a:prstGeom>
              <a:noFill/>
            </p:spPr>
            <p:txBody>
              <a:bodyPr wrap="square" rtlCol="0">
                <a:spAutoFit/>
              </a:bodyPr>
              <a:lstStyle/>
              <a:p>
                <a:r>
                  <a:rPr lang="zh-CN" altLang="en-US" sz="1000" b="1" dirty="0">
                    <a:solidFill>
                      <a:srgbClr val="595959"/>
                    </a:solidFill>
                    <a:latin typeface="微软雅黑"/>
                    <a:ea typeface="微软雅黑"/>
                    <a:cs typeface="微软雅黑"/>
                  </a:rPr>
                  <a:t>主要参照</a:t>
                </a:r>
                <a:r>
                  <a:rPr lang="en-US" altLang="zh-CN" sz="1000" b="1" dirty="0">
                    <a:solidFill>
                      <a:srgbClr val="595959"/>
                    </a:solidFill>
                    <a:latin typeface="微软雅黑"/>
                    <a:ea typeface="微软雅黑"/>
                    <a:cs typeface="微软雅黑"/>
                  </a:rPr>
                  <a:t>Brent</a:t>
                </a:r>
                <a:r>
                  <a:rPr lang="zh-CN" altLang="en-US" sz="1000" b="1" dirty="0">
                    <a:solidFill>
                      <a:srgbClr val="595959"/>
                    </a:solidFill>
                    <a:latin typeface="微软雅黑"/>
                    <a:ea typeface="微软雅黑"/>
                    <a:cs typeface="微软雅黑"/>
                  </a:rPr>
                  <a:t>价格</a:t>
                </a:r>
              </a:p>
            </p:txBody>
          </p:sp>
          <p:sp>
            <p:nvSpPr>
              <p:cNvPr id="46" name="TextBox 21"/>
              <p:cNvSpPr txBox="1"/>
              <p:nvPr/>
            </p:nvSpPr>
            <p:spPr>
              <a:xfrm>
                <a:off x="5230108" y="983510"/>
                <a:ext cx="2859600" cy="314581"/>
              </a:xfrm>
              <a:prstGeom prst="rect">
                <a:avLst/>
              </a:prstGeom>
              <a:noFill/>
            </p:spPr>
            <p:txBody>
              <a:bodyPr wrap="square" rtlCol="0">
                <a:spAutoFit/>
              </a:bodyPr>
              <a:lstStyle/>
              <a:p>
                <a:r>
                  <a:rPr lang="zh-CN" altLang="en-US" sz="1000" b="1" dirty="0">
                    <a:solidFill>
                      <a:srgbClr val="595959"/>
                    </a:solidFill>
                    <a:latin typeface="微软雅黑"/>
                    <a:ea typeface="微软雅黑"/>
                    <a:cs typeface="微软雅黑"/>
                  </a:rPr>
                  <a:t>主要参照</a:t>
                </a:r>
                <a:r>
                  <a:rPr lang="en-US" altLang="zh-CN" sz="1000" b="1" dirty="0">
                    <a:solidFill>
                      <a:srgbClr val="595959"/>
                    </a:solidFill>
                    <a:latin typeface="微软雅黑"/>
                    <a:ea typeface="微软雅黑"/>
                    <a:cs typeface="微软雅黑"/>
                  </a:rPr>
                  <a:t>Dubai</a:t>
                </a:r>
                <a:r>
                  <a:rPr lang="zh-CN" altLang="en-US" sz="1000" b="1" dirty="0" smtClean="0">
                    <a:solidFill>
                      <a:srgbClr val="595959"/>
                    </a:solidFill>
                    <a:latin typeface="微软雅黑"/>
                    <a:ea typeface="微软雅黑"/>
                    <a:cs typeface="微软雅黑"/>
                  </a:rPr>
                  <a:t>价格</a:t>
                </a:r>
                <a:endParaRPr lang="zh-CN" altLang="en-US" sz="1000" b="1" dirty="0">
                  <a:solidFill>
                    <a:srgbClr val="595959"/>
                  </a:solidFill>
                  <a:latin typeface="微软雅黑"/>
                  <a:ea typeface="微软雅黑"/>
                  <a:cs typeface="微软雅黑"/>
                </a:endParaRPr>
              </a:p>
            </p:txBody>
          </p:sp>
        </p:grpSp>
        <p:cxnSp>
          <p:nvCxnSpPr>
            <p:cNvPr id="29" name="直接箭头连接符 28"/>
            <p:cNvCxnSpPr/>
            <p:nvPr/>
          </p:nvCxnSpPr>
          <p:spPr>
            <a:xfrm>
              <a:off x="3817815" y="1489819"/>
              <a:ext cx="1692000" cy="0"/>
            </a:xfrm>
            <a:prstGeom prst="straightConnector1">
              <a:avLst/>
            </a:prstGeom>
            <a:ln>
              <a:solidFill>
                <a:srgbClr val="003366"/>
              </a:solidFill>
              <a:prstDash val="sysDash"/>
              <a:headEnd type="arrow"/>
              <a:tailEnd type="arrow"/>
            </a:ln>
          </p:spPr>
          <p:style>
            <a:lnRef idx="2">
              <a:schemeClr val="accent2"/>
            </a:lnRef>
            <a:fillRef idx="0">
              <a:schemeClr val="accent2"/>
            </a:fillRef>
            <a:effectRef idx="1">
              <a:schemeClr val="accent2"/>
            </a:effectRef>
            <a:fontRef idx="minor">
              <a:schemeClr val="tx1"/>
            </a:fontRef>
          </p:style>
        </p:cxnSp>
        <p:sp>
          <p:nvSpPr>
            <p:cNvPr id="30" name="TextBox 22"/>
            <p:cNvSpPr txBox="1"/>
            <p:nvPr/>
          </p:nvSpPr>
          <p:spPr>
            <a:xfrm>
              <a:off x="6722765" y="2991769"/>
              <a:ext cx="857256" cy="550518"/>
            </a:xfrm>
            <a:prstGeom prst="rect">
              <a:avLst/>
            </a:prstGeom>
            <a:noFill/>
          </p:spPr>
          <p:txBody>
            <a:bodyPr wrap="square" rtlCol="0">
              <a:spAutoFit/>
            </a:bodyPr>
            <a:lstStyle/>
            <a:p>
              <a:pPr algn="ctr"/>
              <a:r>
                <a:rPr lang="en-US" altLang="zh-CN" sz="1050" b="1" dirty="0">
                  <a:solidFill>
                    <a:schemeClr val="accent2"/>
                  </a:solidFill>
                  <a:latin typeface="+mj-ea"/>
                  <a:cs typeface="微软雅黑"/>
                </a:rPr>
                <a:t>SHFE</a:t>
              </a:r>
            </a:p>
            <a:p>
              <a:pPr algn="ctr"/>
              <a:r>
                <a:rPr lang="en-US" altLang="zh-CN" sz="1050" b="1" dirty="0">
                  <a:solidFill>
                    <a:schemeClr val="accent2"/>
                  </a:solidFill>
                  <a:latin typeface="+mj-ea"/>
                  <a:cs typeface="微软雅黑"/>
                </a:rPr>
                <a:t>INE</a:t>
              </a:r>
              <a:endParaRPr lang="zh-CN" altLang="en-US" sz="1050" b="1" dirty="0">
                <a:solidFill>
                  <a:schemeClr val="accent2"/>
                </a:solidFill>
                <a:latin typeface="+mj-ea"/>
                <a:cs typeface="微软雅黑"/>
              </a:endParaRPr>
            </a:p>
          </p:txBody>
        </p:sp>
      </p:grpSp>
      <p:pic>
        <p:nvPicPr>
          <p:cNvPr id="23" name="image6.png" descr="logo.psd"/>
          <p:cNvPicPr/>
          <p:nvPr/>
        </p:nvPicPr>
        <p:blipFill>
          <a:blip r:embed="rId5" cstate="print">
            <a:extLst/>
          </a:blip>
          <a:stretch>
            <a:fillRect/>
          </a:stretch>
        </p:blipFill>
        <p:spPr>
          <a:xfrm>
            <a:off x="-43449" y="3972511"/>
            <a:ext cx="1529350" cy="707185"/>
          </a:xfrm>
          <a:prstGeom prst="rect">
            <a:avLst/>
          </a:prstGeom>
          <a:ln w="12700">
            <a:miter lim="400000"/>
          </a:ln>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74"/>
          <p:cNvSpPr txBox="1">
            <a:spLocks/>
          </p:cNvSpPr>
          <p:nvPr/>
        </p:nvSpPr>
        <p:spPr>
          <a:xfrm>
            <a:off x="428595" y="214296"/>
            <a:ext cx="7383765" cy="428626"/>
          </a:xfrm>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pPr lvl="0" hangingPunct="1"/>
            <a:r>
              <a:rPr lang="zh-CN" altLang="en-US" b="1" dirty="0"/>
              <a:t>中国是全球第五大生产国，第二大消费国</a:t>
            </a:r>
            <a:endParaRPr kumimoji="0" lang="zh-CN" altLang="en-US" sz="1900" b="1" i="0" u="none" strike="noStrike" kern="0" cap="none" spc="0" normalizeH="0" baseline="0" noProof="0" dirty="0">
              <a:ln>
                <a:noFill/>
              </a:ln>
              <a:solidFill>
                <a:srgbClr val="00205B"/>
              </a:solidFill>
              <a:effectLst/>
              <a:uLnTx/>
              <a:uFillTx/>
              <a:latin typeface="+mn-lt"/>
              <a:ea typeface="+mn-ea"/>
              <a:cs typeface="+mn-cs"/>
              <a:sym typeface="Franklin Gothic Book"/>
            </a:endParaRPr>
          </a:p>
        </p:txBody>
      </p:sp>
      <p:graphicFrame>
        <p:nvGraphicFramePr>
          <p:cNvPr id="17" name="图表 16"/>
          <p:cNvGraphicFramePr/>
          <p:nvPr>
            <p:extLst>
              <p:ext uri="{D42A27DB-BD31-4B8C-83A1-F6EECF244321}">
                <p14:modId xmlns:p14="http://schemas.microsoft.com/office/powerpoint/2010/main" val="3653343948"/>
              </p:ext>
            </p:extLst>
          </p:nvPr>
        </p:nvGraphicFramePr>
        <p:xfrm>
          <a:off x="281721" y="1196752"/>
          <a:ext cx="4122640" cy="33447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图表 19"/>
          <p:cNvGraphicFramePr/>
          <p:nvPr>
            <p:extLst>
              <p:ext uri="{D42A27DB-BD31-4B8C-83A1-F6EECF244321}">
                <p14:modId xmlns:p14="http://schemas.microsoft.com/office/powerpoint/2010/main" val="3629565352"/>
              </p:ext>
            </p:extLst>
          </p:nvPr>
        </p:nvGraphicFramePr>
        <p:xfrm>
          <a:off x="4914900" y="1196752"/>
          <a:ext cx="3909060" cy="334476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smtClean="0"/>
              <a:t>原油期货推进进展关键节点</a:t>
            </a:r>
            <a:endParaRPr dirty="0"/>
          </a:p>
        </p:txBody>
      </p:sp>
      <p:grpSp>
        <p:nvGrpSpPr>
          <p:cNvPr id="3" name="组合 2"/>
          <p:cNvGrpSpPr/>
          <p:nvPr/>
        </p:nvGrpSpPr>
        <p:grpSpPr>
          <a:xfrm>
            <a:off x="281730" y="1303867"/>
            <a:ext cx="8200631" cy="2785533"/>
            <a:chOff x="281730" y="1534955"/>
            <a:chExt cx="8200631" cy="2540200"/>
          </a:xfrm>
        </p:grpSpPr>
        <p:sp>
          <p:nvSpPr>
            <p:cNvPr id="4" name="燕尾形箭头 3"/>
            <p:cNvSpPr/>
            <p:nvPr/>
          </p:nvSpPr>
          <p:spPr>
            <a:xfrm>
              <a:off x="346819" y="2528761"/>
              <a:ext cx="8135542" cy="108000"/>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5" name="任意多边形 4"/>
            <p:cNvSpPr/>
            <p:nvPr/>
          </p:nvSpPr>
          <p:spPr>
            <a:xfrm>
              <a:off x="281730" y="1538495"/>
              <a:ext cx="1170122" cy="749113"/>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6896" tIns="56896" rIns="56896" bIns="56896" numCol="1" spcCol="1270" anchor="b" anchorCtr="1">
              <a:noAutofit/>
            </a:bodyPr>
            <a:lstStyle/>
            <a:p>
              <a:pPr lvl="0" algn="l" defTabSz="35560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2012.10.24</a:t>
              </a:r>
              <a:endParaRPr lang="zh-CN" altLang="en-US" sz="1100" b="1" kern="1200" dirty="0">
                <a:solidFill>
                  <a:srgbClr val="002B62"/>
                </a:solidFill>
                <a:latin typeface="微软雅黑" panose="020B0503020204020204" pitchFamily="34" charset="-122"/>
                <a:ea typeface="微软雅黑" panose="020B0503020204020204" pitchFamily="34" charset="-122"/>
              </a:endParaRPr>
            </a:p>
            <a:p>
              <a:pPr marL="57150" lvl="1" indent="-57150" algn="l" defTabSz="266700">
                <a:lnSpc>
                  <a:spcPct val="90000"/>
                </a:lnSpc>
                <a:spcBef>
                  <a:spcPct val="0"/>
                </a:spcBef>
                <a:spcAft>
                  <a:spcPct val="15000"/>
                </a:spcAft>
                <a:buChar char="••"/>
              </a:pPr>
              <a:r>
                <a:rPr lang="zh-CN" altLang="en-US" sz="1000" kern="1200" dirty="0" smtClean="0">
                  <a:solidFill>
                    <a:schemeClr val="bg2"/>
                  </a:solidFill>
                  <a:latin typeface="微软雅黑" panose="020B0503020204020204" pitchFamily="34" charset="-122"/>
                  <a:ea typeface="微软雅黑" panose="020B0503020204020204" pitchFamily="34" charset="-122"/>
                </a:rPr>
                <a:t>国务院关于修改</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期货交易管理条例</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的决定</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6" name="椭圆 5"/>
            <p:cNvSpPr/>
            <p:nvPr/>
          </p:nvSpPr>
          <p:spPr>
            <a:xfrm>
              <a:off x="489180"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任意多边形 6"/>
            <p:cNvSpPr/>
            <p:nvPr/>
          </p:nvSpPr>
          <p:spPr>
            <a:xfrm>
              <a:off x="655319" y="2924948"/>
              <a:ext cx="1339619" cy="1002712"/>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t" anchorCtr="1">
              <a:noAutofit/>
            </a:bodyPr>
            <a:lstStyle/>
            <a:p>
              <a:pPr lvl="0" algn="l" defTabSz="31115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2013.09.29</a:t>
              </a:r>
              <a:endParaRPr lang="zh-CN" altLang="en-US" sz="1100" b="1" kern="1200" dirty="0">
                <a:solidFill>
                  <a:srgbClr val="002B62"/>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chemeClr val="bg2"/>
                  </a:solidFill>
                  <a:latin typeface="微软雅黑" panose="020B0503020204020204" pitchFamily="34" charset="-122"/>
                  <a:ea typeface="微软雅黑" panose="020B0503020204020204" pitchFamily="34" charset="-122"/>
                </a:rPr>
                <a:t>中国证监会</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资本市场支持促进中国（上海）自由贸易试验区若干政策措施 </a:t>
              </a:r>
              <a:r>
                <a:rPr lang="en-US" altLang="en-US" sz="1000" kern="1200" dirty="0" smtClean="0">
                  <a:solidFill>
                    <a:schemeClr val="bg2"/>
                  </a:solidFill>
                  <a:latin typeface="微软雅黑" panose="020B0503020204020204" pitchFamily="34" charset="-122"/>
                  <a:ea typeface="微软雅黑" panose="020B0503020204020204" pitchFamily="34" charset="-122"/>
                </a:rPr>
                <a:t>》</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8" name="椭圆 7"/>
            <p:cNvSpPr/>
            <p:nvPr/>
          </p:nvSpPr>
          <p:spPr>
            <a:xfrm>
              <a:off x="1101074"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任意多边形 8"/>
            <p:cNvSpPr/>
            <p:nvPr/>
          </p:nvSpPr>
          <p:spPr>
            <a:xfrm>
              <a:off x="1560156" y="1538495"/>
              <a:ext cx="895070" cy="763347"/>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b" anchorCtr="1">
              <a:noAutofit/>
            </a:bodyPr>
            <a:lstStyle/>
            <a:p>
              <a:pPr lvl="0" algn="l" defTabSz="311150">
                <a:lnSpc>
                  <a:spcPct val="90000"/>
                </a:lnSpc>
                <a:spcBef>
                  <a:spcPct val="0"/>
                </a:spcBef>
                <a:spcAft>
                  <a:spcPct val="35000"/>
                </a:spcAft>
              </a:pPr>
              <a:r>
                <a:rPr lang="en-US" altLang="en-US" sz="1100" b="1" kern="1200" dirty="0" smtClean="0">
                  <a:solidFill>
                    <a:srgbClr val="C00000"/>
                  </a:solidFill>
                  <a:latin typeface="微软雅黑" panose="020B0503020204020204" pitchFamily="34" charset="-122"/>
                  <a:ea typeface="微软雅黑" panose="020B0503020204020204" pitchFamily="34" charset="-122"/>
                </a:rPr>
                <a:t>2013.11.06</a:t>
              </a:r>
              <a:endParaRPr lang="zh-CN" altLang="en-US" sz="1100" b="1" kern="1200" dirty="0">
                <a:solidFill>
                  <a:srgbClr val="C00000"/>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rgbClr val="C00000"/>
                  </a:solidFill>
                  <a:latin typeface="微软雅黑" panose="020B0503020204020204" pitchFamily="34" charset="-122"/>
                  <a:ea typeface="微软雅黑" panose="020B0503020204020204" pitchFamily="34" charset="-122"/>
                </a:rPr>
                <a:t>上海国际能源交易中心注册成立</a:t>
              </a:r>
              <a:endParaRPr lang="zh-CN" altLang="en-US" sz="1000" kern="1200" dirty="0">
                <a:solidFill>
                  <a:srgbClr val="C00000"/>
                </a:solidFill>
                <a:latin typeface="微软雅黑" panose="020B0503020204020204" pitchFamily="34" charset="-122"/>
                <a:ea typeface="微软雅黑" panose="020B0503020204020204" pitchFamily="34" charset="-122"/>
              </a:endParaRPr>
            </a:p>
          </p:txBody>
        </p:sp>
        <p:sp>
          <p:nvSpPr>
            <p:cNvPr id="10" name="椭圆 9"/>
            <p:cNvSpPr/>
            <p:nvPr/>
          </p:nvSpPr>
          <p:spPr>
            <a:xfrm>
              <a:off x="1712968"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任意多边形 10"/>
            <p:cNvSpPr/>
            <p:nvPr/>
          </p:nvSpPr>
          <p:spPr>
            <a:xfrm>
              <a:off x="2039833" y="2909521"/>
              <a:ext cx="930055" cy="757385"/>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t" anchorCtr="1">
              <a:noAutofit/>
            </a:bodyPr>
            <a:lstStyle/>
            <a:p>
              <a:pPr lvl="0" algn="l" defTabSz="311150">
                <a:lnSpc>
                  <a:spcPct val="90000"/>
                </a:lnSpc>
                <a:spcBef>
                  <a:spcPct val="0"/>
                </a:spcBef>
                <a:spcAft>
                  <a:spcPct val="35000"/>
                </a:spcAft>
              </a:pPr>
              <a:r>
                <a:rPr lang="en-US" altLang="en-US" sz="1100" b="1" kern="1200" dirty="0" smtClean="0">
                  <a:solidFill>
                    <a:srgbClr val="C00000"/>
                  </a:solidFill>
                  <a:latin typeface="微软雅黑" panose="020B0503020204020204" pitchFamily="34" charset="-122"/>
                  <a:ea typeface="微软雅黑" panose="020B0503020204020204" pitchFamily="34" charset="-122"/>
                </a:rPr>
                <a:t>2014.12.12</a:t>
              </a:r>
              <a:endParaRPr lang="zh-CN" altLang="en-US" sz="1100" b="1" kern="1200" dirty="0">
                <a:solidFill>
                  <a:srgbClr val="C00000"/>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rgbClr val="C00000"/>
                  </a:solidFill>
                  <a:latin typeface="微软雅黑" panose="020B0503020204020204" pitchFamily="34" charset="-122"/>
                  <a:ea typeface="微软雅黑" panose="020B0503020204020204" pitchFamily="34" charset="-122"/>
                </a:rPr>
                <a:t>原油期货上市请示获得了中国证监会批复</a:t>
              </a:r>
              <a:endParaRPr lang="zh-CN" altLang="en-US" sz="1000" kern="1200" dirty="0">
                <a:solidFill>
                  <a:srgbClr val="C00000"/>
                </a:solidFill>
                <a:latin typeface="微软雅黑" panose="020B0503020204020204" pitchFamily="34" charset="-122"/>
                <a:ea typeface="微软雅黑" panose="020B0503020204020204" pitchFamily="34" charset="-122"/>
              </a:endParaRPr>
            </a:p>
          </p:txBody>
        </p:sp>
        <p:sp>
          <p:nvSpPr>
            <p:cNvPr id="12" name="椭圆 11"/>
            <p:cNvSpPr/>
            <p:nvPr/>
          </p:nvSpPr>
          <p:spPr>
            <a:xfrm>
              <a:off x="2324861"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任意多边形 12"/>
            <p:cNvSpPr/>
            <p:nvPr/>
          </p:nvSpPr>
          <p:spPr>
            <a:xfrm>
              <a:off x="2516881" y="1546507"/>
              <a:ext cx="1207136" cy="755335"/>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b" anchorCtr="1">
              <a:noAutofit/>
            </a:bodyPr>
            <a:lstStyle/>
            <a:p>
              <a:pPr lvl="0" algn="l" defTabSz="31115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2015.02.09</a:t>
              </a:r>
              <a:endParaRPr lang="zh-CN" altLang="en-US" sz="1100" b="1" kern="1200" dirty="0">
                <a:solidFill>
                  <a:srgbClr val="002B62"/>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chemeClr val="bg2"/>
                  </a:solidFill>
                  <a:latin typeface="微软雅黑" panose="020B0503020204020204" pitchFamily="34" charset="-122"/>
                  <a:ea typeface="微软雅黑" panose="020B0503020204020204" pitchFamily="34" charset="-122"/>
                </a:rPr>
                <a:t>发改委</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关于进口原油使用管理有关问题的通知</a:t>
              </a:r>
              <a:r>
                <a:rPr lang="en-US" altLang="en-US" sz="1000" kern="1200" dirty="0" smtClean="0">
                  <a:solidFill>
                    <a:schemeClr val="bg2"/>
                  </a:solidFill>
                  <a:latin typeface="微软雅黑" panose="020B0503020204020204" pitchFamily="34" charset="-122"/>
                  <a:ea typeface="微软雅黑" panose="020B0503020204020204" pitchFamily="34" charset="-122"/>
                </a:rPr>
                <a:t>》</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14" name="椭圆 13"/>
            <p:cNvSpPr/>
            <p:nvPr/>
          </p:nvSpPr>
          <p:spPr>
            <a:xfrm>
              <a:off x="2936755"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任意多边形 14"/>
            <p:cNvSpPr/>
            <p:nvPr/>
          </p:nvSpPr>
          <p:spPr>
            <a:xfrm>
              <a:off x="3116756" y="2892781"/>
              <a:ext cx="1313996" cy="950673"/>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t" anchorCtr="1">
              <a:noAutofit/>
            </a:bodyPr>
            <a:lstStyle/>
            <a:p>
              <a:pPr lvl="0" algn="l" defTabSz="31115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2015.04.08</a:t>
              </a:r>
              <a:endParaRPr lang="zh-CN" altLang="en-US" sz="1100" b="1" kern="1200" dirty="0">
                <a:solidFill>
                  <a:srgbClr val="002B62"/>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chemeClr val="bg2"/>
                  </a:solidFill>
                  <a:latin typeface="微软雅黑" panose="020B0503020204020204" pitchFamily="34" charset="-122"/>
                  <a:ea typeface="微软雅黑" panose="020B0503020204020204" pitchFamily="34" charset="-122"/>
                </a:rPr>
                <a:t>财政部、税务总局发布</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关于原油和铁矿石期货保税交割业务增值税政策的通知</a:t>
              </a:r>
              <a:r>
                <a:rPr lang="en-US" altLang="en-US" sz="1000" kern="1200" dirty="0" smtClean="0">
                  <a:solidFill>
                    <a:schemeClr val="bg2"/>
                  </a:solidFill>
                  <a:latin typeface="微软雅黑" panose="020B0503020204020204" pitchFamily="34" charset="-122"/>
                  <a:ea typeface="微软雅黑" panose="020B0503020204020204" pitchFamily="34" charset="-122"/>
                </a:rPr>
                <a:t>》</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16" name="椭圆 15"/>
            <p:cNvSpPr/>
            <p:nvPr/>
          </p:nvSpPr>
          <p:spPr>
            <a:xfrm>
              <a:off x="3548649"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任意多边形 16"/>
            <p:cNvSpPr/>
            <p:nvPr/>
          </p:nvSpPr>
          <p:spPr>
            <a:xfrm>
              <a:off x="3724017" y="1549823"/>
              <a:ext cx="1362803" cy="993806"/>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b" anchorCtr="1">
              <a:noAutofit/>
            </a:bodyPr>
            <a:lstStyle/>
            <a:p>
              <a:pPr lvl="0" algn="l" defTabSz="311150">
                <a:lnSpc>
                  <a:spcPct val="90000"/>
                </a:lnSpc>
                <a:spcBef>
                  <a:spcPct val="0"/>
                </a:spcBef>
                <a:spcAft>
                  <a:spcPct val="35000"/>
                </a:spcAft>
              </a:pPr>
              <a:r>
                <a:rPr lang="en-US" altLang="en-US" sz="1100" b="1" kern="1200" dirty="0" smtClean="0">
                  <a:solidFill>
                    <a:srgbClr val="C00000"/>
                  </a:solidFill>
                  <a:latin typeface="微软雅黑" panose="020B0503020204020204" pitchFamily="34" charset="-122"/>
                  <a:ea typeface="微软雅黑" panose="020B0503020204020204" pitchFamily="34" charset="-122"/>
                </a:rPr>
                <a:t>2015.06.26</a:t>
              </a:r>
              <a:endParaRPr lang="zh-CN" altLang="en-US" sz="1100" b="1" kern="1200" dirty="0">
                <a:solidFill>
                  <a:srgbClr val="C00000"/>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rgbClr val="C00000"/>
                  </a:solidFill>
                  <a:latin typeface="微软雅黑" panose="020B0503020204020204" pitchFamily="34" charset="-122"/>
                  <a:ea typeface="微软雅黑" panose="020B0503020204020204" pitchFamily="34" charset="-122"/>
                </a:rPr>
                <a:t>证监会发布</a:t>
              </a:r>
              <a:r>
                <a:rPr lang="en-US" altLang="en-US" sz="1000" kern="1200" dirty="0" smtClean="0">
                  <a:solidFill>
                    <a:srgbClr val="C00000"/>
                  </a:solidFill>
                  <a:latin typeface="微软雅黑" panose="020B0503020204020204" pitchFamily="34" charset="-122"/>
                  <a:ea typeface="微软雅黑" panose="020B0503020204020204" pitchFamily="34" charset="-122"/>
                </a:rPr>
                <a:t>《</a:t>
              </a:r>
              <a:r>
                <a:rPr lang="zh-CN" altLang="en-US" sz="1000" kern="1200" dirty="0" smtClean="0">
                  <a:solidFill>
                    <a:srgbClr val="C00000"/>
                  </a:solidFill>
                  <a:latin typeface="微软雅黑" panose="020B0503020204020204" pitchFamily="34" charset="-122"/>
                  <a:ea typeface="微软雅黑" panose="020B0503020204020204" pitchFamily="34" charset="-122"/>
                </a:rPr>
                <a:t>境外交易者和境外经纪机构从事境内特定品种期货交易管理暂行办法</a:t>
              </a:r>
              <a:r>
                <a:rPr lang="en-US" altLang="en-US" sz="1000" kern="1200" dirty="0" smtClean="0">
                  <a:solidFill>
                    <a:srgbClr val="C00000"/>
                  </a:solidFill>
                  <a:latin typeface="微软雅黑" panose="020B0503020204020204" pitchFamily="34" charset="-122"/>
                  <a:ea typeface="微软雅黑" panose="020B0503020204020204" pitchFamily="34" charset="-122"/>
                </a:rPr>
                <a:t>》</a:t>
              </a:r>
              <a:endParaRPr lang="zh-CN" altLang="en-US" sz="1000" kern="1200" dirty="0">
                <a:solidFill>
                  <a:srgbClr val="C00000"/>
                </a:solidFill>
                <a:latin typeface="微软雅黑" panose="020B0503020204020204" pitchFamily="34" charset="-122"/>
                <a:ea typeface="微软雅黑" panose="020B0503020204020204" pitchFamily="34" charset="-122"/>
              </a:endParaRPr>
            </a:p>
          </p:txBody>
        </p:sp>
        <p:sp>
          <p:nvSpPr>
            <p:cNvPr id="19" name="椭圆 18"/>
            <p:cNvSpPr/>
            <p:nvPr/>
          </p:nvSpPr>
          <p:spPr>
            <a:xfrm>
              <a:off x="4160542"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任意多边形 19"/>
            <p:cNvSpPr/>
            <p:nvPr/>
          </p:nvSpPr>
          <p:spPr>
            <a:xfrm>
              <a:off x="4634275" y="2894314"/>
              <a:ext cx="1084434" cy="816858"/>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t" anchorCtr="1">
              <a:noAutofit/>
            </a:bodyPr>
            <a:lstStyle/>
            <a:p>
              <a:pPr lvl="0" algn="l" defTabSz="31115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2015.07.20</a:t>
              </a:r>
              <a:endParaRPr lang="zh-CN" altLang="en-US" sz="1100" b="1" kern="1200" dirty="0" smtClean="0">
                <a:solidFill>
                  <a:srgbClr val="002B62"/>
                </a:solidFill>
                <a:latin typeface="微软雅黑" panose="020B0503020204020204" pitchFamily="34" charset="-122"/>
                <a:ea typeface="微软雅黑" panose="020B0503020204020204" pitchFamily="34" charset="-122"/>
              </a:endParaRPr>
            </a:p>
            <a:p>
              <a:pPr marL="57150" lvl="1" indent="-57150" defTabSz="222250">
                <a:lnSpc>
                  <a:spcPct val="90000"/>
                </a:lnSpc>
                <a:spcBef>
                  <a:spcPct val="0"/>
                </a:spcBef>
                <a:spcAft>
                  <a:spcPct val="15000"/>
                </a:spcAft>
                <a:buChar char="••"/>
              </a:pPr>
              <a:r>
                <a:rPr lang="zh-CN" altLang="en-US" sz="1000" kern="1200" dirty="0" smtClean="0">
                  <a:solidFill>
                    <a:schemeClr val="bg2"/>
                  </a:solidFill>
                  <a:latin typeface="微软雅黑" panose="020B0503020204020204" pitchFamily="34" charset="-122"/>
                  <a:ea typeface="微软雅黑" panose="020B0503020204020204" pitchFamily="34" charset="-122"/>
                </a:rPr>
                <a:t>人民银行发布</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做好境内原油期货交易跨境结算管理工作</a:t>
              </a:r>
              <a:r>
                <a:rPr lang="en-US" altLang="en-US" sz="1000" kern="1200" dirty="0" smtClean="0">
                  <a:solidFill>
                    <a:schemeClr val="bg2"/>
                  </a:solidFill>
                  <a:latin typeface="微软雅黑" panose="020B0503020204020204" pitchFamily="34" charset="-122"/>
                  <a:ea typeface="微软雅黑" panose="020B0503020204020204" pitchFamily="34" charset="-122"/>
                </a:rPr>
                <a:t>》</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21" name="椭圆 20"/>
            <p:cNvSpPr/>
            <p:nvPr/>
          </p:nvSpPr>
          <p:spPr>
            <a:xfrm>
              <a:off x="4772436"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任意多边形 21"/>
            <p:cNvSpPr/>
            <p:nvPr/>
          </p:nvSpPr>
          <p:spPr>
            <a:xfrm>
              <a:off x="5095428" y="1534955"/>
              <a:ext cx="1233746" cy="889728"/>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b" anchorCtr="1">
              <a:noAutofit/>
            </a:bodyPr>
            <a:lstStyle/>
            <a:p>
              <a:pPr lvl="0" algn="l" defTabSz="31115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2015.07.23</a:t>
              </a:r>
              <a:endParaRPr lang="zh-CN" altLang="en-US" sz="1100" b="1" kern="1200" dirty="0">
                <a:solidFill>
                  <a:srgbClr val="002B62"/>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chemeClr val="bg2"/>
                  </a:solidFill>
                  <a:latin typeface="微软雅黑" panose="020B0503020204020204" pitchFamily="34" charset="-122"/>
                  <a:ea typeface="微软雅黑" panose="020B0503020204020204" pitchFamily="34" charset="-122"/>
                </a:rPr>
                <a:t>商务部</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关于原油加工企业申请非国营贸易进口资格有关工作的通知</a:t>
              </a:r>
              <a:r>
                <a:rPr lang="en-US" altLang="en-US" sz="1000" kern="1200" dirty="0" smtClean="0">
                  <a:solidFill>
                    <a:schemeClr val="bg2"/>
                  </a:solidFill>
                  <a:latin typeface="微软雅黑" panose="020B0503020204020204" pitchFamily="34" charset="-122"/>
                  <a:ea typeface="微软雅黑" panose="020B0503020204020204" pitchFamily="34" charset="-122"/>
                </a:rPr>
                <a:t>》</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23" name="椭圆 22"/>
            <p:cNvSpPr/>
            <p:nvPr/>
          </p:nvSpPr>
          <p:spPr>
            <a:xfrm>
              <a:off x="5384330"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任意多边形 23"/>
            <p:cNvSpPr/>
            <p:nvPr/>
          </p:nvSpPr>
          <p:spPr>
            <a:xfrm>
              <a:off x="5811957" y="2904569"/>
              <a:ext cx="1070562" cy="1170586"/>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t" anchorCtr="1">
              <a:noAutofit/>
            </a:bodyPr>
            <a:lstStyle/>
            <a:p>
              <a:pPr lvl="0" algn="l" defTabSz="31115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2015.07.31</a:t>
              </a:r>
              <a:endParaRPr lang="zh-CN" altLang="en-US" sz="1100" b="1" kern="1200" dirty="0">
                <a:solidFill>
                  <a:srgbClr val="002B62"/>
                </a:solidFill>
                <a:latin typeface="微软雅黑" panose="020B0503020204020204" pitchFamily="34" charset="-122"/>
                <a:ea typeface="微软雅黑" panose="020B0503020204020204" pitchFamily="34" charset="-122"/>
              </a:endParaRPr>
            </a:p>
            <a:p>
              <a:pPr marL="57150" indent="-57150" defTabSz="222250">
                <a:lnSpc>
                  <a:spcPct val="90000"/>
                </a:lnSpc>
                <a:spcBef>
                  <a:spcPct val="0"/>
                </a:spcBef>
                <a:spcAft>
                  <a:spcPct val="15000"/>
                </a:spcAft>
                <a:buChar char="••"/>
              </a:pPr>
              <a:r>
                <a:rPr lang="zh-CN" altLang="en-US" sz="1000" dirty="0" smtClean="0">
                  <a:solidFill>
                    <a:schemeClr val="bg2"/>
                  </a:solidFill>
                  <a:latin typeface="微软雅黑" pitchFamily="34" charset="-122"/>
                  <a:ea typeface="微软雅黑" pitchFamily="34" charset="-122"/>
                </a:rPr>
                <a:t>外汇管理局</a:t>
              </a:r>
              <a:r>
                <a:rPr lang="en-US" altLang="zh-CN" sz="1000" dirty="0" smtClean="0">
                  <a:solidFill>
                    <a:schemeClr val="bg2"/>
                  </a:solidFill>
                  <a:latin typeface="微软雅黑" pitchFamily="34" charset="-122"/>
                  <a:ea typeface="微软雅黑" pitchFamily="34" charset="-122"/>
                </a:rPr>
                <a:t>《</a:t>
              </a:r>
              <a:r>
                <a:rPr lang="zh-CN" altLang="en-US" sz="1000" dirty="0" smtClean="0">
                  <a:solidFill>
                    <a:schemeClr val="bg2"/>
                  </a:solidFill>
                  <a:latin typeface="微软雅黑" pitchFamily="34" charset="-122"/>
                  <a:ea typeface="微软雅黑" pitchFamily="34" charset="-122"/>
                </a:rPr>
                <a:t>关于境外交易者和境外经纪机构从事境内特定品种期货交易外汇管理有关问题的通知</a:t>
              </a:r>
              <a:r>
                <a:rPr lang="en-US" altLang="zh-CN" sz="1000" dirty="0" smtClean="0">
                  <a:solidFill>
                    <a:schemeClr val="bg2"/>
                  </a:solidFill>
                  <a:latin typeface="微软雅黑" pitchFamily="34" charset="-122"/>
                  <a:ea typeface="微软雅黑" pitchFamily="34" charset="-122"/>
                </a:rPr>
                <a:t>》</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25" name="椭圆 24"/>
            <p:cNvSpPr/>
            <p:nvPr/>
          </p:nvSpPr>
          <p:spPr>
            <a:xfrm>
              <a:off x="5996223" y="2492601"/>
              <a:ext cx="180000" cy="1800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任意多边形 25"/>
            <p:cNvSpPr/>
            <p:nvPr/>
          </p:nvSpPr>
          <p:spPr>
            <a:xfrm>
              <a:off x="6329174" y="1546305"/>
              <a:ext cx="1313128" cy="745699"/>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b" anchorCtr="1">
              <a:noAutofit/>
            </a:bodyPr>
            <a:lstStyle/>
            <a:p>
              <a:pPr lvl="0" algn="l" defTabSz="311150">
                <a:lnSpc>
                  <a:spcPct val="90000"/>
                </a:lnSpc>
                <a:spcBef>
                  <a:spcPct val="0"/>
                </a:spcBef>
                <a:spcAft>
                  <a:spcPct val="35000"/>
                </a:spcAft>
              </a:pPr>
              <a:r>
                <a:rPr lang="en-US" altLang="en-US" sz="1100" b="1" kern="1200" dirty="0" smtClean="0">
                  <a:solidFill>
                    <a:srgbClr val="002B62"/>
                  </a:solidFill>
                  <a:latin typeface="微软雅黑" panose="020B0503020204020204" pitchFamily="34" charset="-122"/>
                  <a:ea typeface="微软雅黑" panose="020B0503020204020204" pitchFamily="34" charset="-122"/>
                </a:rPr>
                <a:t>2015.08.20</a:t>
              </a:r>
              <a:endParaRPr lang="zh-CN" altLang="en-US" sz="1100" b="1" kern="1200" dirty="0">
                <a:solidFill>
                  <a:srgbClr val="002B62"/>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chemeClr val="bg2"/>
                  </a:solidFill>
                  <a:latin typeface="微软雅黑" panose="020B0503020204020204" pitchFamily="34" charset="-122"/>
                  <a:ea typeface="微软雅黑" panose="020B0503020204020204" pitchFamily="34" charset="-122"/>
                </a:rPr>
                <a:t>海关总署</a:t>
              </a:r>
              <a:r>
                <a:rPr lang="en-US" altLang="en-US" sz="1000" kern="1200" dirty="0" smtClean="0">
                  <a:solidFill>
                    <a:schemeClr val="bg2"/>
                  </a:solidFill>
                  <a:latin typeface="微软雅黑" panose="020B0503020204020204" pitchFamily="34" charset="-122"/>
                  <a:ea typeface="微软雅黑" panose="020B0503020204020204" pitchFamily="34" charset="-122"/>
                </a:rPr>
                <a:t>《</a:t>
              </a:r>
              <a:r>
                <a:rPr lang="zh-CN" altLang="en-US" sz="1000" kern="1200" dirty="0" smtClean="0">
                  <a:solidFill>
                    <a:schemeClr val="bg2"/>
                  </a:solidFill>
                  <a:latin typeface="微软雅黑" panose="020B0503020204020204" pitchFamily="34" charset="-122"/>
                  <a:ea typeface="微软雅黑" panose="020B0503020204020204" pitchFamily="34" charset="-122"/>
                </a:rPr>
                <a:t>关于开展原油期货保税交割业务的公告</a:t>
              </a:r>
              <a:r>
                <a:rPr lang="en-US" altLang="en-US" sz="1000" kern="1200" dirty="0" smtClean="0">
                  <a:solidFill>
                    <a:schemeClr val="bg2"/>
                  </a:solidFill>
                  <a:latin typeface="微软雅黑" panose="020B0503020204020204" pitchFamily="34" charset="-122"/>
                  <a:ea typeface="微软雅黑" panose="020B0503020204020204" pitchFamily="34" charset="-122"/>
                </a:rPr>
                <a:t>》</a:t>
              </a:r>
              <a:endParaRPr lang="zh-CN" altLang="en-US" sz="1000" kern="1200" dirty="0">
                <a:solidFill>
                  <a:schemeClr val="bg2"/>
                </a:solidFill>
                <a:latin typeface="微软雅黑" panose="020B0503020204020204" pitchFamily="34" charset="-122"/>
                <a:ea typeface="微软雅黑" panose="020B0503020204020204" pitchFamily="34" charset="-122"/>
              </a:endParaRPr>
            </a:p>
          </p:txBody>
        </p:sp>
        <p:sp>
          <p:nvSpPr>
            <p:cNvPr id="27" name="椭圆 26"/>
            <p:cNvSpPr/>
            <p:nvPr/>
          </p:nvSpPr>
          <p:spPr>
            <a:xfrm>
              <a:off x="6608117" y="249260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任意多边形 27"/>
            <p:cNvSpPr/>
            <p:nvPr/>
          </p:nvSpPr>
          <p:spPr>
            <a:xfrm>
              <a:off x="7011896" y="2892781"/>
              <a:ext cx="1251828" cy="757385"/>
            </a:xfrm>
            <a:custGeom>
              <a:avLst/>
              <a:gdLst>
                <a:gd name="connsiteX0" fmla="*/ 0 w 582755"/>
                <a:gd name="connsiteY0" fmla="*/ 0 h 1225736"/>
                <a:gd name="connsiteX1" fmla="*/ 582755 w 582755"/>
                <a:gd name="connsiteY1" fmla="*/ 0 h 1225736"/>
                <a:gd name="connsiteX2" fmla="*/ 582755 w 582755"/>
                <a:gd name="connsiteY2" fmla="*/ 1225736 h 1225736"/>
                <a:gd name="connsiteX3" fmla="*/ 0 w 582755"/>
                <a:gd name="connsiteY3" fmla="*/ 1225736 h 1225736"/>
                <a:gd name="connsiteX4" fmla="*/ 0 w 582755"/>
                <a:gd name="connsiteY4" fmla="*/ 0 h 1225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2755" h="1225736">
                  <a:moveTo>
                    <a:pt x="0" y="0"/>
                  </a:moveTo>
                  <a:lnTo>
                    <a:pt x="582755" y="0"/>
                  </a:lnTo>
                  <a:lnTo>
                    <a:pt x="582755" y="1225736"/>
                  </a:lnTo>
                  <a:lnTo>
                    <a:pt x="0" y="12257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49784" tIns="49784" rIns="49784" bIns="49784" numCol="1" spcCol="1270" anchor="t" anchorCtr="1">
              <a:noAutofit/>
            </a:bodyPr>
            <a:lstStyle/>
            <a:p>
              <a:pPr lvl="0" algn="l" defTabSz="311150">
                <a:lnSpc>
                  <a:spcPct val="90000"/>
                </a:lnSpc>
                <a:spcBef>
                  <a:spcPct val="0"/>
                </a:spcBef>
                <a:spcAft>
                  <a:spcPct val="35000"/>
                </a:spcAft>
              </a:pPr>
              <a:r>
                <a:rPr lang="en-US" altLang="en-US" sz="1100" b="1" kern="1200" dirty="0" smtClean="0">
                  <a:solidFill>
                    <a:srgbClr val="C00000"/>
                  </a:solidFill>
                  <a:latin typeface="微软雅黑" panose="020B0503020204020204" pitchFamily="34" charset="-122"/>
                  <a:ea typeface="微软雅黑" panose="020B0503020204020204" pitchFamily="34" charset="-122"/>
                </a:rPr>
                <a:t>2017.05.11</a:t>
              </a:r>
              <a:endParaRPr lang="zh-CN" altLang="en-US" sz="1100" b="1" kern="1200" dirty="0">
                <a:solidFill>
                  <a:srgbClr val="C00000"/>
                </a:solidFill>
                <a:latin typeface="微软雅黑" panose="020B0503020204020204" pitchFamily="34" charset="-122"/>
                <a:ea typeface="微软雅黑" panose="020B0503020204020204" pitchFamily="34" charset="-122"/>
              </a:endParaRPr>
            </a:p>
            <a:p>
              <a:pPr marL="57150" lvl="1" indent="-57150" algn="l" defTabSz="222250">
                <a:lnSpc>
                  <a:spcPct val="90000"/>
                </a:lnSpc>
                <a:spcBef>
                  <a:spcPct val="0"/>
                </a:spcBef>
                <a:spcAft>
                  <a:spcPct val="15000"/>
                </a:spcAft>
                <a:buChar char="••"/>
              </a:pPr>
              <a:r>
                <a:rPr lang="zh-CN" altLang="en-US" sz="1000" kern="1200" dirty="0" smtClean="0">
                  <a:solidFill>
                    <a:srgbClr val="C00000"/>
                  </a:solidFill>
                  <a:latin typeface="微软雅黑" panose="020B0503020204020204" pitchFamily="34" charset="-122"/>
                  <a:ea typeface="微软雅黑" panose="020B0503020204020204" pitchFamily="34" charset="-122"/>
                </a:rPr>
                <a:t>能源中心章程和原油期货合约规则正式对外颁布</a:t>
              </a:r>
              <a:endParaRPr lang="zh-CN" altLang="en-US" sz="1000" kern="1200" dirty="0">
                <a:solidFill>
                  <a:srgbClr val="C00000"/>
                </a:solidFill>
                <a:latin typeface="微软雅黑" panose="020B0503020204020204" pitchFamily="34" charset="-122"/>
                <a:ea typeface="微软雅黑" panose="020B0503020204020204" pitchFamily="34" charset="-122"/>
              </a:endParaRPr>
            </a:p>
          </p:txBody>
        </p:sp>
        <p:sp>
          <p:nvSpPr>
            <p:cNvPr id="29" name="椭圆 28"/>
            <p:cNvSpPr/>
            <p:nvPr/>
          </p:nvSpPr>
          <p:spPr>
            <a:xfrm>
              <a:off x="7220011" y="249260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椭圆 31"/>
            <p:cNvSpPr/>
            <p:nvPr/>
          </p:nvSpPr>
          <p:spPr>
            <a:xfrm>
              <a:off x="501200"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椭圆 32"/>
            <p:cNvSpPr/>
            <p:nvPr/>
          </p:nvSpPr>
          <p:spPr>
            <a:xfrm>
              <a:off x="1113094"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椭圆 33"/>
            <p:cNvSpPr/>
            <p:nvPr/>
          </p:nvSpPr>
          <p:spPr>
            <a:xfrm>
              <a:off x="1724988"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椭圆 34"/>
            <p:cNvSpPr/>
            <p:nvPr/>
          </p:nvSpPr>
          <p:spPr>
            <a:xfrm>
              <a:off x="2336881"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椭圆 35"/>
            <p:cNvSpPr/>
            <p:nvPr/>
          </p:nvSpPr>
          <p:spPr>
            <a:xfrm>
              <a:off x="2948775"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椭圆 36"/>
            <p:cNvSpPr/>
            <p:nvPr/>
          </p:nvSpPr>
          <p:spPr>
            <a:xfrm>
              <a:off x="3560669"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椭圆 37"/>
            <p:cNvSpPr/>
            <p:nvPr/>
          </p:nvSpPr>
          <p:spPr>
            <a:xfrm>
              <a:off x="4172562"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椭圆 38"/>
            <p:cNvSpPr/>
            <p:nvPr/>
          </p:nvSpPr>
          <p:spPr>
            <a:xfrm>
              <a:off x="4784456"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椭圆 40"/>
            <p:cNvSpPr/>
            <p:nvPr/>
          </p:nvSpPr>
          <p:spPr>
            <a:xfrm>
              <a:off x="5396350"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椭圆 41"/>
            <p:cNvSpPr/>
            <p:nvPr/>
          </p:nvSpPr>
          <p:spPr>
            <a:xfrm>
              <a:off x="6008243" y="2485071"/>
              <a:ext cx="180000" cy="180000"/>
            </a:xfrm>
            <a:prstGeom prst="ellipse">
              <a:avLst/>
            </a:prstGeom>
            <a:solidFill>
              <a:srgbClr val="002B6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pic>
        <p:nvPicPr>
          <p:cNvPr id="43" name="image6.png" descr="logo.psd"/>
          <p:cNvPicPr/>
          <p:nvPr/>
        </p:nvPicPr>
        <p:blipFill>
          <a:blip r:embed="rId3" cstate="print">
            <a:extLst/>
          </a:blip>
          <a:stretch>
            <a:fillRect/>
          </a:stretch>
        </p:blipFill>
        <p:spPr>
          <a:xfrm>
            <a:off x="-43449" y="3972511"/>
            <a:ext cx="1529350" cy="707185"/>
          </a:xfrm>
          <a:prstGeom prst="rect">
            <a:avLst/>
          </a:prstGeom>
          <a:ln w="12700">
            <a:miter lim="400000"/>
          </a:ln>
        </p:spPr>
      </p:pic>
      <p:sp>
        <p:nvSpPr>
          <p:cNvPr id="44"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221776671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2"/>
          <p:cNvSpPr>
            <a:spLocks noGrp="1"/>
          </p:cNvSpPr>
          <p:nvPr>
            <p:ph type="ctrTitle"/>
          </p:nvPr>
        </p:nvSpPr>
        <p:spPr>
          <a:xfrm>
            <a:off x="526481" y="3086100"/>
            <a:ext cx="8061465" cy="400050"/>
          </a:xfrm>
        </p:spPr>
        <p:txBody>
          <a:bodyPr vert="horz" wrap="square" lIns="78342" tIns="39171" rIns="78342" bIns="39171" numCol="1" anchor="ctr" anchorCtr="0" compatLnSpc="1"/>
          <a:lstStyle/>
          <a:p>
            <a:pPr marL="0" indent="0" defTabSz="740573" fontAlgn="base">
              <a:spcBef>
                <a:spcPct val="0"/>
              </a:spcBef>
              <a:spcAft>
                <a:spcPct val="0"/>
              </a:spcAft>
              <a:defRPr/>
            </a:pPr>
            <a:r>
              <a:rPr lang="zh-CN" altLang="en-US" b="1" kern="1200" dirty="0">
                <a:latin typeface="+mj-lt"/>
                <a:ea typeface="黑体" panose="02010609060101010101" pitchFamily="49" charset="-122"/>
                <a:cs typeface="+mj-cs"/>
              </a:rPr>
              <a:t>一、原油期货配套政策</a:t>
            </a:r>
            <a:endParaRPr altLang="en-US" b="1" kern="1200" dirty="0" smtClean="0">
              <a:latin typeface="微软雅黑" panose="020B0503020204020204" pitchFamily="34" charset="-122"/>
              <a:ea typeface="黑体" panose="02010609060101010101" pitchFamily="49" charset="-122"/>
              <a:cs typeface="+mj-cs"/>
              <a:sym typeface="+mn-ea"/>
            </a:endParaRPr>
          </a:p>
        </p:txBody>
      </p:sp>
    </p:spTree>
    <p:extLst>
      <p:ext uri="{BB962C8B-B14F-4D97-AF65-F5344CB8AC3E}">
        <p14:creationId xmlns:p14="http://schemas.microsoft.com/office/powerpoint/2010/main" val="1885309915"/>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2" name="灯片编号占位符 1"/>
          <p:cNvSpPr>
            <a:spLocks noGrp="1"/>
          </p:cNvSpPr>
          <p:nvPr/>
        </p:nvSpPr>
        <p:spPr>
          <a:xfrm>
            <a:off x="8203324" y="4802476"/>
            <a:ext cx="483617" cy="238604"/>
          </a:xfrm>
          <a:prstGeom prst="rect">
            <a:avLst/>
          </a:prstGeom>
          <a:noFill/>
          <a:ln w="9525">
            <a:noFill/>
          </a:ln>
        </p:spPr>
        <p:txBody>
          <a:bodyPr lIns="68573" tIns="34286" rIns="68573" bIns="34286" anchor="t"/>
          <a:lstStyle/>
          <a:p>
            <a:endParaRPr lang="zh-CN" altLang="en-US" dirty="0">
              <a:latin typeface="Arial" panose="020B0604020202020204" pitchFamily="34" charset="0"/>
              <a:ea typeface="微软雅黑" panose="020B0503020204020204" pitchFamily="34" charset="-122"/>
              <a:sym typeface="Calibri" panose="020F0502020204030204" pitchFamily="34" charset="0"/>
            </a:endParaRPr>
          </a:p>
        </p:txBody>
      </p:sp>
      <p:sp>
        <p:nvSpPr>
          <p:cNvPr id="40" name="Shape 74"/>
          <p:cNvSpPr>
            <a:spLocks noGrp="1"/>
          </p:cNvSpPr>
          <p:nvPr>
            <p:ph type="body" sz="quarter" idx="13"/>
          </p:nvPr>
        </p:nvSpPr>
        <p:spPr>
          <a:prstGeom prst="rect">
            <a:avLst/>
          </a:prstGeom>
          <a:extLst>
            <a:ext uri="{C572A759-6A51-4108-AA02-DFA0A04FC94B}">
              <ma14:wrappingTextBoxFlag xmlns="" xmlns:ma14="http://schemas.microsoft.com/office/mac/drawingml/2011/main" val="1"/>
            </a:ext>
          </a:extLst>
        </p:spPr>
        <p:txBody>
          <a:bodyPr/>
          <a:lstStyle>
            <a:lvl1pPr marL="274320" indent="-274320" defTabSz="731519">
              <a:spcBef>
                <a:spcPts val="400"/>
              </a:spcBef>
              <a:defRPr sz="1900">
                <a:solidFill>
                  <a:srgbClr val="00205B"/>
                </a:solidFill>
                <a:latin typeface="+mn-lt"/>
                <a:ea typeface="+mn-ea"/>
                <a:cs typeface="+mn-cs"/>
                <a:sym typeface="Franklin Gothic Book"/>
              </a:defRPr>
            </a:lvl1pPr>
          </a:lstStyle>
          <a:p>
            <a:r>
              <a:rPr lang="zh-CN" altLang="en-US" dirty="0"/>
              <a:t>国家全力支持原油期货市场建设</a:t>
            </a:r>
            <a:endParaRPr dirty="0"/>
          </a:p>
        </p:txBody>
      </p:sp>
      <p:sp>
        <p:nvSpPr>
          <p:cNvPr id="18" name="矩形 17"/>
          <p:cNvSpPr/>
          <p:nvPr/>
        </p:nvSpPr>
        <p:spPr>
          <a:xfrm>
            <a:off x="818852" y="1425047"/>
            <a:ext cx="6993508" cy="2997359"/>
          </a:xfrm>
          <a:prstGeom prst="rect">
            <a:avLst/>
          </a:prstGeom>
        </p:spPr>
        <p:txBody>
          <a:bodyPr wrap="square">
            <a:spAutoFit/>
          </a:bodyPr>
          <a:lstStyle/>
          <a:p>
            <a:pPr marL="457200" indent="-457200">
              <a:lnSpc>
                <a:spcPct val="200000"/>
              </a:lnSpc>
              <a:spcAft>
                <a:spcPts val="3000"/>
              </a:spcAft>
              <a:buFont typeface="Arial" panose="020B0604020202020204" pitchFamily="34" charset="0"/>
              <a:buChar char="•"/>
            </a:pPr>
            <a:r>
              <a:rPr lang="en-US" altLang="zh-CN" sz="1400" dirty="0" smtClean="0">
                <a:solidFill>
                  <a:schemeClr val="bg2"/>
                </a:solidFill>
                <a:latin typeface="微软雅黑" pitchFamily="34" charset="-122"/>
                <a:ea typeface="微软雅黑" pitchFamily="34" charset="-122"/>
              </a:rPr>
              <a:t>2015</a:t>
            </a:r>
            <a:r>
              <a:rPr lang="zh-CN" altLang="en-US" sz="1400" dirty="0" smtClean="0">
                <a:solidFill>
                  <a:schemeClr val="bg2"/>
                </a:solidFill>
                <a:latin typeface="微软雅黑" pitchFamily="34" charset="-122"/>
                <a:ea typeface="微软雅黑" pitchFamily="34" charset="-122"/>
              </a:rPr>
              <a:t>年</a:t>
            </a:r>
            <a:r>
              <a:rPr lang="en-US" altLang="zh-CN" sz="1400" dirty="0" smtClean="0">
                <a:solidFill>
                  <a:schemeClr val="bg2"/>
                </a:solidFill>
                <a:latin typeface="微软雅黑" pitchFamily="34" charset="-122"/>
                <a:ea typeface="微软雅黑" pitchFamily="34" charset="-122"/>
              </a:rPr>
              <a:t>9</a:t>
            </a:r>
            <a:r>
              <a:rPr lang="zh-CN" altLang="en-US" sz="1400" dirty="0" smtClean="0">
                <a:solidFill>
                  <a:schemeClr val="bg2"/>
                </a:solidFill>
                <a:latin typeface="微软雅黑" pitchFamily="34" charset="-122"/>
                <a:ea typeface="微软雅黑" pitchFamily="34" charset="-122"/>
              </a:rPr>
              <a:t>月</a:t>
            </a:r>
            <a:r>
              <a:rPr lang="en-US" altLang="zh-CN" sz="1400" dirty="0" smtClean="0">
                <a:solidFill>
                  <a:schemeClr val="bg2"/>
                </a:solidFill>
                <a:latin typeface="微软雅黑" pitchFamily="34" charset="-122"/>
                <a:ea typeface="微软雅黑" pitchFamily="34" charset="-122"/>
              </a:rPr>
              <a:t>17</a:t>
            </a:r>
            <a:r>
              <a:rPr lang="zh-CN" altLang="en-US" sz="1400" dirty="0" smtClean="0">
                <a:solidFill>
                  <a:schemeClr val="bg2"/>
                </a:solidFill>
                <a:latin typeface="微软雅黑" pitchFamily="34" charset="-122"/>
                <a:ea typeface="微软雅黑" pitchFamily="34" charset="-122"/>
              </a:rPr>
              <a:t>日</a:t>
            </a:r>
            <a:r>
              <a:rPr lang="en-US" altLang="zh-CN" sz="1400" dirty="0" smtClean="0">
                <a:solidFill>
                  <a:schemeClr val="bg2"/>
                </a:solidFill>
                <a:latin typeface="微软雅黑" pitchFamily="34" charset="-122"/>
                <a:ea typeface="微软雅黑" pitchFamily="34" charset="-122"/>
              </a:rPr>
              <a:t>《</a:t>
            </a:r>
            <a:r>
              <a:rPr lang="zh-CN" altLang="en-US" sz="1400" dirty="0" smtClean="0">
                <a:solidFill>
                  <a:schemeClr val="bg2"/>
                </a:solidFill>
                <a:latin typeface="微软雅黑" pitchFamily="34" charset="-122"/>
                <a:ea typeface="微软雅黑" pitchFamily="34" charset="-122"/>
              </a:rPr>
              <a:t>中共中央 国务院关于构建开放型经济新体制的若干意见</a:t>
            </a:r>
            <a:r>
              <a:rPr lang="en-US" altLang="zh-CN" sz="1400" dirty="0" smtClean="0">
                <a:solidFill>
                  <a:schemeClr val="bg2"/>
                </a:solidFill>
                <a:latin typeface="微软雅黑" pitchFamily="34" charset="-122"/>
                <a:ea typeface="微软雅黑" pitchFamily="34" charset="-122"/>
              </a:rPr>
              <a:t>》</a:t>
            </a:r>
            <a:r>
              <a:rPr lang="zh-CN" altLang="en-US" sz="1400" dirty="0" smtClean="0">
                <a:solidFill>
                  <a:schemeClr val="bg2"/>
                </a:solidFill>
                <a:latin typeface="微软雅黑" pitchFamily="34" charset="-122"/>
                <a:ea typeface="微软雅黑" pitchFamily="34" charset="-122"/>
              </a:rPr>
              <a:t>，“</a:t>
            </a:r>
            <a:r>
              <a:rPr lang="zh-CN" altLang="en-US" sz="1400" dirty="0" smtClean="0">
                <a:solidFill>
                  <a:schemeClr val="accent2"/>
                </a:solidFill>
                <a:latin typeface="微软雅黑" pitchFamily="34" charset="-122"/>
                <a:ea typeface="微软雅黑" pitchFamily="34" charset="-122"/>
              </a:rPr>
              <a:t>扩大期货市场对外开放，允许符合规定条件的境外机构从事特定品种的期货交易。</a:t>
            </a:r>
            <a:r>
              <a:rPr lang="zh-CN" altLang="en-US" sz="1400" dirty="0" smtClean="0">
                <a:solidFill>
                  <a:schemeClr val="bg2"/>
                </a:solidFill>
                <a:latin typeface="微软雅黑" pitchFamily="34" charset="-122"/>
                <a:ea typeface="微软雅黑" pitchFamily="34" charset="-122"/>
              </a:rPr>
              <a:t>”</a:t>
            </a:r>
            <a:endParaRPr lang="en-US" altLang="zh-CN" sz="1400" dirty="0" smtClean="0">
              <a:solidFill>
                <a:schemeClr val="bg2"/>
              </a:solidFill>
              <a:latin typeface="微软雅黑" pitchFamily="34" charset="-122"/>
              <a:ea typeface="微软雅黑" pitchFamily="34" charset="-122"/>
            </a:endParaRPr>
          </a:p>
          <a:p>
            <a:pPr marL="457200" indent="-457200">
              <a:lnSpc>
                <a:spcPct val="200000"/>
              </a:lnSpc>
              <a:spcAft>
                <a:spcPts val="3000"/>
              </a:spcAft>
              <a:buFont typeface="Arial" panose="020B0604020202020204" pitchFamily="34" charset="0"/>
              <a:buChar char="•"/>
            </a:pPr>
            <a:r>
              <a:rPr lang="en-US" altLang="zh-CN" sz="1400" dirty="0" smtClean="0">
                <a:solidFill>
                  <a:schemeClr val="bg2"/>
                </a:solidFill>
                <a:latin typeface="微软雅黑" pitchFamily="34" charset="-122"/>
                <a:ea typeface="微软雅黑" pitchFamily="34" charset="-122"/>
              </a:rPr>
              <a:t> 2014</a:t>
            </a:r>
            <a:r>
              <a:rPr lang="zh-CN" altLang="en-US" sz="1400" dirty="0" smtClean="0">
                <a:solidFill>
                  <a:schemeClr val="bg2"/>
                </a:solidFill>
                <a:latin typeface="微软雅黑" pitchFamily="34" charset="-122"/>
                <a:ea typeface="微软雅黑" pitchFamily="34" charset="-122"/>
              </a:rPr>
              <a:t>年</a:t>
            </a:r>
            <a:r>
              <a:rPr lang="en-US" altLang="zh-CN" sz="1400" dirty="0" smtClean="0">
                <a:solidFill>
                  <a:schemeClr val="bg2"/>
                </a:solidFill>
                <a:latin typeface="微软雅黑" pitchFamily="34" charset="-122"/>
                <a:ea typeface="微软雅黑" pitchFamily="34" charset="-122"/>
              </a:rPr>
              <a:t>11</a:t>
            </a:r>
            <a:r>
              <a:rPr lang="zh-CN" altLang="en-US" sz="1400" dirty="0" smtClean="0">
                <a:solidFill>
                  <a:schemeClr val="bg2"/>
                </a:solidFill>
                <a:latin typeface="微软雅黑" pitchFamily="34" charset="-122"/>
                <a:ea typeface="微软雅黑" pitchFamily="34" charset="-122"/>
              </a:rPr>
              <a:t>月</a:t>
            </a:r>
            <a:r>
              <a:rPr lang="en-US" altLang="zh-CN" sz="1400" dirty="0" smtClean="0">
                <a:solidFill>
                  <a:schemeClr val="bg2"/>
                </a:solidFill>
                <a:latin typeface="微软雅黑" pitchFamily="34" charset="-122"/>
                <a:ea typeface="微软雅黑" pitchFamily="34" charset="-122"/>
              </a:rPr>
              <a:t>19</a:t>
            </a:r>
            <a:r>
              <a:rPr lang="zh-CN" altLang="en-US" sz="1400" dirty="0" smtClean="0">
                <a:solidFill>
                  <a:schemeClr val="bg2"/>
                </a:solidFill>
                <a:latin typeface="微软雅黑" pitchFamily="34" charset="-122"/>
                <a:ea typeface="微软雅黑" pitchFamily="34" charset="-122"/>
              </a:rPr>
              <a:t>日，国务院办公厅国办发</a:t>
            </a:r>
            <a:r>
              <a:rPr lang="en-US" altLang="zh-CN" sz="1400" dirty="0" smtClean="0">
                <a:solidFill>
                  <a:schemeClr val="bg2"/>
                </a:solidFill>
                <a:latin typeface="微软雅黑" pitchFamily="34" charset="-122"/>
                <a:ea typeface="微软雅黑" pitchFamily="34" charset="-122"/>
              </a:rPr>
              <a:t>〔2014〕31</a:t>
            </a:r>
            <a:r>
              <a:rPr lang="zh-CN" altLang="en-US" sz="1400" dirty="0" smtClean="0">
                <a:solidFill>
                  <a:schemeClr val="bg2"/>
                </a:solidFill>
                <a:latin typeface="微软雅黑" pitchFamily="34" charset="-122"/>
                <a:ea typeface="微软雅黑" pitchFamily="34" charset="-122"/>
              </a:rPr>
              <a:t>号</a:t>
            </a:r>
            <a:r>
              <a:rPr lang="zh-CN" altLang="zh-CN" sz="1400" dirty="0" smtClean="0">
                <a:solidFill>
                  <a:schemeClr val="bg2"/>
                </a:solidFill>
                <a:latin typeface="微软雅黑" pitchFamily="34" charset="-122"/>
                <a:ea typeface="微软雅黑" pitchFamily="34" charset="-122"/>
              </a:rPr>
              <a:t>《能源</a:t>
            </a:r>
            <a:r>
              <a:rPr lang="zh-CN" altLang="zh-CN" sz="1400" dirty="0">
                <a:solidFill>
                  <a:schemeClr val="bg2"/>
                </a:solidFill>
                <a:latin typeface="微软雅黑" pitchFamily="34" charset="-122"/>
                <a:ea typeface="微软雅黑" pitchFamily="34" charset="-122"/>
              </a:rPr>
              <a:t>发展战略行动计划（</a:t>
            </a:r>
            <a:r>
              <a:rPr lang="en-US" altLang="zh-CN" sz="1400" dirty="0">
                <a:solidFill>
                  <a:schemeClr val="bg2"/>
                </a:solidFill>
                <a:latin typeface="微软雅黑" pitchFamily="34" charset="-122"/>
                <a:ea typeface="微软雅黑" pitchFamily="34" charset="-122"/>
              </a:rPr>
              <a:t>2014-2020</a:t>
            </a:r>
            <a:r>
              <a:rPr lang="zh-CN" altLang="zh-CN" sz="1400" dirty="0">
                <a:solidFill>
                  <a:schemeClr val="bg2"/>
                </a:solidFill>
                <a:latin typeface="微软雅黑" pitchFamily="34" charset="-122"/>
                <a:ea typeface="微软雅黑" pitchFamily="34" charset="-122"/>
              </a:rPr>
              <a:t>年）》</a:t>
            </a:r>
            <a:r>
              <a:rPr lang="zh-CN" altLang="en-US" sz="1400" dirty="0">
                <a:solidFill>
                  <a:schemeClr val="bg2"/>
                </a:solidFill>
                <a:latin typeface="微软雅黑" pitchFamily="34" charset="-122"/>
                <a:ea typeface="微软雅黑" pitchFamily="34" charset="-122"/>
              </a:rPr>
              <a:t>，提出</a:t>
            </a:r>
            <a:r>
              <a:rPr lang="zh-CN" altLang="zh-CN" sz="1400" dirty="0">
                <a:solidFill>
                  <a:schemeClr val="bg2"/>
                </a:solidFill>
                <a:latin typeface="微软雅黑" pitchFamily="34" charset="-122"/>
                <a:ea typeface="微软雅黑" pitchFamily="34" charset="-122"/>
              </a:rPr>
              <a:t>“</a:t>
            </a:r>
            <a:r>
              <a:rPr lang="zh-CN" altLang="zh-CN" sz="1400" dirty="0">
                <a:solidFill>
                  <a:schemeClr val="accent2"/>
                </a:solidFill>
                <a:latin typeface="微软雅黑" pitchFamily="34" charset="-122"/>
                <a:ea typeface="微软雅黑" pitchFamily="34" charset="-122"/>
              </a:rPr>
              <a:t>鼓励利用期货市场套期保值，推进原油期货市场</a:t>
            </a:r>
            <a:r>
              <a:rPr lang="zh-CN" altLang="zh-CN" sz="1400" dirty="0" smtClean="0">
                <a:solidFill>
                  <a:schemeClr val="accent2"/>
                </a:solidFill>
                <a:latin typeface="微软雅黑" pitchFamily="34" charset="-122"/>
                <a:ea typeface="微软雅黑" pitchFamily="34" charset="-122"/>
              </a:rPr>
              <a:t>建设 。</a:t>
            </a:r>
            <a:r>
              <a:rPr lang="zh-CN" altLang="zh-CN" sz="1400" dirty="0">
                <a:solidFill>
                  <a:schemeClr val="bg2"/>
                </a:solidFill>
                <a:latin typeface="微软雅黑" pitchFamily="34" charset="-122"/>
                <a:ea typeface="微软雅黑" pitchFamily="34" charset="-122"/>
              </a:rPr>
              <a:t>”</a:t>
            </a:r>
            <a:endParaRPr lang="zh-CN" altLang="en-US" sz="1400" dirty="0">
              <a:solidFill>
                <a:schemeClr val="bg2"/>
              </a:solidFill>
              <a:latin typeface="微软雅黑" pitchFamily="34" charset="-122"/>
              <a:ea typeface="微软雅黑" pitchFamily="34" charset="-122"/>
            </a:endParaRPr>
          </a:p>
        </p:txBody>
      </p:sp>
      <p:pic>
        <p:nvPicPr>
          <p:cNvPr id="5" name="image6.png" descr="logo.psd"/>
          <p:cNvPicPr/>
          <p:nvPr/>
        </p:nvPicPr>
        <p:blipFill>
          <a:blip r:embed="rId3" cstate="print">
            <a:extLst/>
          </a:blip>
          <a:stretch>
            <a:fillRect/>
          </a:stretch>
        </p:blipFill>
        <p:spPr>
          <a:xfrm>
            <a:off x="-77597" y="4035149"/>
            <a:ext cx="1529350" cy="707185"/>
          </a:xfrm>
          <a:prstGeom prst="rect">
            <a:avLst/>
          </a:prstGeom>
          <a:ln w="12700">
            <a:miter lim="400000"/>
          </a:ln>
        </p:spPr>
      </p:pic>
      <p:sp>
        <p:nvSpPr>
          <p:cNvPr id="6" name="Shape 21"/>
          <p:cNvSpPr/>
          <p:nvPr/>
        </p:nvSpPr>
        <p:spPr>
          <a:xfrm>
            <a:off x="-3" y="4750904"/>
            <a:ext cx="9144003" cy="129392"/>
          </a:xfrm>
          <a:prstGeom prst="rect">
            <a:avLst/>
          </a:prstGeom>
          <a:solidFill>
            <a:srgbClr val="EF0709"/>
          </a:solidFill>
          <a:ln w="12700">
            <a:miter lim="400000"/>
          </a:ln>
          <a:effectLst>
            <a:outerShdw blurRad="38100" dist="23000" dir="5400000" rotWithShape="0">
              <a:srgbClr val="000000">
                <a:alpha val="35000"/>
              </a:srgbClr>
            </a:outerShdw>
          </a:effectLst>
        </p:spPr>
        <p:txBody>
          <a:bodyPr lIns="0" tIns="0" rIns="0" bIns="0" anchor="ctr"/>
          <a:lstStyle/>
          <a:p>
            <a:pPr lvl="0">
              <a:defRPr>
                <a:latin typeface="+mj-lt"/>
                <a:ea typeface="+mj-ea"/>
                <a:cs typeface="+mj-cs"/>
                <a:sym typeface="Helvetica"/>
              </a:defRPr>
            </a:pPr>
            <a:endParaRPr/>
          </a:p>
        </p:txBody>
      </p:sp>
    </p:spTree>
    <p:extLst>
      <p:ext uri="{BB962C8B-B14F-4D97-AF65-F5344CB8AC3E}">
        <p14:creationId xmlns:p14="http://schemas.microsoft.com/office/powerpoint/2010/main" val="216027054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主题">
      <a:majorFont>
        <a:latin typeface="Helvetica"/>
        <a:ea typeface="Helvetica"/>
        <a:cs typeface="Helvetica"/>
      </a:majorFont>
      <a:minorFont>
        <a:latin typeface="Franklin Gothic Book"/>
        <a:ea typeface="Franklin Gothic Book"/>
        <a:cs typeface="Franklin Gothic Book"/>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主题">
  <a:themeElements>
    <a:clrScheme name="Office 主题">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主题">
      <a:majorFont>
        <a:latin typeface="Helvetica"/>
        <a:ea typeface="Helvetica"/>
        <a:cs typeface="Helvetica"/>
      </a:majorFont>
      <a:minorFont>
        <a:latin typeface="Franklin Gothic Book"/>
        <a:ea typeface="Franklin Gothic Book"/>
        <a:cs typeface="Franklin Gothic Book"/>
      </a:minorFont>
    </a:fontScheme>
    <a:fmtScheme name="Office 主题">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1122</TotalTime>
  <Words>5281</Words>
  <Application>Microsoft Office PowerPoint</Application>
  <PresentationFormat>全屏显示(16:9)</PresentationFormat>
  <Paragraphs>685</Paragraphs>
  <Slides>38</Slides>
  <Notes>29</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38</vt:i4>
      </vt:variant>
    </vt:vector>
  </HeadingPairs>
  <TitlesOfParts>
    <vt:vector size="51" baseType="lpstr">
      <vt:lpstr>Helvetica Neue Condensed Black</vt:lpstr>
      <vt:lpstr>方正仿宋简体</vt:lpstr>
      <vt:lpstr>黑体</vt:lpstr>
      <vt:lpstr>宋体</vt:lpstr>
      <vt:lpstr>微软雅黑</vt:lpstr>
      <vt:lpstr>Arial</vt:lpstr>
      <vt:lpstr>Calibri</vt:lpstr>
      <vt:lpstr>Franklin Gothic Book</vt:lpstr>
      <vt:lpstr>Helvetica</vt:lpstr>
      <vt:lpstr>Times New Roman</vt:lpstr>
      <vt:lpstr>Wingdings</vt:lpstr>
      <vt:lpstr>Wingdings 2</vt:lpstr>
      <vt:lpstr>Office 主题</vt:lpstr>
      <vt:lpstr>PowerPoint 演示文稿</vt:lpstr>
      <vt:lpstr>PowerPoint 演示文稿</vt:lpstr>
      <vt:lpstr>引子：中国上市原油期货的背景</vt:lpstr>
      <vt:lpstr>PowerPoint 演示文稿</vt:lpstr>
      <vt:lpstr>PowerPoint 演示文稿</vt:lpstr>
      <vt:lpstr>PowerPoint 演示文稿</vt:lpstr>
      <vt:lpstr>PowerPoint 演示文稿</vt:lpstr>
      <vt:lpstr>一、原油期货配套政策</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二、原油期货合约介绍</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主要原油期货合约比较                      合约交易时间</vt:lpstr>
      <vt:lpstr>PowerPoint 演示文稿</vt:lpstr>
      <vt:lpstr>PowerPoint 演示文稿</vt:lpstr>
      <vt:lpstr>PowerPoint 演示文稿</vt:lpstr>
      <vt:lpstr>PowerPoint 演示文稿</vt:lpstr>
      <vt:lpstr>PowerPoint 演示文稿</vt:lpstr>
      <vt:lpstr>小结：原油期货市场展望</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李彦</dc:creator>
  <cp:lastModifiedBy>Hu, Rosa</cp:lastModifiedBy>
  <cp:revision>118</cp:revision>
  <dcterms:modified xsi:type="dcterms:W3CDTF">2017-06-09T06:43:57Z</dcterms:modified>
</cp:coreProperties>
</file>